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1376" r:id="rId3"/>
    <p:sldId id="1386" r:id="rId4"/>
    <p:sldId id="1459" r:id="rId5"/>
    <p:sldId id="277" r:id="rId6"/>
    <p:sldId id="291" r:id="rId7"/>
    <p:sldId id="296" r:id="rId8"/>
    <p:sldId id="1427" r:id="rId9"/>
    <p:sldId id="1377" r:id="rId10"/>
    <p:sldId id="1443" r:id="rId11"/>
    <p:sldId id="1419" r:id="rId12"/>
    <p:sldId id="1380" r:id="rId13"/>
    <p:sldId id="1385" r:id="rId14"/>
    <p:sldId id="1451" r:id="rId15"/>
    <p:sldId id="1452" r:id="rId16"/>
    <p:sldId id="1431" r:id="rId17"/>
    <p:sldId id="1446" r:id="rId18"/>
    <p:sldId id="1428" r:id="rId19"/>
    <p:sldId id="297" r:id="rId20"/>
    <p:sldId id="299" r:id="rId21"/>
    <p:sldId id="1429" r:id="rId22"/>
    <p:sldId id="1368" r:id="rId23"/>
    <p:sldId id="1371" r:id="rId24"/>
    <p:sldId id="1382" r:id="rId25"/>
    <p:sldId id="293" r:id="rId26"/>
    <p:sldId id="287" r:id="rId27"/>
    <p:sldId id="268" r:id="rId28"/>
    <p:sldId id="1387" r:id="rId29"/>
    <p:sldId id="1433" r:id="rId30"/>
    <p:sldId id="1392" r:id="rId31"/>
    <p:sldId id="1434" r:id="rId32"/>
    <p:sldId id="1393" r:id="rId33"/>
    <p:sldId id="1454" r:id="rId34"/>
    <p:sldId id="1453" r:id="rId35"/>
    <p:sldId id="1458" r:id="rId36"/>
    <p:sldId id="1457" r:id="rId37"/>
    <p:sldId id="1389" r:id="rId38"/>
    <p:sldId id="1437" r:id="rId39"/>
    <p:sldId id="1460" r:id="rId40"/>
    <p:sldId id="290" r:id="rId41"/>
    <p:sldId id="1410" r:id="rId42"/>
    <p:sldId id="1456" r:id="rId43"/>
    <p:sldId id="1411" r:id="rId44"/>
    <p:sldId id="1424" r:id="rId45"/>
    <p:sldId id="1438" r:id="rId46"/>
    <p:sldId id="1423" r:id="rId47"/>
    <p:sldId id="1440" r:id="rId48"/>
    <p:sldId id="1418" r:id="rId49"/>
    <p:sldId id="1420" r:id="rId50"/>
    <p:sldId id="1447" r:id="rId51"/>
    <p:sldId id="1448" r:id="rId52"/>
    <p:sldId id="1426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64"/>
    <p:restoredTop sz="91905"/>
  </p:normalViewPr>
  <p:slideViewPr>
    <p:cSldViewPr snapToGrid="0">
      <p:cViewPr varScale="1">
        <p:scale>
          <a:sx n="117" d="100"/>
          <a:sy n="117" d="100"/>
        </p:scale>
        <p:origin x="7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EF5FB-590D-779D-0318-0FB1D0750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3F916A-E40B-28DD-622A-2A1CF785C6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D00C2-058F-775D-9DDF-FA5302648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20295-EF97-E348-AE01-611E06B4193C}" type="datetimeFigureOut">
              <a:rPr lang="en-US" smtClean="0"/>
              <a:t>4/12/23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BCFBE6-64E8-C4F9-6F99-19CE8EC62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15C141-9917-09EB-C2D4-79C01F292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8A147-DF35-E14D-B691-3D7A30D23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425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E805A-1A9E-10A3-D366-A4CEED3C0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45AD02-7CFF-9DFD-5D71-4B1F2D6F76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CF021-AD97-7D36-91F8-08460947C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20295-EF97-E348-AE01-611E06B4193C}" type="datetimeFigureOut">
              <a:rPr lang="en-US" smtClean="0"/>
              <a:t>4/12/23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C6E01A-D729-6041-4EAA-0980B35C9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30480E-ADFB-EE7D-B496-A55C64EC8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8A147-DF35-E14D-B691-3D7A30D23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626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5CFB63-D5D5-9CAC-17FE-F64B5F9181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B67CFB-2B17-7333-CC20-46518CA8C7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546B64-762D-4813-C02B-8DC25640C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20295-EF97-E348-AE01-611E06B4193C}" type="datetimeFigureOut">
              <a:rPr lang="en-US" smtClean="0"/>
              <a:t>4/12/23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FFBE48-41ED-870A-E095-8D39E7E81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93A72-8154-4660-7EDB-2C828AFFE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8A147-DF35-E14D-B691-3D7A30D23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738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E5D83-FAE1-102D-ED89-D0182A97D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0EB50F-8C31-2C37-30C1-D2193F3FEC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EC4BC-E9BC-DF7F-251C-D3146A93B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20295-EF97-E348-AE01-611E06B4193C}" type="datetimeFigureOut">
              <a:rPr lang="en-US" smtClean="0"/>
              <a:t>4/12/23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C77CAB-7024-C9B8-C96D-0C492E71C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A4EE7D-99BF-E830-614A-BB1EA6EAD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8A147-DF35-E14D-B691-3D7A30D23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742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56BC1-D4F9-4763-9084-9C846E2C8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A70-5248-6DB0-C880-5ABA172E7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16D4EC-57C2-B277-3113-53F125835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20295-EF97-E348-AE01-611E06B4193C}" type="datetimeFigureOut">
              <a:rPr lang="en-US" smtClean="0"/>
              <a:t>4/12/23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055738-2F77-39EC-3DA8-98FEC3C1D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2D95E-3C1A-7458-0101-6812264A8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8A147-DF35-E14D-B691-3D7A30D23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056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29710-8AAE-AA64-E4C0-659731A69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95AD5D-8661-B33A-C1B1-B81B106A47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108C0F-2203-C6FA-C6CE-8A7D951E9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7E2B78-CF77-9F7E-2C26-D6EA10360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20295-EF97-E348-AE01-611E06B4193C}" type="datetimeFigureOut">
              <a:rPr lang="en-US" smtClean="0"/>
              <a:t>4/12/23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570D64-6404-CC6B-A73B-D47614E27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0DC728-60C8-8A99-CAA1-0EFBD203F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8A147-DF35-E14D-B691-3D7A30D23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008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68D3D-6A27-8AE5-6E27-799888EA4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02E01C-060C-849F-6BE8-FE89BB5E2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006935-D5B2-4639-8F1A-548EBA04C4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AE6C81-FCA0-C7BF-BEDE-12795EF094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8EE4CA-EC5E-9E21-F95B-C2EFDFB3AB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EE2999-C89D-C45E-9010-4D82A0D56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20295-EF97-E348-AE01-611E06B4193C}" type="datetimeFigureOut">
              <a:rPr lang="en-US" smtClean="0"/>
              <a:t>4/12/23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AE1710-C2D1-10E4-7462-E9F3C3F6F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819B14-461F-F757-28A9-2FA0D5849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8A147-DF35-E14D-B691-3D7A30D23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753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44E4C-EEA0-7BEB-F819-A1317871D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3A5A1C-709E-F76A-6081-9F9EB2FC1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20295-EF97-E348-AE01-611E06B4193C}" type="datetimeFigureOut">
              <a:rPr lang="en-US" smtClean="0"/>
              <a:t>4/12/23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04A19D-6FB5-383C-347A-6575C2C9D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4DB52-2DAD-8288-0054-06A71E9D3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8A147-DF35-E14D-B691-3D7A30D23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402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7C360B-328E-0B8C-4EDB-D35730C47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20295-EF97-E348-AE01-611E06B4193C}" type="datetimeFigureOut">
              <a:rPr lang="en-US" smtClean="0"/>
              <a:t>4/12/23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30EC2E-1E06-8EBC-A513-778F55D17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202CF6-0DC2-3ED5-77C5-4684608A1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8A147-DF35-E14D-B691-3D7A30D23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760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2A7E3-A2A3-A377-6C3E-749DEE0D2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A11258-ABB5-F0F5-339B-3CBADC993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5F12CC-16B1-04F2-9DBB-D1D4939232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8F576F-7BFF-9261-549C-0DD5FE6F1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20295-EF97-E348-AE01-611E06B4193C}" type="datetimeFigureOut">
              <a:rPr lang="en-US" smtClean="0"/>
              <a:t>4/12/23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A78FC9-4920-FA0C-1B61-344BCE11F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15FE09-6D11-B6E5-AF29-CABEF1D49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8A147-DF35-E14D-B691-3D7A30D23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837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6E405-80E4-EC79-279F-1F0F40B4D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323529-9CF0-783E-7102-3B2961FB22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6E6D98-A653-6571-FA6F-233CCB52BC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A6FAB3-EDBE-A16C-D07A-5AC70E584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20295-EF97-E348-AE01-611E06B4193C}" type="datetimeFigureOut">
              <a:rPr lang="en-US" smtClean="0"/>
              <a:t>4/12/23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99BE35-BCCF-543A-A1E8-73A0FE4C5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F1AF71-9A5F-B208-2117-4F05C545F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8A147-DF35-E14D-B691-3D7A30D23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399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A5B31A-819B-6FB6-3BD2-ECF3A608E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38E90D-BCE2-BBC1-DA4A-6456FBC8E9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BA0311-7B73-CC12-400E-31901D14E7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20295-EF97-E348-AE01-611E06B4193C}" type="datetimeFigureOut">
              <a:rPr lang="en-US" smtClean="0"/>
              <a:t>4/12/23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F403F-A907-421F-45D4-CE56CEAD63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D28E10-8381-432D-1CCE-DF879B612E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8A147-DF35-E14D-B691-3D7A30D23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301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hyperlink" Target="mailto:robertfoxmd@icloud.co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C676F0-3B79-7F90-EB7A-204999F3C8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4549" y="325370"/>
            <a:ext cx="5067153" cy="145026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54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r>
              <a:rPr lang="en-US" sz="54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 Update on </a:t>
            </a:r>
            <a:br>
              <a:rPr lang="en-US" sz="54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r>
              <a:rPr lang="en-US" sz="5400" dirty="0">
                <a:solidFill>
                  <a:srgbClr val="FF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Long-Haul Covid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A41F2B-AD46-5C90-5E07-C5C4AD0CCC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2843213"/>
            <a:ext cx="4243589" cy="3350354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r>
              <a:rPr lang="en-US" sz="3200" b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Robert I Fox, MD, PhD</a:t>
            </a:r>
          </a:p>
          <a:p>
            <a:r>
              <a:rPr lang="en-US" sz="2200" b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Carla Fox, RN</a:t>
            </a:r>
          </a:p>
          <a:p>
            <a:endParaRPr lang="en-US" sz="22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1" dirty="0"/>
              <a:t>Scripps Clinic and Research Foundation</a:t>
            </a:r>
          </a:p>
          <a:p>
            <a:r>
              <a:rPr lang="en-US" sz="2000" b="1" dirty="0"/>
              <a:t>and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1" dirty="0"/>
              <a:t>Kaizen Brain Center Foundation</a:t>
            </a:r>
          </a:p>
          <a:p>
            <a:r>
              <a:rPr lang="en-US" sz="2000" b="1" dirty="0"/>
              <a:t>La Jolla, CA</a:t>
            </a:r>
          </a:p>
          <a:p>
            <a:r>
              <a:rPr lang="en-US" sz="2000" b="1" dirty="0">
                <a:hlinkClick r:id="rId2"/>
              </a:rPr>
              <a:t>robertfoxmd@icloud.com</a:t>
            </a:r>
            <a:endParaRPr lang="en-US" sz="2000" b="1" dirty="0"/>
          </a:p>
        </p:txBody>
      </p:sp>
      <p:pic>
        <p:nvPicPr>
          <p:cNvPr id="4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8B721D4F-57C4-DA81-17E6-3027362C93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" r="12685" b="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30222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75B46-49AF-2EDE-1B02-F8B908F3B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b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b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 </a:t>
            </a:r>
            <a:r>
              <a:rPr lang="en-US" sz="4800" b="1" u="sng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Patient Subset 1</a:t>
            </a:r>
            <a:r>
              <a:rPr lang="en-US" sz="4800" b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:</a:t>
            </a:r>
            <a:br>
              <a:rPr lang="en-US" sz="4800" b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b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b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endParaRPr lang="en-US" sz="48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6A8BD2-42E0-FE77-526E-AC3679D1A0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4046" y="2071810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en-US" sz="4000" b="1" dirty="0">
              <a:ea typeface="Abadi MT Condensed Extra Bold" charset="0"/>
              <a:cs typeface="Abadi MT Condensed Extra Bold" charset="0"/>
            </a:endParaRPr>
          </a:p>
          <a:p>
            <a:pPr marL="0" indent="0" algn="ctr">
              <a:buNone/>
            </a:pPr>
            <a:r>
              <a:rPr lang="en-US" sz="4000" dirty="0"/>
              <a:t>Those with</a:t>
            </a:r>
            <a:r>
              <a:rPr lang="en-US" sz="4000" dirty="0">
                <a:solidFill>
                  <a:srgbClr val="7030A0"/>
                </a:solidFill>
              </a:rPr>
              <a:t> </a:t>
            </a:r>
            <a:r>
              <a:rPr lang="en-US" sz="4000" b="1" u="sng" dirty="0">
                <a:solidFill>
                  <a:srgbClr val="7030A0"/>
                </a:solidFill>
              </a:rPr>
              <a:t>organ damage</a:t>
            </a:r>
            <a:r>
              <a:rPr lang="en-US" sz="4000" b="1" dirty="0">
                <a:solidFill>
                  <a:srgbClr val="7030A0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en-US" sz="4000" dirty="0"/>
              <a:t>during acute infection— </a:t>
            </a:r>
          </a:p>
          <a:p>
            <a:pPr marL="0" indent="0" algn="ctr">
              <a:buNone/>
            </a:pPr>
            <a:r>
              <a:rPr lang="en-US" sz="4000" dirty="0"/>
              <a:t>such as </a:t>
            </a:r>
            <a:r>
              <a:rPr lang="en-US" sz="4000" b="1" dirty="0">
                <a:solidFill>
                  <a:srgbClr val="00B0F0"/>
                </a:solidFill>
              </a:rPr>
              <a:t>lungs, heart or brain</a:t>
            </a:r>
            <a:r>
              <a:rPr lang="en-US" sz="4000" b="1" dirty="0">
                <a:solidFill>
                  <a:srgbClr val="7030A0"/>
                </a:solidFill>
              </a:rPr>
              <a:t>.</a:t>
            </a:r>
          </a:p>
          <a:p>
            <a:pPr marL="0" indent="0" algn="ctr">
              <a:buNone/>
            </a:pPr>
            <a:endParaRPr lang="en-US" sz="4000" b="1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en-US" sz="4000" i="1" dirty="0">
                <a:solidFill>
                  <a:srgbClr val="C00000"/>
                </a:solidFill>
              </a:rPr>
              <a:t>(this is the post-viral damage equivalent </a:t>
            </a:r>
          </a:p>
          <a:p>
            <a:pPr marL="0" indent="0" algn="ctr">
              <a:buNone/>
            </a:pPr>
            <a:r>
              <a:rPr lang="en-US" sz="4000" i="1" dirty="0">
                <a:solidFill>
                  <a:srgbClr val="C00000"/>
                </a:solidFill>
              </a:rPr>
              <a:t>of the </a:t>
            </a:r>
            <a:r>
              <a:rPr lang="en-US" sz="4000" i="1" dirty="0" err="1">
                <a:solidFill>
                  <a:srgbClr val="C00000"/>
                </a:solidFill>
              </a:rPr>
              <a:t>sequella</a:t>
            </a:r>
            <a:r>
              <a:rPr lang="en-US" sz="4000" i="1" dirty="0">
                <a:solidFill>
                  <a:srgbClr val="C00000"/>
                </a:solidFill>
              </a:rPr>
              <a:t> of </a:t>
            </a:r>
            <a:r>
              <a:rPr lang="en-US" sz="4000" i="1" dirty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Polio</a:t>
            </a:r>
            <a:r>
              <a:rPr lang="en-US" sz="4000" i="1" dirty="0">
                <a:solidFill>
                  <a:srgbClr val="C00000"/>
                </a:solidFill>
              </a:rPr>
              <a:t>)</a:t>
            </a:r>
          </a:p>
          <a:p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595640E-C424-26B6-5115-1836FBE448FB}"/>
              </a:ext>
            </a:extLst>
          </p:cNvPr>
          <p:cNvCxnSpPr/>
          <p:nvPr/>
        </p:nvCxnSpPr>
        <p:spPr bwMode="auto">
          <a:xfrm>
            <a:off x="2832688" y="1475127"/>
            <a:ext cx="6400800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8919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D6171-7E62-7098-9ABD-828A95076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en-US" b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endParaRPr lang="en-US" b="1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B80620-3306-6EF8-C042-CFBEA141E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42925"/>
            <a:ext cx="10515600" cy="56340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52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Patient Subset  2: </a:t>
            </a:r>
          </a:p>
          <a:p>
            <a:pPr marL="0" indent="0" algn="ctr">
              <a:buNone/>
            </a:pPr>
            <a:r>
              <a:rPr lang="en-US" sz="52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 </a:t>
            </a:r>
          </a:p>
          <a:p>
            <a:pPr marL="0" indent="0" algn="ctr">
              <a:buNone/>
            </a:pPr>
            <a:r>
              <a:rPr lang="en-US" sz="4300" b="1" i="1" u="sng" dirty="0">
                <a:solidFill>
                  <a:srgbClr val="7030A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Exacerbations of Pre-existing Conditions</a:t>
            </a:r>
            <a:r>
              <a:rPr lang="en-US" sz="4300" b="1" i="1" dirty="0">
                <a:solidFill>
                  <a:srgbClr val="7030A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 </a:t>
            </a:r>
          </a:p>
          <a:p>
            <a:pPr marL="0" indent="0">
              <a:buNone/>
            </a:pPr>
            <a:r>
              <a:rPr lang="en-US" dirty="0"/>
              <a:t>				              such as: </a:t>
            </a:r>
          </a:p>
          <a:p>
            <a:pPr marL="0" indent="0" algn="ctr">
              <a:buNone/>
            </a:pPr>
            <a:r>
              <a:rPr lang="en-US" sz="3200" dirty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autoimmune disease,  diarrhea, headache</a:t>
            </a:r>
            <a:endParaRPr lang="en-US" dirty="0">
              <a:solidFill>
                <a:srgbClr val="C00000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i="1" dirty="0">
                <a:solidFill>
                  <a:srgbClr val="0070C0"/>
                </a:solidFill>
              </a:rPr>
              <a:t>(this is the </a:t>
            </a:r>
            <a:r>
              <a:rPr lang="en-US" b="1" i="1" u="sng" dirty="0">
                <a:solidFill>
                  <a:srgbClr val="0070C0"/>
                </a:solidFill>
              </a:rPr>
              <a:t>post-viral syndrome </a:t>
            </a:r>
          </a:p>
          <a:p>
            <a:pPr marL="0" indent="0" algn="ctr">
              <a:buNone/>
            </a:pPr>
            <a:r>
              <a:rPr lang="en-US" b="1" i="1" dirty="0">
                <a:solidFill>
                  <a:srgbClr val="0070C0"/>
                </a:solidFill>
              </a:rPr>
              <a:t>equivalent to infectious mononucleosis).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/>
              <a:t>These problems are more likely to improve by about 1 year</a:t>
            </a:r>
            <a:r>
              <a:rPr lang="mr-IN" b="1" dirty="0"/>
              <a:t>…</a:t>
            </a:r>
            <a:r>
              <a:rPr lang="en-US" b="1" dirty="0"/>
              <a:t> </a:t>
            </a:r>
          </a:p>
          <a:p>
            <a:pPr marL="0" indent="0" algn="ctr">
              <a:buNone/>
            </a:pPr>
            <a:r>
              <a:rPr lang="en-US" sz="3000" b="1" dirty="0">
                <a:solidFill>
                  <a:srgbClr val="00B050"/>
                </a:solidFill>
              </a:rPr>
              <a:t>in the meantime, these patients may already have lost their jobs.</a:t>
            </a:r>
          </a:p>
          <a:p>
            <a:pPr marL="0" indent="0" algn="ctr">
              <a:buNone/>
            </a:pPr>
            <a:endParaRPr lang="en-US" sz="3000" b="1" dirty="0"/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595640E-C424-26B6-5115-1836FBE448FB}"/>
              </a:ext>
            </a:extLst>
          </p:cNvPr>
          <p:cNvCxnSpPr/>
          <p:nvPr/>
        </p:nvCxnSpPr>
        <p:spPr bwMode="auto">
          <a:xfrm>
            <a:off x="2918413" y="1690688"/>
            <a:ext cx="6400800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78068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1FA0F-BAF8-C66C-D643-58651E672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4769"/>
            <a:ext cx="10515600" cy="2439537"/>
          </a:xfrm>
        </p:spPr>
        <p:txBody>
          <a:bodyPr>
            <a:normAutofit fontScale="90000"/>
          </a:bodyPr>
          <a:lstStyle/>
          <a:p>
            <a:pPr algn="ctr"/>
            <a:br>
              <a:rPr lang="en-US" b="1" dirty="0"/>
            </a:br>
            <a:br>
              <a:rPr lang="en-US" b="1" dirty="0">
                <a:solidFill>
                  <a:srgbClr val="C00000"/>
                </a:solidFill>
              </a:rPr>
            </a:br>
            <a:r>
              <a:rPr lang="en-US" b="1" dirty="0">
                <a:latin typeface="Abadi" panose="020F0502020204030204" pitchFamily="34" charset="0"/>
                <a:cs typeface="Abadi" panose="020F0502020204030204" pitchFamily="34" charset="0"/>
              </a:rPr>
              <a:t>Some </a:t>
            </a:r>
            <a:r>
              <a:rPr lang="en-US" b="1" dirty="0">
                <a:latin typeface="Abadi" panose="020F0502020204030204" pitchFamily="34" charset="0"/>
                <a:ea typeface="Abadi MT Condensed Extra Bold" charset="0"/>
                <a:cs typeface="Abadi" panose="020F0502020204030204" pitchFamily="34" charset="0"/>
              </a:rPr>
              <a:t>Long Haul conditions </a:t>
            </a:r>
            <a:br>
              <a:rPr lang="en-US" b="1" dirty="0">
                <a:latin typeface="Abadi" panose="020F0502020204030204" pitchFamily="34" charset="0"/>
                <a:cs typeface="Abadi" panose="020F0502020204030204" pitchFamily="34" charset="0"/>
              </a:rPr>
            </a:br>
            <a:r>
              <a:rPr lang="en-US" b="1" dirty="0">
                <a:latin typeface="Abadi" panose="020F0502020204030204" pitchFamily="34" charset="0"/>
                <a:cs typeface="Abadi" panose="020F0502020204030204" pitchFamily="34" charset="0"/>
              </a:rPr>
              <a:t>listed </a:t>
            </a:r>
            <a:r>
              <a:rPr lang="en-US" b="1" dirty="0">
                <a:latin typeface="Abadi" panose="020B0604020104020204" pitchFamily="34" charset="0"/>
                <a:cs typeface="Abadi" panose="020F0502020204030204" pitchFamily="34" charset="0"/>
              </a:rPr>
              <a:t>on </a:t>
            </a:r>
            <a:r>
              <a:rPr lang="en-US" b="1" dirty="0">
                <a:latin typeface="Abadi" panose="020B0604020104020204" pitchFamily="34" charset="0"/>
                <a:ea typeface="Abadi MT Condensed Extra Bold" charset="0"/>
                <a:cs typeface="Abadi MT Condensed Extra Bold" charset="0"/>
              </a:rPr>
              <a:t>disability forms include</a:t>
            </a:r>
            <a:r>
              <a:rPr lang="en-US" b="1" dirty="0">
                <a:latin typeface="Abadi" panose="020B0604020104020204" pitchFamily="34" charset="0"/>
              </a:rPr>
              <a:t>:</a:t>
            </a:r>
            <a:br>
              <a:rPr lang="en-US" b="1" dirty="0">
                <a:latin typeface="Abadi" panose="020B0604020104020204" pitchFamily="34" charset="0"/>
              </a:rPr>
            </a:br>
            <a:br>
              <a:rPr lang="en-US" b="1" dirty="0"/>
            </a:b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43A1B-7B77-52F9-622D-CA5D064561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88677"/>
            <a:ext cx="10515600" cy="3329354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rgbClr val="00B0F0"/>
                </a:solidFill>
              </a:rPr>
              <a:t>Pain when breathing</a:t>
            </a:r>
          </a:p>
          <a:p>
            <a:pPr algn="ctr"/>
            <a:r>
              <a:rPr lang="en-US" sz="4400" dirty="0">
                <a:solidFill>
                  <a:srgbClr val="00B0F0"/>
                </a:solidFill>
              </a:rPr>
              <a:t> Headache</a:t>
            </a:r>
          </a:p>
          <a:p>
            <a:pPr algn="ctr"/>
            <a:r>
              <a:rPr lang="en-US" sz="4400" dirty="0">
                <a:solidFill>
                  <a:srgbClr val="00B0F0"/>
                </a:solidFill>
              </a:rPr>
              <a:t> Diarrhea</a:t>
            </a:r>
          </a:p>
          <a:p>
            <a:pPr algn="ctr"/>
            <a:r>
              <a:rPr lang="en-US" sz="4400" dirty="0">
                <a:solidFill>
                  <a:srgbClr val="00B0F0"/>
                </a:solidFill>
              </a:rPr>
              <a:t> Back pain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595640E-C424-26B6-5115-1836FBE448FB}"/>
              </a:ext>
            </a:extLst>
          </p:cNvPr>
          <p:cNvCxnSpPr/>
          <p:nvPr/>
        </p:nvCxnSpPr>
        <p:spPr bwMode="auto">
          <a:xfrm>
            <a:off x="2826094" y="2571601"/>
            <a:ext cx="6400800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3C43A1B-7B77-52F9-622D-CA5D06456166}"/>
              </a:ext>
            </a:extLst>
          </p:cNvPr>
          <p:cNvSpPr txBox="1">
            <a:spLocks/>
          </p:cNvSpPr>
          <p:nvPr/>
        </p:nvSpPr>
        <p:spPr>
          <a:xfrm>
            <a:off x="1148861" y="3422300"/>
            <a:ext cx="10222523" cy="3263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4400" dirty="0"/>
          </a:p>
          <a:p>
            <a:pPr marL="0" indent="0" algn="ctr">
              <a:buNone/>
            </a:pPr>
            <a:r>
              <a:rPr lang="en-US" sz="4400" dirty="0"/>
              <a:t> </a:t>
            </a:r>
          </a:p>
          <a:p>
            <a:pPr marL="0" indent="0" algn="ctr">
              <a:buNone/>
            </a:pPr>
            <a:r>
              <a:rPr lang="en-US" sz="4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366690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4F528-2655-414D-D759-6054B3211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b="1" u="sng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br>
              <a:rPr lang="en-US" b="1" u="sng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r>
              <a:rPr lang="en-US" b="1" u="sng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In </a:t>
            </a:r>
            <a:r>
              <a:rPr lang="en-US" sz="6000" b="1" u="sng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Patient Subset 3</a:t>
            </a:r>
            <a:r>
              <a:rPr lang="en-US" sz="6000" b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 </a:t>
            </a:r>
            <a:br>
              <a:rPr lang="en-US" b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br>
              <a:rPr lang="en-US" b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r>
              <a:rPr lang="en-US" b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the most challenging are</a:t>
            </a:r>
            <a:r>
              <a:rPr lang="en-US" b="1" dirty="0"/>
              <a:t>:  </a:t>
            </a:r>
            <a:r>
              <a:rPr lang="en-US" sz="5300" b="1" dirty="0">
                <a:solidFill>
                  <a:srgbClr val="FF0000"/>
                </a:solidFill>
                <a:latin typeface="Cracked" charset="0"/>
                <a:ea typeface="Cracked" charset="0"/>
                <a:cs typeface="Cracked" charset="0"/>
              </a:rPr>
              <a:t>Brain Fog and Fatigue</a:t>
            </a:r>
            <a:br>
              <a:rPr lang="en-US" sz="5300" b="1" dirty="0">
                <a:solidFill>
                  <a:srgbClr val="FF0000"/>
                </a:solidFill>
                <a:latin typeface="Cracked" charset="0"/>
                <a:ea typeface="Cracked" charset="0"/>
                <a:cs typeface="Cracked" charset="0"/>
              </a:rPr>
            </a:br>
            <a:endParaRPr lang="en-US" sz="5300" b="1" dirty="0">
              <a:solidFill>
                <a:srgbClr val="FF0000"/>
              </a:solidFill>
              <a:latin typeface="Cracked" charset="0"/>
              <a:ea typeface="Cracked" charset="0"/>
              <a:cs typeface="Cracked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2A208E-9B96-B85D-B1F7-17DF7AF89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77218"/>
            <a:ext cx="10515600" cy="34004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100" b="1" dirty="0"/>
              <a:t>This may include an </a:t>
            </a:r>
            <a:r>
              <a:rPr lang="en-US" sz="3100" b="1" i="1" dirty="0"/>
              <a:t>“elite group” </a:t>
            </a:r>
            <a:r>
              <a:rPr lang="en-US" sz="3100" b="1" dirty="0"/>
              <a:t>of patients </a:t>
            </a:r>
          </a:p>
          <a:p>
            <a:pPr marL="0" indent="0" algn="ctr">
              <a:buNone/>
            </a:pPr>
            <a:r>
              <a:rPr lang="en-US" b="1" dirty="0"/>
              <a:t>such as: </a:t>
            </a:r>
          </a:p>
          <a:p>
            <a:pPr marL="0" indent="0" algn="ctr">
              <a:buNone/>
            </a:pPr>
            <a:r>
              <a:rPr lang="en-US" sz="4000" b="1" dirty="0">
                <a:solidFill>
                  <a:srgbClr val="7030A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computer programmers, </a:t>
            </a:r>
          </a:p>
          <a:p>
            <a:pPr marL="0" indent="0" algn="ctr">
              <a:buNone/>
            </a:pPr>
            <a:r>
              <a:rPr lang="en-US" sz="4000" b="1" dirty="0">
                <a:solidFill>
                  <a:srgbClr val="7030A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scientists </a:t>
            </a:r>
            <a:r>
              <a:rPr lang="en-US" sz="4000" b="1" dirty="0">
                <a:solidFill>
                  <a:srgbClr val="00B05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in the biotech industry </a:t>
            </a:r>
          </a:p>
          <a:p>
            <a:pPr marL="0" indent="0" algn="ctr">
              <a:buNone/>
            </a:pPr>
            <a:r>
              <a:rPr lang="en-US" sz="4000" b="1" dirty="0">
                <a:solidFill>
                  <a:srgbClr val="7030A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Physicians and Nurses</a:t>
            </a:r>
          </a:p>
          <a:p>
            <a:pPr marL="0" indent="0" algn="ctr">
              <a:buNone/>
            </a:pP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595640E-C424-26B6-5115-1836FBE448FB}"/>
              </a:ext>
            </a:extLst>
          </p:cNvPr>
          <p:cNvCxnSpPr/>
          <p:nvPr/>
        </p:nvCxnSpPr>
        <p:spPr bwMode="auto">
          <a:xfrm>
            <a:off x="3089863" y="2303802"/>
            <a:ext cx="6400800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0482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DA903-759D-3480-C2FC-74B2C618F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br>
              <a:rPr lang="en-US" sz="3600" b="1" dirty="0"/>
            </a:br>
            <a:br>
              <a:rPr lang="en-US" sz="3600" b="1" dirty="0"/>
            </a:br>
            <a:r>
              <a:rPr lang="en-US" sz="3600" b="1" dirty="0"/>
              <a:t>The characteristics of </a:t>
            </a:r>
            <a:r>
              <a:rPr lang="en-US" sz="3600" b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“fatigue” </a:t>
            </a:r>
            <a:r>
              <a:rPr lang="en-US" sz="3600" b="1" dirty="0"/>
              <a:t>in this subgroup </a:t>
            </a:r>
            <a:br>
              <a:rPr lang="en-US" sz="3600" b="1" dirty="0"/>
            </a:br>
            <a:r>
              <a:rPr lang="en-US" sz="3600" b="1" dirty="0">
                <a:solidFill>
                  <a:srgbClr val="FF0000"/>
                </a:solidFill>
              </a:rPr>
              <a:t>are different than </a:t>
            </a:r>
            <a:r>
              <a:rPr lang="en-US" sz="3600" b="1" dirty="0">
                <a:solidFill>
                  <a:srgbClr val="FF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“fibromyalgia” </a:t>
            </a:r>
            <a:br>
              <a:rPr lang="en-US" sz="3600" b="1" dirty="0">
                <a:solidFill>
                  <a:srgbClr val="FF0000"/>
                </a:solidFill>
              </a:rPr>
            </a:br>
            <a:r>
              <a:rPr lang="en-US" sz="3600" b="1" dirty="0"/>
              <a:t>where </a:t>
            </a:r>
            <a:r>
              <a:rPr lang="en-US" sz="3600" b="1" dirty="0">
                <a:solidFill>
                  <a:srgbClr val="7030A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pain and trigger points </a:t>
            </a:r>
            <a:br>
              <a:rPr lang="en-US" sz="3600" b="1" dirty="0"/>
            </a:br>
            <a:r>
              <a:rPr lang="en-US" sz="3600" b="1" dirty="0"/>
              <a:t>are predominant symptoms</a:t>
            </a:r>
            <a:br>
              <a:rPr lang="en-US" sz="3600" b="1" dirty="0"/>
            </a:br>
            <a:endParaRPr lang="en-US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0954BF-9E72-0872-41BA-B7AE9AA4E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45492"/>
            <a:ext cx="10515600" cy="3726772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This </a:t>
            </a:r>
            <a:r>
              <a:rPr lang="en-US" dirty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Long Haul Covid subgroup </a:t>
            </a:r>
            <a:r>
              <a:rPr lang="en-US" dirty="0">
                <a:solidFill>
                  <a:srgbClr val="C00000"/>
                </a:solidFill>
              </a:rPr>
              <a:t>can “push through” daily activities     but have </a:t>
            </a:r>
            <a:r>
              <a:rPr lang="en-US" i="1" u="sng" dirty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severe exhaustion</a:t>
            </a:r>
            <a:r>
              <a:rPr lang="en-US" i="1" dirty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one or two days later.</a:t>
            </a:r>
          </a:p>
          <a:p>
            <a:pPr marL="0" indent="0" algn="ctr">
              <a:buNone/>
            </a:pPr>
            <a:endParaRPr lang="en-US" sz="1800" dirty="0">
              <a:solidFill>
                <a:srgbClr val="C00000"/>
              </a:solidFill>
            </a:endParaRPr>
          </a:p>
          <a:p>
            <a:pPr algn="ctr"/>
            <a:r>
              <a:rPr lang="en-US" dirty="0">
                <a:solidFill>
                  <a:srgbClr val="0070C0"/>
                </a:solidFill>
              </a:rPr>
              <a:t>Many have </a:t>
            </a:r>
            <a:r>
              <a:rPr lang="en-US" dirty="0">
                <a:solidFill>
                  <a:srgbClr val="0070C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“orthostatic symptoms”</a:t>
            </a:r>
            <a:r>
              <a:rPr lang="en-US" dirty="0">
                <a:solidFill>
                  <a:srgbClr val="0070C0"/>
                </a:solidFill>
              </a:rPr>
              <a:t>—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0070C0"/>
                </a:solidFill>
              </a:rPr>
              <a:t>     -- they get </a:t>
            </a:r>
            <a:r>
              <a:rPr lang="en-US" i="1" u="sng" dirty="0">
                <a:solidFill>
                  <a:srgbClr val="0070C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light-headed</a:t>
            </a:r>
            <a:r>
              <a:rPr lang="en-US" dirty="0">
                <a:solidFill>
                  <a:srgbClr val="0070C0"/>
                </a:solidFill>
              </a:rPr>
              <a:t>  when standing.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0070C0"/>
                </a:solidFill>
              </a:rPr>
              <a:t>-- they get </a:t>
            </a:r>
            <a:r>
              <a:rPr lang="en-US" b="1" i="1" u="sng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weakness</a:t>
            </a:r>
            <a:r>
              <a:rPr lang="en-US" dirty="0">
                <a:solidFill>
                  <a:srgbClr val="0070C0"/>
                </a:solidFill>
              </a:rPr>
              <a:t> with minimal exertion,</a:t>
            </a:r>
          </a:p>
          <a:p>
            <a:pPr marL="0" indent="0" algn="ctr">
              <a:buNone/>
            </a:pPr>
            <a:endParaRPr lang="en-US" sz="1800" dirty="0">
              <a:solidFill>
                <a:srgbClr val="0070C0"/>
              </a:solidFill>
            </a:endParaRPr>
          </a:p>
          <a:p>
            <a:pPr algn="ctr"/>
            <a:r>
              <a:rPr lang="en-US" dirty="0">
                <a:solidFill>
                  <a:srgbClr val="FF0000"/>
                </a:solidFill>
              </a:rPr>
              <a:t>They also have </a:t>
            </a:r>
            <a:r>
              <a:rPr lang="en-US" dirty="0">
                <a:solidFill>
                  <a:srgbClr val="7030A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less ability to </a:t>
            </a:r>
            <a:r>
              <a:rPr lang="en-US" u="sng" dirty="0">
                <a:solidFill>
                  <a:srgbClr val="7030A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maintain mental focus</a:t>
            </a:r>
            <a:r>
              <a:rPr lang="en-US" dirty="0">
                <a:solidFill>
                  <a:srgbClr val="7030A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sz="3600" b="1" dirty="0">
                <a:solidFill>
                  <a:srgbClr val="FF0000"/>
                </a:solidFill>
                <a:latin typeface="Cracked" charset="0"/>
                <a:ea typeface="Cracked" charset="0"/>
                <a:cs typeface="Cracked" charset="0"/>
              </a:rPr>
              <a:t>brain fog</a:t>
            </a:r>
            <a:r>
              <a:rPr lang="en-US" dirty="0">
                <a:solidFill>
                  <a:srgbClr val="FF0000"/>
                </a:solidFill>
              </a:rPr>
              <a:t>).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595640E-C424-26B6-5115-1836FBE448FB}"/>
              </a:ext>
            </a:extLst>
          </p:cNvPr>
          <p:cNvCxnSpPr/>
          <p:nvPr/>
        </p:nvCxnSpPr>
        <p:spPr bwMode="auto">
          <a:xfrm>
            <a:off x="2904125" y="2318089"/>
            <a:ext cx="6400800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12441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7C632-AFAD-8F22-47FC-101DDFB54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Since this “</a:t>
            </a:r>
            <a:r>
              <a:rPr lang="en-US" sz="4900" dirty="0">
                <a:solidFill>
                  <a:srgbClr val="FF0000"/>
                </a:solidFill>
                <a:latin typeface="Cracked" charset="0"/>
                <a:ea typeface="Cracked" charset="0"/>
                <a:cs typeface="Cracked" charset="0"/>
              </a:rPr>
              <a:t>brain fog</a:t>
            </a: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” is so important —</a:t>
            </a:r>
            <a:b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we will: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77AF1-B046-8DC4-99CE-ED3D53DD13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pPr marL="0" indent="0" algn="ctr">
              <a:buNone/>
            </a:pPr>
            <a:r>
              <a:rPr lang="en-US" dirty="0"/>
              <a:t>concentrate on the hypothesis </a:t>
            </a:r>
          </a:p>
          <a:p>
            <a:pPr marL="0" indent="0" algn="ctr">
              <a:buNone/>
            </a:pPr>
            <a:r>
              <a:rPr lang="en-US" dirty="0"/>
              <a:t>that </a:t>
            </a: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autoantibodies generated </a:t>
            </a:r>
          </a:p>
          <a:p>
            <a:pPr marL="0" indent="0" algn="ctr">
              <a:buNone/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during the acute Covid infection</a:t>
            </a:r>
          </a:p>
          <a:p>
            <a:pPr marL="0" indent="0" algn="ctr">
              <a:buNone/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     </a:t>
            </a:r>
            <a:r>
              <a:rPr lang="en-US" b="1" i="1" u="sng" dirty="0">
                <a:solidFill>
                  <a:srgbClr val="C00000"/>
                </a:solidFill>
              </a:rPr>
              <a:t>interfere with blood flow to the brain and the muscles</a:t>
            </a:r>
            <a:r>
              <a:rPr lang="en-US" b="1" i="1" dirty="0">
                <a:solidFill>
                  <a:srgbClr val="C00000"/>
                </a:solidFill>
              </a:rPr>
              <a:t> </a:t>
            </a:r>
          </a:p>
          <a:p>
            <a:pPr marL="0" indent="0" algn="ctr">
              <a:buNone/>
            </a:pP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595640E-C424-26B6-5115-1836FBE448FB}"/>
              </a:ext>
            </a:extLst>
          </p:cNvPr>
          <p:cNvCxnSpPr/>
          <p:nvPr/>
        </p:nvCxnSpPr>
        <p:spPr bwMode="auto">
          <a:xfrm>
            <a:off x="2832688" y="1900577"/>
            <a:ext cx="6400800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75107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38835-2F3C-011C-3918-B080E232E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Previously performing complex tasks…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8D980-9F40-C637-76D5-F169C7A9CB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600" dirty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Now they have difficulty balancing their checkbook. </a:t>
            </a:r>
            <a:endParaRPr lang="en-US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en-US" b="1" dirty="0"/>
              <a:t>… or</a:t>
            </a:r>
            <a:r>
              <a:rPr lang="en-US" dirty="0"/>
              <a:t> </a:t>
            </a:r>
          </a:p>
          <a:p>
            <a:pPr marL="0" indent="0" algn="ctr">
              <a:buNone/>
            </a:pPr>
            <a:r>
              <a:rPr lang="en-US" sz="4000" dirty="0">
                <a:solidFill>
                  <a:srgbClr val="7030A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previous high-performance athletes</a:t>
            </a:r>
            <a:r>
              <a:rPr lang="en-US" sz="2800" dirty="0">
                <a:solidFill>
                  <a:srgbClr val="7030A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, </a:t>
            </a:r>
          </a:p>
          <a:p>
            <a:pPr marL="0" indent="0" algn="ctr">
              <a:buNone/>
            </a:pPr>
            <a:r>
              <a:rPr lang="en-US" b="1" dirty="0"/>
              <a:t>who now have difficulty with </a:t>
            </a:r>
            <a:r>
              <a:rPr lang="en-US" b="1" i="1" dirty="0">
                <a:solidFill>
                  <a:srgbClr val="00B0F0"/>
                </a:solidFill>
              </a:rPr>
              <a:t>simple physical activity.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347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8252" y="29765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4000" dirty="0">
                <a:solidFill>
                  <a:srgbClr val="00206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br>
              <a:rPr lang="en-US" sz="4000" dirty="0">
                <a:solidFill>
                  <a:srgbClr val="00206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r>
              <a:rPr lang="en-US" sz="4000" dirty="0">
                <a:solidFill>
                  <a:srgbClr val="00206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Most published studies</a:t>
            </a:r>
            <a:br>
              <a:rPr lang="en-US" sz="4000" dirty="0">
                <a:solidFill>
                  <a:srgbClr val="00206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br>
              <a:rPr lang="en-US" sz="4000" dirty="0"/>
            </a:b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rgbClr val="00206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rely on </a:t>
            </a:r>
            <a:r>
              <a:rPr lang="en-US" sz="3600" dirty="0">
                <a:solidFill>
                  <a:srgbClr val="7030A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Electronic Medical Records </a:t>
            </a:r>
            <a:r>
              <a:rPr lang="en-US" sz="3600" dirty="0">
                <a:solidFill>
                  <a:srgbClr val="00206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(EMR’s)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rgbClr val="00206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or </a:t>
            </a:r>
            <a:r>
              <a:rPr lang="en-US" sz="3600" dirty="0">
                <a:solidFill>
                  <a:srgbClr val="7030A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Disability Claim Data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rgbClr val="00206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and are based on finding 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rgbClr val="00206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the diagnostic code for Long-Haul Covid (ICD-10 U09.9)</a:t>
            </a:r>
          </a:p>
          <a:p>
            <a:pPr marL="0" indent="0" algn="ctr">
              <a:buNone/>
            </a:pPr>
            <a:endParaRPr lang="en-US" sz="3600" dirty="0">
              <a:solidFill>
                <a:srgbClr val="002060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marL="0" indent="0" algn="ctr">
              <a:buNone/>
            </a:pPr>
            <a:r>
              <a:rPr lang="en-US" sz="3600" dirty="0">
                <a:solidFill>
                  <a:srgbClr val="00206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This code is very non-specific. </a:t>
            </a:r>
          </a:p>
          <a:p>
            <a:pPr marL="0" indent="0" algn="ctr">
              <a:buNone/>
            </a:pPr>
            <a:endParaRPr lang="en-US" sz="3600" dirty="0">
              <a:solidFill>
                <a:srgbClr val="002060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4CE1076-ADBF-933B-321F-79E834FF302A}"/>
              </a:ext>
            </a:extLst>
          </p:cNvPr>
          <p:cNvCxnSpPr/>
          <p:nvPr/>
        </p:nvCxnSpPr>
        <p:spPr bwMode="auto">
          <a:xfrm>
            <a:off x="3065652" y="1375002"/>
            <a:ext cx="6400800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07062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BB4D2-F340-B20B-27E1-8395F3A2F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indent="0" algn="ctr"/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As you examine millions of EMR’s—</a:t>
            </a:r>
            <a:b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you are going to get </a:t>
            </a:r>
            <a:r>
              <a:rPr lang="en-US" b="1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pretty unreliable data.</a:t>
            </a:r>
            <a:br>
              <a:rPr lang="en-US" b="1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075B91-BA79-9A75-D436-FAA08FCE80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1200" dirty="0"/>
          </a:p>
          <a:p>
            <a:pPr marL="0" indent="0" algn="ctr">
              <a:buNone/>
            </a:pPr>
            <a:r>
              <a:rPr lang="en-US" sz="4400" b="1" dirty="0">
                <a:solidFill>
                  <a:srgbClr val="C00000"/>
                </a:solidFill>
              </a:rPr>
              <a:t>Essentially, you are asking: </a:t>
            </a:r>
          </a:p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r>
              <a:rPr lang="en-US" sz="4400" b="1" i="1" dirty="0">
                <a:solidFill>
                  <a:srgbClr val="0070C0"/>
                </a:solidFill>
              </a:rPr>
              <a:t>“How are you feeling?” </a:t>
            </a:r>
          </a:p>
          <a:p>
            <a:pPr marL="0" indent="0" algn="ctr">
              <a:buNone/>
            </a:pPr>
            <a:r>
              <a:rPr lang="en-US" sz="4400" dirty="0"/>
              <a:t>and</a:t>
            </a:r>
            <a:r>
              <a:rPr lang="en-US" sz="4400" i="1" dirty="0"/>
              <a:t> </a:t>
            </a:r>
          </a:p>
          <a:p>
            <a:pPr marL="0" indent="0" algn="ctr">
              <a:buNone/>
            </a:pPr>
            <a:r>
              <a:rPr lang="en-US" sz="4400" b="1" i="1" dirty="0">
                <a:solidFill>
                  <a:srgbClr val="0070C0"/>
                </a:solidFill>
              </a:rPr>
              <a:t>“Did it start after a Covid infection?”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4817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X-ray of a person's chest&#10;&#10;Description automatically generated with low confidence">
            <a:extLst>
              <a:ext uri="{FF2B5EF4-FFF2-40B4-BE49-F238E27FC236}">
                <a16:creationId xmlns:a16="http://schemas.microsoft.com/office/drawing/2014/main" id="{6B317CED-FB97-62B4-1197-A38FED1867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7992"/>
          <a:stretch/>
        </p:blipFill>
        <p:spPr>
          <a:xfrm>
            <a:off x="320040" y="320040"/>
            <a:ext cx="11548872" cy="430346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27B6159-7734-4564-9E0F-C4BC43C36E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4782312"/>
            <a:ext cx="11548872" cy="1755648"/>
          </a:xfrm>
          <a:prstGeom prst="rect">
            <a:avLst/>
          </a:prstGeom>
          <a:solidFill>
            <a:schemeClr val="tx1">
              <a:alpha val="93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1A39D8-5A8A-54FF-52B7-5EEC572D3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009083"/>
            <a:ext cx="2889504" cy="1345997"/>
          </a:xfrm>
        </p:spPr>
        <p:txBody>
          <a:bodyPr anchor="ctr">
            <a:normAutofit/>
          </a:bodyPr>
          <a:lstStyle/>
          <a:p>
            <a:pPr algn="ctr"/>
            <a:r>
              <a:rPr lang="en-US" sz="2200" b="1" dirty="0">
                <a:solidFill>
                  <a:srgbClr val="C00000"/>
                </a:solidFill>
              </a:rPr>
              <a:t>The first group had</a:t>
            </a:r>
            <a:br>
              <a:rPr lang="en-US" sz="2200" b="1" dirty="0">
                <a:solidFill>
                  <a:srgbClr val="C00000"/>
                </a:solidFill>
              </a:rPr>
            </a:br>
            <a:r>
              <a:rPr lang="en-US" sz="2200" b="1" dirty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damage to organs </a:t>
            </a:r>
            <a:br>
              <a:rPr lang="en-US" sz="2200" b="1" dirty="0">
                <a:solidFill>
                  <a:srgbClr val="C00000"/>
                </a:solidFill>
              </a:rPr>
            </a:br>
            <a:r>
              <a:rPr lang="en-US" sz="2200" b="1" dirty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during their </a:t>
            </a:r>
            <a:br>
              <a:rPr lang="en-US" sz="2200" b="1" dirty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r>
              <a:rPr lang="en-US" sz="2200" b="1" dirty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acute infection</a:t>
            </a:r>
            <a:r>
              <a:rPr lang="mr-IN" sz="2200" b="1" dirty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…</a:t>
            </a:r>
            <a:endParaRPr lang="en-US" sz="2200" b="1" dirty="0">
              <a:solidFill>
                <a:srgbClr val="C00000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2FFB46B-05BC-4950-B18A-9593FDAE6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5237979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5434CD-543E-0EA7-3A65-FABC3DE90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9976" y="5009083"/>
            <a:ext cx="6976872" cy="134599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00B05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One example is patients with </a:t>
            </a:r>
            <a:r>
              <a:rPr lang="en-US" sz="1800" b="1" dirty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residual long fibrosis</a:t>
            </a:r>
            <a:r>
              <a:rPr lang="en-US" sz="1800" b="1" dirty="0">
                <a:solidFill>
                  <a:srgbClr val="00B050"/>
                </a:solidFill>
              </a:rPr>
              <a:t>.  </a:t>
            </a:r>
          </a:p>
          <a:p>
            <a:pPr marL="0" indent="0" algn="ctr">
              <a:buNone/>
            </a:pPr>
            <a:r>
              <a:rPr lang="en-US" sz="1800" b="1" dirty="0">
                <a:solidFill>
                  <a:schemeClr val="bg1"/>
                </a:solidFill>
              </a:rPr>
              <a:t>These post-Covid changes </a:t>
            </a:r>
            <a:r>
              <a:rPr lang="en-US" sz="1800" b="1" i="1" u="sng" dirty="0">
                <a:solidFill>
                  <a:srgbClr val="7030A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may never recover</a:t>
            </a:r>
            <a:r>
              <a:rPr lang="en-US" sz="1800" b="1" dirty="0">
                <a:solidFill>
                  <a:schemeClr val="bg1"/>
                </a:solidFill>
              </a:rPr>
              <a:t>.  </a:t>
            </a:r>
          </a:p>
          <a:p>
            <a:pPr marL="0" indent="0" algn="ctr">
              <a:buNone/>
            </a:pPr>
            <a:r>
              <a:rPr lang="en-US" sz="1800" b="1" dirty="0">
                <a:solidFill>
                  <a:schemeClr val="bg1"/>
                </a:solidFill>
              </a:rPr>
              <a:t>although </a:t>
            </a:r>
            <a:r>
              <a:rPr lang="en-US" sz="1800" b="1" dirty="0">
                <a:solidFill>
                  <a:schemeClr val="bg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slow improvement </a:t>
            </a:r>
            <a:r>
              <a:rPr lang="en-US" sz="1800" b="1" dirty="0">
                <a:solidFill>
                  <a:schemeClr val="bg1"/>
                </a:solidFill>
              </a:rPr>
              <a:t>in some patients is reported </a:t>
            </a:r>
          </a:p>
          <a:p>
            <a:pPr marL="0" indent="0" algn="ctr">
              <a:buNone/>
            </a:pPr>
            <a:r>
              <a:rPr lang="en-US" sz="1800" b="1" dirty="0">
                <a:solidFill>
                  <a:schemeClr val="bg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and may take over 1 year.</a:t>
            </a:r>
            <a:br>
              <a:rPr lang="en-US" sz="1800" b="1" dirty="0">
                <a:solidFill>
                  <a:schemeClr val="bg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endParaRPr lang="en-US" sz="1800" b="1" dirty="0">
              <a:solidFill>
                <a:schemeClr val="bg1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7647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6CC24-3F9C-A5F5-9B63-257ED4660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Key Questions and Topics to be Discussed:</a:t>
            </a:r>
            <a:br>
              <a:rPr lang="en-US" b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endParaRPr lang="en-US" b="1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5B4F1B-F3CE-F954-BFD8-D5421D55D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250830"/>
            <a:ext cx="10515600" cy="3304809"/>
          </a:xfrm>
        </p:spPr>
        <p:txBody>
          <a:bodyPr>
            <a:normAutofit fontScale="92500" lnSpcReduction="10000"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rgbClr val="0070C0"/>
                </a:solidFill>
              </a:rPr>
              <a:t>What is the </a:t>
            </a:r>
            <a:r>
              <a:rPr lang="en-US" sz="3600" b="1" dirty="0">
                <a:solidFill>
                  <a:srgbClr val="0070C0"/>
                </a:solidFill>
              </a:rPr>
              <a:t>definition</a:t>
            </a:r>
            <a:r>
              <a:rPr lang="en-US" sz="3600" dirty="0">
                <a:solidFill>
                  <a:srgbClr val="0070C0"/>
                </a:solidFill>
              </a:rPr>
              <a:t> of Long-Haul </a:t>
            </a:r>
            <a:r>
              <a:rPr lang="en-US" sz="3600" dirty="0" err="1">
                <a:solidFill>
                  <a:srgbClr val="0070C0"/>
                </a:solidFill>
              </a:rPr>
              <a:t>Covid</a:t>
            </a:r>
            <a:r>
              <a:rPr lang="en-US" sz="3600" dirty="0">
                <a:solidFill>
                  <a:srgbClr val="0070C0"/>
                </a:solidFill>
              </a:rPr>
              <a:t>?</a:t>
            </a:r>
          </a:p>
          <a:p>
            <a:pPr marL="742950" indent="-742950">
              <a:buFont typeface="+mj-lt"/>
              <a:buAutoNum type="arabicPeriod"/>
            </a:pPr>
            <a:endParaRPr lang="en-US" sz="3600" dirty="0">
              <a:solidFill>
                <a:srgbClr val="0070C0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rgbClr val="0070C0"/>
                </a:solidFill>
              </a:rPr>
              <a:t>What are the clinical </a:t>
            </a:r>
            <a:r>
              <a:rPr lang="en-US" sz="3600" b="1" dirty="0">
                <a:solidFill>
                  <a:srgbClr val="0070C0"/>
                </a:solidFill>
              </a:rPr>
              <a:t>“subtypes”</a:t>
            </a:r>
            <a:r>
              <a:rPr lang="en-US" sz="3600" dirty="0">
                <a:solidFill>
                  <a:srgbClr val="0070C0"/>
                </a:solidFill>
              </a:rPr>
              <a:t>?</a:t>
            </a:r>
          </a:p>
          <a:p>
            <a:pPr marL="0" indent="0">
              <a:buNone/>
            </a:pPr>
            <a:endParaRPr lang="en-US" sz="36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3600" dirty="0">
                <a:solidFill>
                  <a:srgbClr val="0070C0"/>
                </a:solidFill>
              </a:rPr>
              <a:t>3.    Do </a:t>
            </a:r>
            <a:r>
              <a:rPr lang="en-US" sz="3600" b="1" dirty="0">
                <a:solidFill>
                  <a:srgbClr val="0070C0"/>
                </a:solidFill>
              </a:rPr>
              <a:t>vaccines, as well as medications                                               </a:t>
            </a:r>
          </a:p>
          <a:p>
            <a:pPr marL="0" indent="0">
              <a:buNone/>
            </a:pPr>
            <a:r>
              <a:rPr lang="en-US" sz="3600" b="1" dirty="0">
                <a:solidFill>
                  <a:srgbClr val="0070C0"/>
                </a:solidFill>
              </a:rPr>
              <a:t>         such as </a:t>
            </a:r>
            <a:r>
              <a:rPr lang="en-US" sz="3600" b="1" dirty="0" err="1">
                <a:solidFill>
                  <a:srgbClr val="00B0F0"/>
                </a:solidFill>
              </a:rPr>
              <a:t>Paxlovid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dirty="0">
                <a:solidFill>
                  <a:srgbClr val="0070C0"/>
                </a:solidFill>
              </a:rPr>
              <a:t>or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>
                <a:solidFill>
                  <a:srgbClr val="00B0F0"/>
                </a:solidFill>
              </a:rPr>
              <a:t>Metformin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dirty="0">
                <a:solidFill>
                  <a:srgbClr val="0070C0"/>
                </a:solidFill>
              </a:rPr>
              <a:t>reduce the 	frequency?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595640E-C424-26B6-5115-1836FBE448FB}"/>
              </a:ext>
            </a:extLst>
          </p:cNvPr>
          <p:cNvCxnSpPr/>
          <p:nvPr/>
        </p:nvCxnSpPr>
        <p:spPr bwMode="auto">
          <a:xfrm>
            <a:off x="2832688" y="1475127"/>
            <a:ext cx="6400800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89546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A79F3A-A172-F115-9F03-3852660C5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091" y="1468891"/>
            <a:ext cx="4249214" cy="334651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2600" b="1" dirty="0"/>
            </a:br>
            <a:br>
              <a:rPr lang="en-US" sz="2600" b="1" dirty="0"/>
            </a:br>
            <a:br>
              <a:rPr lang="en-US" sz="2600" b="1" dirty="0"/>
            </a:br>
            <a:br>
              <a:rPr lang="en-US" sz="2600" b="1" dirty="0"/>
            </a:br>
            <a:br>
              <a:rPr lang="en-US" sz="2600" b="1" dirty="0"/>
            </a:br>
            <a:br>
              <a:rPr lang="en-US" sz="2600" b="1" dirty="0"/>
            </a:br>
            <a:r>
              <a:rPr lang="en-US" sz="2700" dirty="0">
                <a:latin typeface="Abadi" panose="020B0604020104020204" pitchFamily="34" charset="0"/>
              </a:rPr>
              <a:t>Some Long-Haul Covid patients </a:t>
            </a:r>
            <a:br>
              <a:rPr lang="en-US" sz="2700" b="1" dirty="0"/>
            </a:br>
            <a:r>
              <a:rPr lang="en-US" sz="2700" b="1" dirty="0"/>
              <a:t>developed  </a:t>
            </a:r>
            <a:r>
              <a:rPr lang="en-US" sz="2700" b="1" dirty="0">
                <a:solidFill>
                  <a:srgbClr val="FF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heart damage</a:t>
            </a:r>
            <a:br>
              <a:rPr lang="en-US" sz="2700" b="1" dirty="0">
                <a:solidFill>
                  <a:srgbClr val="00B05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r>
              <a:rPr lang="en-US" sz="2700" b="1" dirty="0">
                <a:solidFill>
                  <a:srgbClr val="00B05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during their initial infection</a:t>
            </a:r>
            <a:r>
              <a:rPr lang="en-US" sz="2700" b="1" dirty="0">
                <a:solidFill>
                  <a:srgbClr val="00B050"/>
                </a:solidFill>
              </a:rPr>
              <a:t> </a:t>
            </a:r>
            <a:r>
              <a:rPr lang="en-US" sz="2700" b="1" dirty="0"/>
              <a:t>--</a:t>
            </a:r>
            <a:br>
              <a:rPr lang="en-US" sz="2700" b="1" dirty="0"/>
            </a:br>
            <a:br>
              <a:rPr lang="en-US" sz="2700" b="1" dirty="0"/>
            </a:br>
            <a:r>
              <a:rPr lang="en-US" sz="2700" b="1" dirty="0"/>
              <a:t>and have residual </a:t>
            </a:r>
            <a:br>
              <a:rPr lang="en-US" sz="2700" b="1" dirty="0"/>
            </a:br>
            <a:r>
              <a:rPr lang="en-US" sz="3600" b="1" dirty="0">
                <a:solidFill>
                  <a:srgbClr val="00B0F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fibrosis </a:t>
            </a:r>
            <a:br>
              <a:rPr lang="en-US" sz="2600" b="1" dirty="0">
                <a:solidFill>
                  <a:srgbClr val="00B0F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r>
              <a:rPr lang="en-US" sz="2600" b="1" i="1" dirty="0">
                <a:solidFill>
                  <a:srgbClr val="00B0F0"/>
                </a:solidFill>
                <a:latin typeface="+mn-lt"/>
                <a:ea typeface="Abadi MT Condensed Extra Bold" charset="0"/>
                <a:cs typeface="Abadi MT Condensed Extra Bold" charset="0"/>
              </a:rPr>
              <a:t>(pathological wound healing leading to permanent scar tissue)</a:t>
            </a:r>
            <a:br>
              <a:rPr lang="en-US" sz="2600" b="1" i="1" dirty="0">
                <a:solidFill>
                  <a:srgbClr val="00B0F0"/>
                </a:solidFill>
                <a:latin typeface="+mn-lt"/>
                <a:ea typeface="Abadi MT Condensed Extra Bold" charset="0"/>
                <a:cs typeface="Abadi MT Condensed Extra Bold" charset="0"/>
              </a:rPr>
            </a:br>
            <a:br>
              <a:rPr lang="en-US" sz="2600" b="1" dirty="0"/>
            </a:br>
            <a:endParaRPr lang="en-US" sz="2600" b="1" dirty="0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close&#10;&#10;Description automatically generated">
            <a:extLst>
              <a:ext uri="{FF2B5EF4-FFF2-40B4-BE49-F238E27FC236}">
                <a16:creationId xmlns:a16="http://schemas.microsoft.com/office/drawing/2014/main" id="{4AA17B25-6C31-76C7-737E-1AC2588595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501" r="2238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22526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91A64-4FB2-8B44-D35D-4B758CA3C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indent="0" algn="ctr"/>
            <a:br>
              <a:rPr lang="en-US" dirty="0">
                <a:solidFill>
                  <a:srgbClr val="37415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r>
              <a:rPr lang="en-US" dirty="0">
                <a:solidFill>
                  <a:srgbClr val="37415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COVID-19 can also cause </a:t>
            </a:r>
            <a:br>
              <a:rPr lang="en-US" dirty="0">
                <a:solidFill>
                  <a:srgbClr val="37415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r>
              <a:rPr lang="en-US" b="1" dirty="0">
                <a:solidFill>
                  <a:srgbClr val="00B05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other</a:t>
            </a:r>
            <a:r>
              <a:rPr lang="en-US" dirty="0">
                <a:solidFill>
                  <a:srgbClr val="00B05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 cardiovascular complications</a:t>
            </a:r>
            <a:r>
              <a:rPr lang="mr-IN" dirty="0">
                <a:solidFill>
                  <a:srgbClr val="37415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…</a:t>
            </a:r>
            <a:br>
              <a:rPr lang="en-US" dirty="0">
                <a:solidFill>
                  <a:srgbClr val="37415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r>
              <a:rPr lang="en-US" dirty="0">
                <a:solidFill>
                  <a:srgbClr val="37415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 </a:t>
            </a:r>
            <a:br>
              <a:rPr lang="en-US" dirty="0">
                <a:solidFill>
                  <a:srgbClr val="37415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22257-4A08-3090-2BB6-C038CF7E37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b="0" i="0" u="none" strike="noStrike" dirty="0">
              <a:solidFill>
                <a:srgbClr val="374151"/>
              </a:solidFill>
              <a:effectLst/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rgbClr val="374151"/>
                </a:solidFill>
              </a:rPr>
              <a:t>such as:</a:t>
            </a:r>
          </a:p>
          <a:p>
            <a:pPr marL="0" indent="0" algn="ctr">
              <a:buNone/>
            </a:pPr>
            <a:endParaRPr lang="en-US" b="0" i="0" u="none" strike="noStrike" dirty="0">
              <a:solidFill>
                <a:srgbClr val="374151"/>
              </a:solidFill>
              <a:effectLst/>
            </a:endParaRPr>
          </a:p>
          <a:p>
            <a:pPr algn="ctr"/>
            <a:r>
              <a:rPr lang="en-US" b="1" i="0" u="none" strike="noStrike" dirty="0">
                <a:solidFill>
                  <a:srgbClr val="C00000"/>
                </a:solidFill>
                <a:effectLst/>
              </a:rPr>
              <a:t>myocarditis</a:t>
            </a:r>
            <a:r>
              <a:rPr lang="en-US" b="0" i="0" u="none" strike="noStrike" dirty="0">
                <a:solidFill>
                  <a:srgbClr val="374151"/>
                </a:solidFill>
                <a:effectLst/>
              </a:rPr>
              <a:t> </a:t>
            </a:r>
            <a:r>
              <a:rPr lang="en-US" b="1" i="1" u="none" strike="noStrike" dirty="0">
                <a:solidFill>
                  <a:srgbClr val="374151"/>
                </a:solidFill>
                <a:effectLst/>
              </a:rPr>
              <a:t>(inflammation of the heart muscle), </a:t>
            </a:r>
          </a:p>
          <a:p>
            <a:pPr algn="ctr"/>
            <a:r>
              <a:rPr lang="en-US" b="1" i="0" u="none" strike="noStrike" dirty="0">
                <a:solidFill>
                  <a:srgbClr val="C00000"/>
                </a:solidFill>
                <a:effectLst/>
              </a:rPr>
              <a:t>      arrhythmias</a:t>
            </a:r>
            <a:r>
              <a:rPr lang="en-US" b="0" i="0" u="none" strike="noStrike" dirty="0">
                <a:solidFill>
                  <a:srgbClr val="374151"/>
                </a:solidFill>
                <a:effectLst/>
              </a:rPr>
              <a:t> </a:t>
            </a:r>
            <a:r>
              <a:rPr lang="en-US" b="1" i="1" u="none" strike="noStrike" dirty="0">
                <a:solidFill>
                  <a:srgbClr val="374151"/>
                </a:solidFill>
                <a:effectLst/>
              </a:rPr>
              <a:t>(irregular heartbeats)</a:t>
            </a:r>
            <a:r>
              <a:rPr lang="en-US" i="0" u="none" strike="noStrike" dirty="0">
                <a:solidFill>
                  <a:srgbClr val="374151"/>
                </a:solidFill>
                <a:effectLst/>
              </a:rPr>
              <a:t>,</a:t>
            </a:r>
            <a:r>
              <a:rPr lang="en-US" b="1" i="0" u="none" strike="noStrike" dirty="0">
                <a:solidFill>
                  <a:srgbClr val="374151"/>
                </a:solidFill>
                <a:effectLst/>
              </a:rPr>
              <a:t> </a:t>
            </a:r>
          </a:p>
          <a:p>
            <a:pPr algn="ctr"/>
            <a:r>
              <a:rPr lang="en-US" b="0" i="0" u="none" strike="noStrike" dirty="0">
                <a:solidFill>
                  <a:srgbClr val="374151"/>
                </a:solidFill>
                <a:effectLst/>
              </a:rPr>
              <a:t>and </a:t>
            </a:r>
            <a:r>
              <a:rPr lang="en-US" b="1" i="0" u="none" strike="noStrike" dirty="0">
                <a:solidFill>
                  <a:srgbClr val="C00000"/>
                </a:solidFill>
                <a:effectLst/>
              </a:rPr>
              <a:t>blood clots</a:t>
            </a:r>
            <a:r>
              <a:rPr lang="en-US" b="0" i="0" u="none" strike="noStrike" dirty="0">
                <a:solidFill>
                  <a:srgbClr val="374151"/>
                </a:solidFill>
                <a:effectLst/>
              </a:rPr>
              <a:t>, </a:t>
            </a:r>
          </a:p>
          <a:p>
            <a:pPr algn="ctr"/>
            <a:endParaRPr lang="en-US" b="0" i="0" u="none" strike="noStrike" dirty="0">
              <a:solidFill>
                <a:srgbClr val="374151"/>
              </a:solidFill>
              <a:effectLst/>
            </a:endParaRPr>
          </a:p>
          <a:p>
            <a:pPr marL="0" indent="0" algn="ctr">
              <a:buNone/>
            </a:pPr>
            <a:r>
              <a:rPr lang="en-US" b="0" i="0" u="none" strike="noStrike" dirty="0">
                <a:solidFill>
                  <a:srgbClr val="0070C0"/>
                </a:solidFill>
                <a:effectLst/>
              </a:rPr>
              <a:t>which can lead to </a:t>
            </a:r>
            <a:r>
              <a:rPr lang="en-US" sz="3200" b="0" i="0" u="none" strike="noStrike" dirty="0">
                <a:solidFill>
                  <a:srgbClr val="7030A0"/>
                </a:solidFill>
                <a:effectLst/>
                <a:latin typeface="Abadi MT Condensed Extra Bold" charset="0"/>
                <a:ea typeface="Abadi MT Condensed Extra Bold" charset="0"/>
                <a:cs typeface="Abadi MT Condensed Extra Bold" charset="0"/>
              </a:rPr>
              <a:t>heart attacks </a:t>
            </a:r>
            <a:r>
              <a:rPr lang="en-US" b="0" i="0" u="none" strike="noStrike" dirty="0">
                <a:solidFill>
                  <a:srgbClr val="0070C0"/>
                </a:solidFill>
                <a:effectLst/>
              </a:rPr>
              <a:t>and </a:t>
            </a:r>
            <a:r>
              <a:rPr lang="en-US" sz="3200" b="0" i="0" u="none" strike="noStrike" dirty="0">
                <a:solidFill>
                  <a:srgbClr val="7030A0"/>
                </a:solidFill>
                <a:effectLst/>
                <a:latin typeface="Abadi MT Condensed Extra Bold" charset="0"/>
                <a:ea typeface="Abadi MT Condensed Extra Bold" charset="0"/>
                <a:cs typeface="Abadi MT Condensed Extra Bold" charset="0"/>
              </a:rPr>
              <a:t>stroke</a:t>
            </a:r>
            <a:r>
              <a:rPr lang="en-US" b="0" i="0" u="none" strike="noStrike" dirty="0">
                <a:solidFill>
                  <a:srgbClr val="0070C0"/>
                </a:solidFill>
                <a:effectLst/>
              </a:rPr>
              <a:t>.</a:t>
            </a:r>
            <a:endParaRPr lang="en-US" dirty="0">
              <a:solidFill>
                <a:srgbClr val="0070C0"/>
              </a:solidFill>
            </a:endParaRPr>
          </a:p>
          <a:p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595640E-C424-26B6-5115-1836FBE448FB}"/>
              </a:ext>
            </a:extLst>
          </p:cNvPr>
          <p:cNvCxnSpPr/>
          <p:nvPr/>
        </p:nvCxnSpPr>
        <p:spPr bwMode="auto">
          <a:xfrm>
            <a:off x="2809242" y="1512478"/>
            <a:ext cx="6400800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95792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3B4CB-F662-AA82-D934-DC6C6BDAE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900" b="1" i="1" u="sng" dirty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Loss of smell</a:t>
            </a:r>
            <a:r>
              <a:rPr lang="en-US" sz="4900" b="1" i="1" dirty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  </a:t>
            </a:r>
            <a:r>
              <a:rPr lang="en-US" b="1" dirty="0">
                <a:solidFill>
                  <a:srgbClr val="7030A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 a good predictor of Long </a:t>
            </a:r>
            <a:r>
              <a:rPr lang="en-US" b="1" dirty="0" err="1">
                <a:solidFill>
                  <a:srgbClr val="7030A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Covid</a:t>
            </a:r>
            <a:r>
              <a:rPr lang="en-US" b="1" dirty="0">
                <a:solidFill>
                  <a:srgbClr val="7030A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 </a:t>
            </a:r>
            <a:r>
              <a:rPr lang="en-US" b="1" dirty="0"/>
              <a:t>--</a:t>
            </a:r>
            <a:br>
              <a:rPr lang="en-US" b="1" dirty="0"/>
            </a:br>
            <a:r>
              <a:rPr lang="en-US" b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as male and female </a:t>
            </a:r>
            <a:r>
              <a:rPr lang="en-US" b="1" i="1" u="sng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controls</a:t>
            </a:r>
            <a:r>
              <a:rPr lang="en-US" b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 DO NOT lose smell. </a:t>
            </a:r>
            <a:br>
              <a:rPr lang="en-US" b="1" dirty="0"/>
            </a:br>
            <a:endParaRPr lang="en-US" b="1" dirty="0"/>
          </a:p>
        </p:txBody>
      </p:sp>
      <p:pic>
        <p:nvPicPr>
          <p:cNvPr id="5" name="Content Placeholder 4" descr="Chart, histogram&#10;&#10;Description automatically generated">
            <a:extLst>
              <a:ext uri="{FF2B5EF4-FFF2-40B4-BE49-F238E27FC236}">
                <a16:creationId xmlns:a16="http://schemas.microsoft.com/office/drawing/2014/main" id="{33FB12AD-157A-7792-6BB7-8A1B92F6B3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566194"/>
            <a:ext cx="4927600" cy="3784600"/>
          </a:xfr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31643E33-B343-D95B-6501-5C4CAD9BE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0965" y="3076832"/>
            <a:ext cx="6008539" cy="204798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595640E-C424-26B6-5115-1836FBE448FB}"/>
              </a:ext>
            </a:extLst>
          </p:cNvPr>
          <p:cNvCxnSpPr/>
          <p:nvPr/>
        </p:nvCxnSpPr>
        <p:spPr bwMode="auto">
          <a:xfrm>
            <a:off x="2832688" y="1475127"/>
            <a:ext cx="6400800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39901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CDA96-D6C6-9F6E-198E-7B354939B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b="1" i="1" u="sng" dirty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r>
              <a:rPr lang="en-US" b="1" i="1" u="sng" dirty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Pain when breathing </a:t>
            </a:r>
            <a:br>
              <a:rPr lang="en-US" b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r>
              <a:rPr lang="en-US" b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was more common at 6 months </a:t>
            </a:r>
            <a:br>
              <a:rPr lang="en-US" b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r>
              <a:rPr lang="en-US" b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post-</a:t>
            </a:r>
            <a:r>
              <a:rPr lang="en-US" b="1" dirty="0" err="1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Covid</a:t>
            </a:r>
            <a:r>
              <a:rPr lang="en-US" b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 infection.</a:t>
            </a:r>
            <a:br>
              <a:rPr lang="en-US" b="1" dirty="0"/>
            </a:br>
            <a:endParaRPr lang="en-US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5B8A34-169A-9A86-D607-6D76BD904A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7933" y="1825625"/>
            <a:ext cx="5819259" cy="4351338"/>
          </a:xfr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A6D7AA83-6991-2E4E-34E1-268206950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3332" y="3130914"/>
            <a:ext cx="4508500" cy="15367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595640E-C424-26B6-5115-1836FBE448FB}"/>
              </a:ext>
            </a:extLst>
          </p:cNvPr>
          <p:cNvCxnSpPr/>
          <p:nvPr/>
        </p:nvCxnSpPr>
        <p:spPr bwMode="auto">
          <a:xfrm>
            <a:off x="2832688" y="1825625"/>
            <a:ext cx="6400800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79118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hart, histogram&#10;&#10;Description automatically generated">
            <a:extLst>
              <a:ext uri="{FF2B5EF4-FFF2-40B4-BE49-F238E27FC236}">
                <a16:creationId xmlns:a16="http://schemas.microsoft.com/office/drawing/2014/main" id="{C5CEE1B2-AB45-E836-014D-7042E387CF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42050" y="639763"/>
            <a:ext cx="5167313" cy="3790950"/>
          </a:xfr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4B9F7508-8383-3E6B-166E-D57A40963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2050" y="4500563"/>
            <a:ext cx="5167313" cy="17192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68B2B5-7B86-1BE7-F99C-8F4E2C2D3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770" y="639764"/>
            <a:ext cx="4175880" cy="557813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800" b="1" i="1" u="sng" kern="1200" dirty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Diarrhea</a:t>
            </a:r>
            <a:r>
              <a:rPr lang="en-US" sz="3800" kern="12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 </a:t>
            </a:r>
            <a:br>
              <a:rPr lang="en-US" sz="3800" kern="12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br>
              <a:rPr lang="en-US" sz="3800" kern="1200" dirty="0">
                <a:latin typeface="+mj-lt"/>
                <a:ea typeface="+mj-ea"/>
                <a:cs typeface="+mj-cs"/>
              </a:rPr>
            </a:br>
            <a:r>
              <a:rPr lang="en-US" sz="3800" b="1" kern="1200" dirty="0"/>
              <a:t>was also </a:t>
            </a:r>
            <a:br>
              <a:rPr lang="en-US" sz="3800" b="1" kern="1200" dirty="0"/>
            </a:br>
            <a:r>
              <a:rPr lang="en-US" sz="3800" b="1" kern="1200" dirty="0"/>
              <a:t>more common </a:t>
            </a:r>
            <a:br>
              <a:rPr lang="en-US" sz="3800" b="1" kern="1200" dirty="0"/>
            </a:br>
            <a:r>
              <a:rPr lang="en-US" sz="3800" b="1" kern="1200" dirty="0"/>
              <a:t>in the </a:t>
            </a:r>
            <a:br>
              <a:rPr lang="en-US" sz="3800" b="1" kern="1200" dirty="0"/>
            </a:br>
            <a:r>
              <a:rPr lang="en-US" sz="3800" b="1" kern="1200" dirty="0"/>
              <a:t>post-</a:t>
            </a:r>
            <a:r>
              <a:rPr lang="en-US" sz="3800" b="1" dirty="0" err="1"/>
              <a:t>C</a:t>
            </a:r>
            <a:r>
              <a:rPr lang="en-US" sz="3800" b="1" kern="1200" dirty="0" err="1"/>
              <a:t>ovid</a:t>
            </a:r>
            <a:r>
              <a:rPr lang="en-US" sz="3800" b="1" kern="1200" dirty="0"/>
              <a:t> group.</a:t>
            </a:r>
            <a:br>
              <a:rPr lang="en-US" sz="3800" b="1" kern="1200" dirty="0"/>
            </a:br>
            <a:r>
              <a:rPr lang="en-US" sz="3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also is not a very convincing marker, as it gets higher in controls—</a:t>
            </a:r>
            <a:br>
              <a:rPr lang="en-US" sz="3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and was present more often before the </a:t>
            </a:r>
            <a:r>
              <a:rPr lang="en-US" sz="3800" dirty="0">
                <a:solidFill>
                  <a:srgbClr val="FFFFFF"/>
                </a:solidFill>
              </a:rPr>
              <a:t>viral infection.</a:t>
            </a:r>
            <a:endParaRPr lang="en-US" sz="3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655326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47E4D-F1E3-9624-2D8A-6FFCE9E88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754" y="365125"/>
            <a:ext cx="10515600" cy="1325563"/>
          </a:xfrm>
        </p:spPr>
        <p:txBody>
          <a:bodyPr>
            <a:noAutofit/>
          </a:bodyPr>
          <a:lstStyle/>
          <a:p>
            <a:pPr algn="ctr"/>
            <a:br>
              <a:rPr lang="en-US" sz="3200" b="1" dirty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r>
              <a:rPr lang="en-US" sz="3200" b="1" dirty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Although relatively few physicians and nurses died of Covid, </a:t>
            </a:r>
            <a:br>
              <a:rPr lang="en-US" sz="3200" b="1" dirty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r>
              <a:rPr lang="en-US" sz="3200" dirty="0">
                <a:solidFill>
                  <a:srgbClr val="7030A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disability applications </a:t>
            </a:r>
            <a:r>
              <a:rPr lang="en-US" sz="32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for Long Covid </a:t>
            </a:r>
            <a:r>
              <a:rPr lang="en-US" sz="3200" i="1" u="sng" dirty="0">
                <a:solidFill>
                  <a:srgbClr val="7030A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among hospital staff </a:t>
            </a:r>
            <a:br>
              <a:rPr lang="en-US" sz="3200" dirty="0"/>
            </a:br>
            <a:r>
              <a:rPr lang="en-US" sz="3200" b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have </a:t>
            </a:r>
            <a:r>
              <a:rPr lang="en-US" sz="3200" b="1" i="1" dirty="0">
                <a:solidFill>
                  <a:srgbClr val="00B05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soared</a:t>
            </a:r>
            <a:r>
              <a:rPr lang="en-US" sz="3200" b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  to almost </a:t>
            </a:r>
            <a:r>
              <a:rPr lang="en-US" sz="3200" b="1" dirty="0">
                <a:solidFill>
                  <a:srgbClr val="00B0F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25% of ALL claims</a:t>
            </a:r>
            <a:r>
              <a:rPr lang="en-US" sz="3200" b="1" dirty="0">
                <a:solidFill>
                  <a:srgbClr val="00B05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.</a:t>
            </a:r>
            <a:br>
              <a:rPr lang="en-US" sz="3200" b="1" dirty="0"/>
            </a:br>
            <a:endParaRPr lang="en-US" sz="3200" b="1" dirty="0"/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7D85846A-258A-63CC-E490-EA05CAE7A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3950" y="2018201"/>
            <a:ext cx="4864100" cy="40767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595640E-C424-26B6-5115-1836FBE448FB}"/>
              </a:ext>
            </a:extLst>
          </p:cNvPr>
          <p:cNvCxnSpPr/>
          <p:nvPr/>
        </p:nvCxnSpPr>
        <p:spPr bwMode="auto">
          <a:xfrm>
            <a:off x="2832688" y="1722777"/>
            <a:ext cx="6400800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76808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14103B40-75AF-A1F6-DE77-F6E0F0848F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7973" y="720043"/>
            <a:ext cx="5356054" cy="5654275"/>
          </a:xfrm>
        </p:spPr>
      </p:pic>
    </p:spTree>
    <p:extLst>
      <p:ext uri="{BB962C8B-B14F-4D97-AF65-F5344CB8AC3E}">
        <p14:creationId xmlns:p14="http://schemas.microsoft.com/office/powerpoint/2010/main" val="14714088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05B4A-F42B-08F2-CAA8-D13DF3F2C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451" y="468924"/>
            <a:ext cx="10515600" cy="1356702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4400" dirty="0">
                <a:effectLst/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br>
              <a:rPr lang="en-US" sz="4400" dirty="0">
                <a:effectLst/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4E17B-2CE5-EB65-06DE-791137681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5963"/>
            <a:ext cx="10515600" cy="4191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2400" b="1" dirty="0">
              <a:effectLst/>
            </a:endParaRPr>
          </a:p>
          <a:p>
            <a:pPr algn="ctr"/>
            <a:r>
              <a:rPr lang="en-US" b="1" dirty="0">
                <a:solidFill>
                  <a:srgbClr val="C00000"/>
                </a:solidFill>
                <a:effectLst/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Covid virus enters the body by </a:t>
            </a:r>
            <a:r>
              <a:rPr lang="en-US" b="1" i="1" u="sng" dirty="0">
                <a:solidFill>
                  <a:srgbClr val="C00000"/>
                </a:solidFill>
                <a:effectLst/>
                <a:latin typeface="Abadi MT Condensed Extra Bold" charset="0"/>
                <a:ea typeface="Abadi MT Condensed Extra Bold" charset="0"/>
                <a:cs typeface="Abadi MT Condensed Extra Bold" charset="0"/>
              </a:rPr>
              <a:t>binding to one of these receptors</a:t>
            </a:r>
            <a:r>
              <a:rPr lang="en-US" b="1" dirty="0">
                <a:solidFill>
                  <a:srgbClr val="C00000"/>
                </a:solidFill>
                <a:effectLst/>
                <a:latin typeface="Abadi MT Condensed Extra Bold" charset="0"/>
                <a:ea typeface="Abadi MT Condensed Extra Bold" charset="0"/>
                <a:cs typeface="Abadi MT Condensed Extra Bold" charset="0"/>
              </a:rPr>
              <a:t>                </a:t>
            </a:r>
            <a:r>
              <a:rPr lang="en-US" b="1" dirty="0">
                <a:solidFill>
                  <a:srgbClr val="C00000"/>
                </a:solidFill>
                <a:effectLst/>
              </a:rPr>
              <a:t>(the ACE2 receptor).</a:t>
            </a:r>
            <a:endParaRPr lang="en-US" b="1" dirty="0">
              <a:solidFill>
                <a:srgbClr val="00B0F0"/>
              </a:solidFill>
            </a:endParaRPr>
          </a:p>
          <a:p>
            <a:pPr algn="ctr"/>
            <a:endParaRPr lang="en-US" b="1" dirty="0"/>
          </a:p>
          <a:p>
            <a:pPr algn="ctr"/>
            <a:r>
              <a:rPr lang="en-US" b="1" dirty="0">
                <a:solidFill>
                  <a:srgbClr val="7030A0"/>
                </a:solidFill>
              </a:rPr>
              <a:t>Antibodies to the </a:t>
            </a:r>
            <a:r>
              <a:rPr lang="en-US" b="1" dirty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virus </a:t>
            </a:r>
            <a:r>
              <a:rPr lang="en-US" b="1" dirty="0">
                <a:solidFill>
                  <a:srgbClr val="7030A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spike can cross-react 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7030A0"/>
                </a:solidFill>
              </a:rPr>
              <a:t>with the “normal” receptors on the blood vessels.</a:t>
            </a:r>
          </a:p>
          <a:p>
            <a:pPr marL="0" indent="0" algn="ctr">
              <a:buNone/>
            </a:pPr>
            <a:endParaRPr lang="en-US" dirty="0">
              <a:effectLst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595640E-C424-26B6-5115-1836FBE448FB}"/>
              </a:ext>
            </a:extLst>
          </p:cNvPr>
          <p:cNvCxnSpPr/>
          <p:nvPr/>
        </p:nvCxnSpPr>
        <p:spPr bwMode="auto">
          <a:xfrm>
            <a:off x="2410658" y="1733033"/>
            <a:ext cx="6400800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6A79C00-BD10-725D-81FB-0B371E5401AC}"/>
              </a:ext>
            </a:extLst>
          </p:cNvPr>
          <p:cNvSpPr txBox="1"/>
          <p:nvPr/>
        </p:nvSpPr>
        <p:spPr>
          <a:xfrm>
            <a:off x="2299928" y="163373"/>
            <a:ext cx="738067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Blood Flow to the Brain </a:t>
            </a:r>
          </a:p>
          <a:p>
            <a:pPr algn="ctr"/>
            <a:r>
              <a:rPr lang="en-US" sz="3200" b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 controlled </a:t>
            </a:r>
          </a:p>
          <a:p>
            <a:pPr algn="ctr"/>
            <a:r>
              <a:rPr lang="en-US" sz="3200" b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by a series of receptors on the blood vessels</a:t>
            </a:r>
          </a:p>
        </p:txBody>
      </p:sp>
    </p:spTree>
    <p:extLst>
      <p:ext uri="{BB962C8B-B14F-4D97-AF65-F5344CB8AC3E}">
        <p14:creationId xmlns:p14="http://schemas.microsoft.com/office/powerpoint/2010/main" val="34686733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53693-C2F8-4652-C5EC-5FAA29B86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91092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r>
              <a:rPr lang="en-US" b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To identify these patients, we need to define</a:t>
            </a:r>
            <a:br>
              <a:rPr lang="en-US" b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r>
              <a:rPr lang="en-US" sz="4000" b="1" dirty="0" err="1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Myalgic</a:t>
            </a:r>
            <a:r>
              <a:rPr lang="en-US" sz="4000" b="1" dirty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 Encephalomyelitis </a:t>
            </a:r>
            <a:r>
              <a:rPr lang="en-US" sz="4000" b="1" dirty="0">
                <a:solidFill>
                  <a:srgbClr val="681DA8"/>
                </a:solidFill>
                <a:latin typeface="arial" panose="020B0604020202020204" pitchFamily="34" charset="0"/>
                <a:ea typeface="Abadi MT Condensed Extra Bold" charset="0"/>
                <a:cs typeface="Abadi MT Condensed Extra Bold" charset="0"/>
              </a:rPr>
              <a:t>/ </a:t>
            </a:r>
            <a:r>
              <a:rPr lang="en-US" sz="4000" b="1" dirty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Chronic Fatigue Syndrome  (ME/CFS)?</a:t>
            </a:r>
            <a:br>
              <a:rPr lang="en-US" sz="4000" b="1" dirty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endParaRPr lang="en-US" sz="4000" b="1" dirty="0">
              <a:solidFill>
                <a:srgbClr val="C00000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841ADD-370D-034A-DD17-A91F150C0D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1100" b="1" dirty="0"/>
          </a:p>
          <a:p>
            <a:pPr marL="0" indent="0" algn="ctr">
              <a:buNone/>
            </a:pPr>
            <a:r>
              <a:rPr lang="en-US" b="1" u="sng" dirty="0"/>
              <a:t>The Center for Disease Control</a:t>
            </a:r>
            <a:r>
              <a:rPr lang="en-US" b="1" dirty="0"/>
              <a:t> </a:t>
            </a:r>
          </a:p>
          <a:p>
            <a:pPr marL="0" indent="0" algn="ctr">
              <a:buNone/>
            </a:pPr>
            <a:r>
              <a:rPr lang="en-US" b="1" dirty="0"/>
              <a:t>created a new diagnostic code:   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7030A0"/>
                </a:solidFill>
              </a:rPr>
              <a:t>                                                    ICD-10: </a:t>
            </a:r>
            <a:r>
              <a:rPr lang="en-US" b="1" dirty="0">
                <a:solidFill>
                  <a:srgbClr val="00B0F0"/>
                </a:solidFill>
              </a:rPr>
              <a:t>G93.32</a:t>
            </a:r>
          </a:p>
          <a:p>
            <a:pPr marL="514350" indent="-514350">
              <a:buAutoNum type="alphaLcPeriod"/>
            </a:pPr>
            <a:r>
              <a:rPr lang="en-US" dirty="0"/>
              <a:t>This is different from “fibromyalgia.”                                                                         </a:t>
            </a:r>
            <a:endParaRPr lang="en-US" b="1" u="sng" dirty="0">
              <a:solidFill>
                <a:srgbClr val="7030A0"/>
              </a:solidFill>
            </a:endParaRPr>
          </a:p>
          <a:p>
            <a:pPr marL="514350" indent="-514350">
              <a:buAutoNum type="alphaLcPeriod"/>
            </a:pPr>
            <a:r>
              <a:rPr lang="en-US" b="1" u="sng" dirty="0">
                <a:solidFill>
                  <a:srgbClr val="7030A0"/>
                </a:solidFill>
              </a:rPr>
              <a:t>It is most common in females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dirty="0"/>
              <a:t>between 40 and 60 years old.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595640E-C424-26B6-5115-1836FBE448FB}"/>
              </a:ext>
            </a:extLst>
          </p:cNvPr>
          <p:cNvCxnSpPr/>
          <p:nvPr/>
        </p:nvCxnSpPr>
        <p:spPr bwMode="auto">
          <a:xfrm>
            <a:off x="2926472" y="2037834"/>
            <a:ext cx="6400800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73218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86A55-1951-E5D4-190C-80A2D6BCF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ME/CFS</a:t>
            </a:r>
            <a:br>
              <a:rPr lang="en-US" b="1" dirty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8F93FB-74FB-3EAF-7A22-98DF47BE39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514350" indent="-514350">
              <a:buAutoNum type="alphaLcPeriod" startAt="3"/>
            </a:pPr>
            <a:r>
              <a:rPr lang="en-US" dirty="0"/>
              <a:t>The diagnosis is </a:t>
            </a:r>
            <a:r>
              <a:rPr lang="en-US" b="1" u="sng" dirty="0">
                <a:solidFill>
                  <a:srgbClr val="00B0F0"/>
                </a:solidFill>
              </a:rPr>
              <a:t>most common in the </a:t>
            </a:r>
            <a:r>
              <a:rPr lang="en-US" b="1" u="sng" dirty="0">
                <a:solidFill>
                  <a:srgbClr val="00B0F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Caucasion</a:t>
            </a:r>
            <a:r>
              <a:rPr lang="en-US" b="1" u="sng" dirty="0">
                <a:solidFill>
                  <a:srgbClr val="00B0F0"/>
                </a:solidFill>
              </a:rPr>
              <a:t> population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d.    </a:t>
            </a:r>
            <a:r>
              <a:rPr lang="en-US" b="1" i="1" dirty="0"/>
              <a:t>It is not recognized or taken seriously by many physicians.</a:t>
            </a:r>
          </a:p>
          <a:p>
            <a:pPr marL="0" indent="0">
              <a:buNone/>
            </a:pPr>
            <a:r>
              <a:rPr lang="en-US" dirty="0"/>
              <a:t>       However, the estimated </a:t>
            </a:r>
            <a:r>
              <a:rPr lang="en-US" b="1" dirty="0">
                <a:solidFill>
                  <a:srgbClr val="7030A0"/>
                </a:solidFill>
              </a:rPr>
              <a:t>cost to the economy is $10-20 billion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7030A0"/>
                </a:solidFill>
              </a:rPr>
              <a:t>	a year</a:t>
            </a:r>
            <a:r>
              <a:rPr lang="en-US" dirty="0"/>
              <a:t>. </a:t>
            </a:r>
          </a:p>
          <a:p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595640E-C424-26B6-5115-1836FBE448FB}"/>
              </a:ext>
            </a:extLst>
          </p:cNvPr>
          <p:cNvCxnSpPr/>
          <p:nvPr/>
        </p:nvCxnSpPr>
        <p:spPr bwMode="auto">
          <a:xfrm>
            <a:off x="2457551" y="1690688"/>
            <a:ext cx="6400800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6265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50541-D3DC-F2C3-6BCA-A44FF3F07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Key Questions </a:t>
            </a:r>
            <a:b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006BBD-1CEC-F5F1-25D7-0CFB65D56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44615"/>
            <a:ext cx="10515600" cy="35041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rgbClr val="0070C0"/>
                </a:solidFill>
              </a:rPr>
              <a:t>Q: </a:t>
            </a:r>
            <a:r>
              <a:rPr lang="en-US" sz="3200" dirty="0">
                <a:solidFill>
                  <a:srgbClr val="0070C0"/>
                </a:solidFill>
              </a:rPr>
              <a:t>What is </a:t>
            </a:r>
            <a:r>
              <a:rPr lang="en-US" sz="3200" b="1" i="1" dirty="0">
                <a:solidFill>
                  <a:srgbClr val="0070C0"/>
                </a:solidFill>
              </a:rPr>
              <a:t>“Myalgia Encephalomyelitis” (ME/CFS) </a:t>
            </a:r>
          </a:p>
          <a:p>
            <a:pPr marL="0" indent="0" algn="ctr">
              <a:buNone/>
            </a:pPr>
            <a:r>
              <a:rPr lang="en-US" sz="3200" b="1" i="1" dirty="0">
                <a:solidFill>
                  <a:srgbClr val="0070C0"/>
                </a:solidFill>
              </a:rPr>
              <a:t>     and how is it different than Chronic Fatigue Syndrome?</a:t>
            </a:r>
          </a:p>
          <a:p>
            <a:pPr marL="0" indent="0" algn="ctr">
              <a:buNone/>
            </a:pPr>
            <a:endParaRPr lang="en-US" sz="3200" b="1" i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en-US" sz="3600" b="1" i="1" dirty="0">
                <a:solidFill>
                  <a:srgbClr val="0070C0"/>
                </a:solidFill>
              </a:rPr>
              <a:t>   </a:t>
            </a:r>
            <a:r>
              <a:rPr lang="en-US" sz="3600" dirty="0">
                <a:solidFill>
                  <a:srgbClr val="FF0000"/>
                </a:solidFill>
              </a:rPr>
              <a:t>A:  ME/CFS definition requires an abnormal tilt test and usually involves the 	immune system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595640E-C424-26B6-5115-1836FBE448FB}"/>
              </a:ext>
            </a:extLst>
          </p:cNvPr>
          <p:cNvCxnSpPr/>
          <p:nvPr/>
        </p:nvCxnSpPr>
        <p:spPr bwMode="auto">
          <a:xfrm>
            <a:off x="2832688" y="1475127"/>
            <a:ext cx="6400800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18028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C1766-0DBF-AEED-EA30-E51380011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CDC Criteria for ME/CFS  </a:t>
            </a:r>
            <a:br>
              <a:rPr lang="en-US" b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endParaRPr lang="en-US" b="1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24536-6FA4-74EE-8971-868FD1EAD0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374151"/>
                </a:solidFill>
              </a:rPr>
              <a:t>          Requires t</a:t>
            </a:r>
            <a:r>
              <a:rPr lang="en-US" b="1" i="0" u="none" strike="noStrike" dirty="0">
                <a:solidFill>
                  <a:srgbClr val="374151"/>
                </a:solidFill>
                <a:effectLst/>
              </a:rPr>
              <a:t>he presence these symptoms:</a:t>
            </a:r>
          </a:p>
          <a:p>
            <a:pPr marL="0" indent="0" algn="ctr">
              <a:buNone/>
            </a:pPr>
            <a:endParaRPr lang="en-US" b="1" i="0" u="none" strike="noStrike" dirty="0">
              <a:solidFill>
                <a:srgbClr val="374151"/>
              </a:solidFill>
              <a:effectLst/>
            </a:endParaRPr>
          </a:p>
          <a:p>
            <a:pPr marL="742950" lvl="1" indent="-285750" algn="ctr">
              <a:buFont typeface="Arial" panose="020B0604020202020204" pitchFamily="34" charset="0"/>
              <a:buChar char="•"/>
            </a:pPr>
            <a:r>
              <a:rPr lang="en-US" sz="3200" b="0" i="0" u="none" strike="noStrike" dirty="0">
                <a:solidFill>
                  <a:schemeClr val="accent4">
                    <a:lumMod val="50000"/>
                  </a:schemeClr>
                </a:solidFill>
                <a:effectLst/>
                <a:latin typeface="Abadi MT Condensed Extra Bold" charset="0"/>
                <a:ea typeface="Abadi MT Condensed Extra Bold" charset="0"/>
                <a:cs typeface="Abadi MT Condensed Extra Bold" charset="0"/>
              </a:rPr>
              <a:t>Impaired memory or concentration</a:t>
            </a:r>
          </a:p>
          <a:p>
            <a:pPr marL="742950" lvl="1" indent="-285750" algn="ctr">
              <a:buFont typeface="Arial" panose="020B0604020202020204" pitchFamily="34" charset="0"/>
              <a:buChar char="•"/>
            </a:pPr>
            <a:r>
              <a:rPr lang="en-US" sz="3200" b="0" i="0" u="none" strike="noStrike" dirty="0">
                <a:solidFill>
                  <a:schemeClr val="accent4">
                    <a:lumMod val="50000"/>
                  </a:schemeClr>
                </a:solidFill>
                <a:effectLst/>
                <a:latin typeface="Abadi MT Condensed Extra Bold" charset="0"/>
                <a:ea typeface="Abadi MT Condensed Extra Bold" charset="0"/>
                <a:cs typeface="Abadi MT Condensed Extra Bold" charset="0"/>
              </a:rPr>
              <a:t>Muscle pain</a:t>
            </a:r>
          </a:p>
          <a:p>
            <a:pPr marL="742950" lvl="1" indent="-285750" algn="ctr">
              <a:buFont typeface="Arial" panose="020B0604020202020204" pitchFamily="34" charset="0"/>
              <a:buChar char="•"/>
            </a:pPr>
            <a:r>
              <a:rPr lang="en-US" sz="3200" b="0" i="0" u="none" strike="noStrike" dirty="0">
                <a:solidFill>
                  <a:schemeClr val="accent4">
                    <a:lumMod val="50000"/>
                  </a:schemeClr>
                </a:solidFill>
                <a:effectLst/>
                <a:latin typeface="Abadi MT Condensed Extra Bold" charset="0"/>
                <a:ea typeface="Abadi MT Condensed Extra Bold" charset="0"/>
                <a:cs typeface="Abadi MT Condensed Extra Bold" charset="0"/>
              </a:rPr>
              <a:t>Joint pain</a:t>
            </a:r>
          </a:p>
          <a:p>
            <a:pPr marL="457200" lvl="1" indent="0" algn="l">
              <a:buNone/>
            </a:pPr>
            <a:endParaRPr lang="en-US" b="0" i="0" u="none" strike="noStrike" dirty="0">
              <a:solidFill>
                <a:srgbClr val="374151"/>
              </a:solidFill>
              <a:effectLst/>
            </a:endParaRPr>
          </a:p>
          <a:p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595640E-C424-26B6-5115-1836FBE448FB}"/>
              </a:ext>
            </a:extLst>
          </p:cNvPr>
          <p:cNvCxnSpPr/>
          <p:nvPr/>
        </p:nvCxnSpPr>
        <p:spPr bwMode="auto">
          <a:xfrm>
            <a:off x="2832688" y="1475127"/>
            <a:ext cx="6400800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49432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D056C-C853-CB42-CA52-B33601837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ME/CFS</a:t>
            </a:r>
            <a:br>
              <a:rPr lang="en-US" b="1" dirty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2CBFBC-C104-9512-FC14-682724D146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84585"/>
            <a:ext cx="10515600" cy="3492378"/>
          </a:xfrm>
        </p:spPr>
        <p:txBody>
          <a:bodyPr/>
          <a:lstStyle/>
          <a:p>
            <a:pPr marL="0" indent="0" algn="ctr">
              <a:buNone/>
            </a:pPr>
            <a:r>
              <a:rPr lang="en-US" b="0" i="0" u="none" strike="noStrike" dirty="0">
                <a:solidFill>
                  <a:srgbClr val="374151"/>
                </a:solidFill>
                <a:effectLst/>
              </a:rPr>
              <a:t> 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374151"/>
                </a:solidFill>
              </a:rPr>
              <a:t>Symptoms should have persisted for</a:t>
            </a:r>
            <a:r>
              <a:rPr lang="en-US" b="0" i="0" u="none" strike="noStrike" dirty="0">
                <a:solidFill>
                  <a:srgbClr val="374151"/>
                </a:solidFill>
                <a:effectLst/>
              </a:rPr>
              <a:t> </a:t>
            </a:r>
          </a:p>
          <a:p>
            <a:pPr algn="ctr"/>
            <a:r>
              <a:rPr lang="en-US" b="1" i="1" u="sng" strike="noStrike" dirty="0">
                <a:solidFill>
                  <a:srgbClr val="7030A0"/>
                </a:solidFill>
                <a:effectLst/>
                <a:latin typeface="Abadi MT Condensed Extra Bold" charset="0"/>
                <a:ea typeface="Abadi MT Condensed Extra Bold" charset="0"/>
                <a:cs typeface="Abadi MT Condensed Extra Bold" charset="0"/>
              </a:rPr>
              <a:t>at least six months </a:t>
            </a:r>
            <a:r>
              <a:rPr lang="en-US" b="1" i="1" u="sng" strike="noStrike" dirty="0">
                <a:solidFill>
                  <a:srgbClr val="7030A0"/>
                </a:solidFill>
                <a:effectLst/>
              </a:rPr>
              <a:t>after infection</a:t>
            </a:r>
            <a:r>
              <a:rPr lang="en-US" b="1" i="1" dirty="0">
                <a:solidFill>
                  <a:srgbClr val="7030A0"/>
                </a:solidFill>
              </a:rPr>
              <a:t>.</a:t>
            </a:r>
            <a:endParaRPr lang="en-US" b="1" i="1" u="sng" strike="noStrike" dirty="0">
              <a:solidFill>
                <a:srgbClr val="7030A0"/>
              </a:solidFill>
              <a:effectLst/>
            </a:endParaRPr>
          </a:p>
          <a:p>
            <a:pPr marL="0" indent="0" algn="ctr">
              <a:buNone/>
            </a:pPr>
            <a:r>
              <a:rPr lang="en-US" b="1" i="1" strike="noStrike" dirty="0">
                <a:solidFill>
                  <a:srgbClr val="7030A0"/>
                </a:solidFill>
                <a:effectLst/>
              </a:rPr>
              <a:t>and</a:t>
            </a:r>
          </a:p>
          <a:p>
            <a:pPr algn="ctr"/>
            <a:r>
              <a:rPr lang="en-US" b="0" i="0" u="none" strike="noStrike" dirty="0">
                <a:solidFill>
                  <a:srgbClr val="374151"/>
                </a:solidFill>
                <a:effectLst/>
              </a:rPr>
              <a:t>Should </a:t>
            </a:r>
            <a:r>
              <a:rPr lang="en-US" b="1" i="1" dirty="0">
                <a:solidFill>
                  <a:srgbClr val="0070C0"/>
                </a:solidFill>
              </a:rPr>
              <a:t>NOT</a:t>
            </a:r>
            <a:r>
              <a:rPr lang="en-US" b="1" i="1" u="none" strike="noStrike" dirty="0">
                <a:solidFill>
                  <a:srgbClr val="0070C0"/>
                </a:solidFill>
                <a:effectLst/>
              </a:rPr>
              <a:t> have </a:t>
            </a:r>
            <a:r>
              <a:rPr lang="en-US" b="1" i="1" u="sng" strike="noStrike" dirty="0">
                <a:solidFill>
                  <a:srgbClr val="0070C0"/>
                </a:solidFill>
                <a:effectLst/>
              </a:rPr>
              <a:t>pre-dated</a:t>
            </a:r>
            <a:r>
              <a:rPr lang="en-US" b="1" i="1" u="none" strike="noStrike" dirty="0">
                <a:solidFill>
                  <a:srgbClr val="0070C0"/>
                </a:solidFill>
                <a:effectLst/>
              </a:rPr>
              <a:t> the Covid.</a:t>
            </a:r>
            <a:endParaRPr lang="en-US" b="1" i="0" u="none" strike="noStrike" dirty="0">
              <a:solidFill>
                <a:srgbClr val="374151"/>
              </a:solidFill>
              <a:effectLst/>
            </a:endParaRPr>
          </a:p>
          <a:p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595640E-C424-26B6-5115-1836FBE448FB}"/>
              </a:ext>
            </a:extLst>
          </p:cNvPr>
          <p:cNvCxnSpPr/>
          <p:nvPr/>
        </p:nvCxnSpPr>
        <p:spPr bwMode="auto">
          <a:xfrm>
            <a:off x="2445827" y="1700429"/>
            <a:ext cx="6400800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99752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E32BD-8D91-B344-FB87-E33E20A7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Criteria for ME/CFS </a:t>
            </a:r>
            <a:br>
              <a:rPr lang="en-US" sz="3600" dirty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r>
              <a:rPr lang="en-US" sz="3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includes a </a:t>
            </a:r>
            <a:r>
              <a:rPr lang="en-US" sz="3600" b="1" u="sng" dirty="0">
                <a:solidFill>
                  <a:srgbClr val="00B0F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positive </a:t>
            </a:r>
            <a:r>
              <a:rPr lang="en-US" sz="3600" b="1" i="0" u="sng" strike="noStrike" dirty="0">
                <a:solidFill>
                  <a:srgbClr val="00B0F0"/>
                </a:solidFill>
                <a:effectLst/>
                <a:latin typeface="Abadi MT Condensed Extra Bold" charset="0"/>
                <a:ea typeface="Abadi MT Condensed Extra Bold" charset="0"/>
                <a:cs typeface="Abadi MT Condensed Extra Bold" charset="0"/>
              </a:rPr>
              <a:t>tilt table test</a:t>
            </a:r>
            <a:br>
              <a:rPr lang="en-US" sz="3600" b="1" i="0" u="sng" strike="noStrike" dirty="0">
                <a:solidFill>
                  <a:srgbClr val="374151"/>
                </a:solidFill>
                <a:effectLst/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endParaRPr lang="en-US" sz="3600" b="1" u="sng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3FBE84-45BC-C339-F051-0BD4D84478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29741"/>
            <a:ext cx="10515600" cy="404722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rgbClr val="374151"/>
                </a:solidFill>
              </a:rPr>
              <a:t>The</a:t>
            </a:r>
            <a:r>
              <a:rPr lang="en-US" b="0" i="0" u="none" strike="noStrike" dirty="0">
                <a:solidFill>
                  <a:srgbClr val="374151"/>
                </a:solidFill>
                <a:effectLst/>
              </a:rPr>
              <a:t> </a:t>
            </a:r>
            <a:r>
              <a:rPr lang="en-US" b="1" i="0" u="sng" strike="noStrike" dirty="0">
                <a:solidFill>
                  <a:srgbClr val="C00000"/>
                </a:solidFill>
                <a:effectLst/>
              </a:rPr>
              <a:t>tilt table test</a:t>
            </a:r>
            <a:r>
              <a:rPr lang="en-US" b="0" i="0" u="none" strike="noStrike" dirty="0">
                <a:solidFill>
                  <a:srgbClr val="C00000"/>
                </a:solidFill>
                <a:effectLst/>
              </a:rPr>
              <a:t> </a:t>
            </a:r>
            <a:r>
              <a:rPr lang="en-US" b="0" i="0" u="none" strike="noStrike" dirty="0">
                <a:solidFill>
                  <a:srgbClr val="374151"/>
                </a:solidFill>
                <a:effectLst/>
              </a:rPr>
              <a:t>is a medical diagnostic procedure </a:t>
            </a:r>
          </a:p>
          <a:p>
            <a:pPr marL="0" indent="0" algn="ctr">
              <a:buNone/>
            </a:pPr>
            <a:r>
              <a:rPr lang="en-US" b="0" i="0" u="none" strike="noStrike" dirty="0">
                <a:solidFill>
                  <a:srgbClr val="374151"/>
                </a:solidFill>
                <a:effectLst/>
              </a:rPr>
              <a:t>used to </a:t>
            </a:r>
            <a:r>
              <a:rPr lang="en-US" b="1" i="0" u="none" strike="noStrike" dirty="0">
                <a:solidFill>
                  <a:srgbClr val="00B050"/>
                </a:solidFill>
                <a:effectLst/>
              </a:rPr>
              <a:t>evaluate a person’s change in: </a:t>
            </a:r>
          </a:p>
          <a:p>
            <a:pPr marL="0" indent="0" algn="ctr">
              <a:buNone/>
            </a:pPr>
            <a:r>
              <a:rPr lang="en-US" b="1" i="0" u="none" strike="noStrike" dirty="0">
                <a:solidFill>
                  <a:srgbClr val="00B050"/>
                </a:solidFill>
                <a:effectLst/>
              </a:rPr>
              <a:t>BLOOD PRESSURE,</a:t>
            </a:r>
          </a:p>
          <a:p>
            <a:pPr marL="0" indent="0" algn="ctr">
              <a:buNone/>
            </a:pPr>
            <a:r>
              <a:rPr lang="en-US" b="1" i="0" u="none" strike="noStrike" dirty="0">
                <a:solidFill>
                  <a:srgbClr val="00B050"/>
                </a:solidFill>
                <a:effectLst/>
              </a:rPr>
              <a:t>PULSE RATE,</a:t>
            </a:r>
          </a:p>
          <a:p>
            <a:pPr marL="0" indent="0" algn="ctr">
              <a:buNone/>
            </a:pPr>
            <a:r>
              <a:rPr lang="en-US" b="1" i="0" u="none" strike="noStrike" dirty="0">
                <a:solidFill>
                  <a:srgbClr val="00B050"/>
                </a:solidFill>
                <a:effectLst/>
              </a:rPr>
              <a:t>and </a:t>
            </a:r>
          </a:p>
          <a:p>
            <a:pPr marL="0" indent="0" algn="ctr">
              <a:buNone/>
            </a:pPr>
            <a:r>
              <a:rPr lang="en-US" b="1" i="0" u="none" strike="noStrike" dirty="0">
                <a:solidFill>
                  <a:srgbClr val="00B050"/>
                </a:solidFill>
                <a:effectLst/>
              </a:rPr>
              <a:t>CEREBRAL BLOOD FLOW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00B050"/>
                </a:solidFill>
              </a:rPr>
              <a:t>first lying down-- and then standing upright.</a:t>
            </a:r>
            <a:endParaRPr lang="en-US" dirty="0">
              <a:solidFill>
                <a:srgbClr val="374151"/>
              </a:solidFill>
            </a:endParaRPr>
          </a:p>
          <a:p>
            <a:pPr marL="0" indent="0" algn="ctr">
              <a:buNone/>
            </a:pPr>
            <a:endParaRPr lang="en-US" b="0" i="0" u="none" strike="noStrike" dirty="0">
              <a:solidFill>
                <a:srgbClr val="374151"/>
              </a:solidFill>
              <a:effectLst/>
            </a:endParaRPr>
          </a:p>
          <a:p>
            <a:pPr marL="0" indent="0" algn="ctr">
              <a:buNone/>
            </a:pPr>
            <a:endParaRPr lang="en-US" b="0" i="0" u="none" strike="noStrike" dirty="0">
              <a:solidFill>
                <a:srgbClr val="374151"/>
              </a:solidFill>
              <a:effectLst/>
            </a:endParaRPr>
          </a:p>
          <a:p>
            <a:pPr marL="0" indent="0" algn="ctr">
              <a:buNone/>
            </a:pPr>
            <a:endParaRPr lang="en-US" sz="1400" b="0" i="0" u="none" strike="noStrike" dirty="0">
              <a:solidFill>
                <a:srgbClr val="374151"/>
              </a:solidFill>
              <a:effectLst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595640E-C424-26B6-5115-1836FBE448FB}"/>
              </a:ext>
            </a:extLst>
          </p:cNvPr>
          <p:cNvCxnSpPr/>
          <p:nvPr/>
        </p:nvCxnSpPr>
        <p:spPr bwMode="auto">
          <a:xfrm>
            <a:off x="2832688" y="1475127"/>
            <a:ext cx="6400800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65058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28669-CD25-240F-778D-8F6DFB849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367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In patients with ME/CFS</a:t>
            </a:r>
            <a:br>
              <a:rPr lang="en-US" sz="3600" b="1" dirty="0">
                <a:solidFill>
                  <a:srgbClr val="FF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r>
              <a:rPr lang="en-US" sz="3600" b="1" dirty="0">
                <a:solidFill>
                  <a:srgbClr val="FF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the tilt table shows</a:t>
            </a:r>
            <a:br>
              <a:rPr lang="en-US" sz="3600" b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r>
              <a:rPr lang="en-US" sz="3600" b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Decreased cerebral blood flow</a:t>
            </a:r>
            <a:endParaRPr lang="en-US" sz="3600" b="1" dirty="0">
              <a:solidFill>
                <a:srgbClr val="0070C0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pic>
        <p:nvPicPr>
          <p:cNvPr id="5" name="Content Placeholder 4" descr="A picture containing box and whisker chart&#10;&#10;Description automatically generated">
            <a:extLst>
              <a:ext uri="{FF2B5EF4-FFF2-40B4-BE49-F238E27FC236}">
                <a16:creationId xmlns:a16="http://schemas.microsoft.com/office/drawing/2014/main" id="{91A02642-2724-9549-2882-496C31FCC1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3060" y="2235933"/>
            <a:ext cx="7865880" cy="4351338"/>
          </a:xfr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595640E-C424-26B6-5115-1836FBE448FB}"/>
              </a:ext>
            </a:extLst>
          </p:cNvPr>
          <p:cNvCxnSpPr/>
          <p:nvPr/>
        </p:nvCxnSpPr>
        <p:spPr bwMode="auto">
          <a:xfrm>
            <a:off x="2895600" y="1690688"/>
            <a:ext cx="6400800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97796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33563-ECDE-BDEB-7076-DB85A0332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>
                <a:solidFill>
                  <a:srgbClr val="C00000"/>
                </a:solidFill>
                <a:effectLst/>
                <a:latin typeface="Abadi MT Condensed Extra Bold" charset="0"/>
                <a:ea typeface="Abadi MT Condensed Extra Bold" charset="0"/>
                <a:cs typeface="Abadi MT Condensed Extra Bold" charset="0"/>
              </a:rPr>
              <a:t>Elevated levels of auto-antibodies </a:t>
            </a:r>
            <a:br>
              <a:rPr lang="en-US" sz="4400" dirty="0">
                <a:effectLst/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r>
              <a:rPr lang="en-US" sz="4400" dirty="0">
                <a:effectLst/>
                <a:latin typeface="Abadi MT Condensed Extra Bold" charset="0"/>
                <a:ea typeface="Abadi MT Condensed Extra Bold" charset="0"/>
                <a:cs typeface="Abadi MT Condensed Extra Bold" charset="0"/>
              </a:rPr>
              <a:t>in </a:t>
            </a: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patients with abnormal tilt table tests</a:t>
            </a:r>
            <a:endParaRPr lang="en-US" u="sng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A90013-D68E-845C-A750-24229842BE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24207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b="1" dirty="0">
                <a:solidFill>
                  <a:srgbClr val="7030A0"/>
                </a:solidFill>
                <a:effectLst/>
              </a:rPr>
              <a:t>Include:</a:t>
            </a:r>
          </a:p>
          <a:p>
            <a:pPr marL="0" indent="0" algn="ctr">
              <a:buNone/>
            </a:pPr>
            <a:endParaRPr lang="en-US" sz="2800" b="1" dirty="0">
              <a:solidFill>
                <a:srgbClr val="0070C0"/>
              </a:solidFill>
              <a:effectLst/>
            </a:endParaRPr>
          </a:p>
          <a:p>
            <a:pPr lvl="3"/>
            <a:r>
              <a:rPr lang="en-US" sz="3200" b="1" dirty="0">
                <a:solidFill>
                  <a:srgbClr val="0070C0"/>
                </a:solidFill>
                <a:effectLst/>
              </a:rPr>
              <a:t>autoantibodies to ACE2 </a:t>
            </a:r>
          </a:p>
          <a:p>
            <a:pPr lvl="3"/>
            <a:r>
              <a:rPr lang="en-US" sz="3200" b="1" dirty="0">
                <a:solidFill>
                  <a:srgbClr val="0070C0"/>
                </a:solidFill>
                <a:effectLst/>
              </a:rPr>
              <a:t>ACE2 receptors</a:t>
            </a:r>
          </a:p>
          <a:p>
            <a:pPr lvl="3"/>
            <a:r>
              <a:rPr lang="en-US" sz="3200" b="1" dirty="0">
                <a:solidFill>
                  <a:srgbClr val="0070C0"/>
                </a:solidFill>
                <a:effectLst/>
              </a:rPr>
              <a:t>angiotensin </a:t>
            </a:r>
          </a:p>
          <a:p>
            <a:pPr lvl="3"/>
            <a:r>
              <a:rPr lang="el-GR" sz="3200" b="1" dirty="0">
                <a:solidFill>
                  <a:srgbClr val="0070C0"/>
                </a:solidFill>
                <a:effectLst/>
              </a:rPr>
              <a:t>β2-</a:t>
            </a:r>
            <a:r>
              <a:rPr lang="en-US" sz="3200" b="1" dirty="0">
                <a:solidFill>
                  <a:srgbClr val="0070C0"/>
                </a:solidFill>
                <a:effectLst/>
              </a:rPr>
              <a:t>adrenoceptor and other related molecules </a:t>
            </a:r>
          </a:p>
          <a:p>
            <a:pPr lvl="3"/>
            <a:r>
              <a:rPr lang="en-US" sz="3200" b="1" dirty="0">
                <a:solidFill>
                  <a:srgbClr val="0070C0"/>
                </a:solidFill>
                <a:effectLst/>
              </a:rPr>
              <a:t>angiotensin II AT1 receptor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3542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A4FC9-B0C1-EC6B-0FDF-D22710DB1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09"/>
            <a:ext cx="10515600" cy="1325563"/>
          </a:xfrm>
        </p:spPr>
        <p:txBody>
          <a:bodyPr>
            <a:noAutofit/>
          </a:bodyPr>
          <a:lstStyle/>
          <a:p>
            <a:pPr algn="ctr"/>
            <a:br>
              <a:rPr lang="en-US" sz="3600" b="1" dirty="0"/>
            </a:br>
            <a:br>
              <a:rPr lang="en-US" sz="3600" b="1" dirty="0"/>
            </a:br>
            <a:br>
              <a:rPr lang="en-US" sz="3600" b="1" dirty="0"/>
            </a:br>
            <a:br>
              <a:rPr lang="en-US" sz="3600" b="1" dirty="0"/>
            </a:br>
            <a:r>
              <a:rPr lang="en-US" sz="3600" b="1" dirty="0"/>
              <a:t>This impaired blood flow was </a:t>
            </a:r>
            <a:r>
              <a:rPr lang="en-US" sz="3600" b="1" u="sng" dirty="0"/>
              <a:t>greatly improved after intravenous infusion of immunoglobulin (IVIG)</a:t>
            </a:r>
            <a:br>
              <a:rPr lang="en-US" sz="3600" b="1" dirty="0"/>
            </a:br>
            <a:br>
              <a:rPr lang="en-US" sz="3600" b="1" dirty="0"/>
            </a:br>
            <a:br>
              <a:rPr lang="en-US" sz="3600" b="1" dirty="0"/>
            </a:br>
            <a:endParaRPr lang="en-US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5F54D-0A5F-DC66-C76A-94C3457B35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56997"/>
            <a:ext cx="10515600" cy="4351338"/>
          </a:xfrm>
        </p:spPr>
        <p:txBody>
          <a:bodyPr/>
          <a:lstStyle/>
          <a:p>
            <a:pPr algn="ctr"/>
            <a:r>
              <a:rPr lang="en-US" dirty="0"/>
              <a:t>The IVIG blocks the injurious effect of the autoantibodies.</a:t>
            </a:r>
          </a:p>
          <a:p>
            <a:pPr algn="ctr"/>
            <a:r>
              <a:rPr lang="en-US" dirty="0"/>
              <a:t>This treatment is now in Clinical Trials which will be reported by the end of the year. </a:t>
            </a:r>
          </a:p>
          <a:p>
            <a:pPr algn="ctr"/>
            <a:r>
              <a:rPr lang="en-US" dirty="0"/>
              <a:t>Only then, will insurance cover this treatment.</a:t>
            </a:r>
          </a:p>
          <a:p>
            <a:pPr algn="ctr"/>
            <a:endParaRPr lang="en-US" dirty="0"/>
          </a:p>
          <a:p>
            <a:pPr marL="0" indent="0" algn="ctr">
              <a:buNone/>
            </a:pPr>
            <a:r>
              <a:rPr lang="en-US" dirty="0">
                <a:solidFill>
                  <a:srgbClr val="0070C0"/>
                </a:solidFill>
                <a:effectLst/>
                <a:latin typeface="Source Sans Pro" panose="020B0503030403020204" pitchFamily="34" charset="0"/>
              </a:rPr>
              <a:t>(</a:t>
            </a:r>
            <a:r>
              <a:rPr lang="en-US" dirty="0" err="1">
                <a:solidFill>
                  <a:srgbClr val="0070C0"/>
                </a:solidFill>
                <a:effectLst/>
                <a:latin typeface="Source Sans Pro" panose="020B0503030403020204" pitchFamily="34" charset="0"/>
              </a:rPr>
              <a:t>ClinicalTrials.gov</a:t>
            </a:r>
            <a:r>
              <a:rPr lang="en-US" dirty="0">
                <a:solidFill>
                  <a:srgbClr val="0070C0"/>
                </a:solidFill>
                <a:effectLst/>
                <a:latin typeface="Source Sans Pro" panose="020B0503030403020204" pitchFamily="34" charset="0"/>
              </a:rPr>
              <a:t> Identifier: NCT03919773)</a:t>
            </a:r>
            <a:r>
              <a:rPr lang="en-US" dirty="0">
                <a:solidFill>
                  <a:srgbClr val="0070C0"/>
                </a:solidFill>
              </a:rPr>
              <a:t> 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0979ED7-42A6-6A07-8D40-08660D996D88}"/>
              </a:ext>
            </a:extLst>
          </p:cNvPr>
          <p:cNvCxnSpPr/>
          <p:nvPr/>
        </p:nvCxnSpPr>
        <p:spPr bwMode="auto">
          <a:xfrm>
            <a:off x="2609113" y="1660289"/>
            <a:ext cx="6400800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1">
            <a:extLst>
              <a:ext uri="{FF2B5EF4-FFF2-40B4-BE49-F238E27FC236}">
                <a16:creationId xmlns:a16="http://schemas.microsoft.com/office/drawing/2014/main" id="{FF89B1C5-18E1-0872-7D28-4AA995C728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917" y="5510420"/>
            <a:ext cx="1221998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806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77E2B-29DD-7ACA-FD54-19714DC08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The decreased blood flow</a:t>
            </a:r>
            <a:b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E1C65-E588-BA9A-8326-5AAAEBFE20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 may cause:</a:t>
            </a:r>
          </a:p>
          <a:p>
            <a:pPr marL="0" indent="0" algn="ctr">
              <a:buNone/>
            </a:pPr>
            <a:endParaRPr lang="en-US" dirty="0"/>
          </a:p>
          <a:p>
            <a:pPr algn="ctr"/>
            <a:r>
              <a:rPr lang="en-US" sz="3600" dirty="0">
                <a:latin typeface="Cracked" pitchFamily="2" charset="0"/>
                <a:cs typeface="Cochocib Script Latin Pro" panose="020F0502020204030204" pitchFamily="34" charset="0"/>
              </a:rPr>
              <a:t>Brain Fog </a:t>
            </a:r>
            <a:r>
              <a:rPr lang="en-US" dirty="0"/>
              <a:t>due to lack of oxygen</a:t>
            </a:r>
          </a:p>
          <a:p>
            <a:pPr marL="0" indent="0" algn="ctr">
              <a:buNone/>
            </a:pPr>
            <a:r>
              <a:rPr lang="en-US" dirty="0"/>
              <a:t>and</a:t>
            </a:r>
          </a:p>
          <a:p>
            <a:pPr algn="ctr"/>
            <a:r>
              <a:rPr lang="en-US" b="1" dirty="0"/>
              <a:t>Decreased muscle strength on exertion</a:t>
            </a:r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C2C8238-E28C-EDEE-DC7E-106E13E832B0}"/>
              </a:ext>
            </a:extLst>
          </p:cNvPr>
          <p:cNvCxnSpPr/>
          <p:nvPr/>
        </p:nvCxnSpPr>
        <p:spPr bwMode="auto">
          <a:xfrm>
            <a:off x="2707084" y="1406515"/>
            <a:ext cx="6400800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20182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D680B-D5FC-C636-A7D4-E696EDB54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Other factors have also been suggested </a:t>
            </a:r>
            <a:br>
              <a:rPr lang="en-US" b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r>
              <a:rPr lang="en-US" b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for </a:t>
            </a:r>
            <a:r>
              <a:rPr lang="en-US" b="1" dirty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ME/CFS 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C43AFB-47FB-2AA0-762D-971840CCC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85129"/>
            <a:ext cx="10515600" cy="3591833"/>
          </a:xfrm>
        </p:spPr>
        <p:txBody>
          <a:bodyPr/>
          <a:lstStyle/>
          <a:p>
            <a:pPr algn="ctr"/>
            <a:r>
              <a:rPr lang="en-US" b="1" i="1" dirty="0">
                <a:solidFill>
                  <a:srgbClr val="7030A0"/>
                </a:solidFill>
              </a:rPr>
              <a:t>An usual type of T-cell called an “exhausted T-cell”</a:t>
            </a:r>
          </a:p>
          <a:p>
            <a:pPr marL="0" indent="0" algn="ctr">
              <a:buNone/>
            </a:pPr>
            <a:endParaRPr lang="en-US" dirty="0">
              <a:solidFill>
                <a:srgbClr val="7030A0"/>
              </a:solidFill>
            </a:endParaRPr>
          </a:p>
          <a:p>
            <a:pPr algn="ctr"/>
            <a:r>
              <a:rPr lang="en-US" b="1" i="1" dirty="0">
                <a:solidFill>
                  <a:srgbClr val="7030A0"/>
                </a:solidFill>
              </a:rPr>
              <a:t>Persistent reservoir of Covid (or its DNA) in our body                        </a:t>
            </a:r>
            <a:r>
              <a:rPr lang="en-US" dirty="0"/>
              <a:t>(such as in the </a:t>
            </a:r>
            <a:r>
              <a:rPr lang="en-US" b="1" dirty="0"/>
              <a:t>GI tract</a:t>
            </a:r>
            <a:r>
              <a:rPr lang="en-US" dirty="0"/>
              <a:t>).</a:t>
            </a:r>
          </a:p>
          <a:p>
            <a:pPr marL="0" indent="0" algn="ctr">
              <a:buNone/>
            </a:pPr>
            <a:endParaRPr lang="en-US" dirty="0"/>
          </a:p>
          <a:p>
            <a:pPr algn="ctr"/>
            <a:r>
              <a:rPr lang="en-US" b="1" i="1" dirty="0">
                <a:solidFill>
                  <a:srgbClr val="7030A0"/>
                </a:solidFill>
              </a:rPr>
              <a:t>Reactivation of other viruses</a:t>
            </a:r>
            <a:r>
              <a:rPr lang="en-US" dirty="0"/>
              <a:t>, such as </a:t>
            </a:r>
            <a:r>
              <a:rPr lang="en-US" b="1" dirty="0"/>
              <a:t>Epstein-Barr virus.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595640E-C424-26B6-5115-1836FBE448FB}"/>
              </a:ext>
            </a:extLst>
          </p:cNvPr>
          <p:cNvCxnSpPr/>
          <p:nvPr/>
        </p:nvCxnSpPr>
        <p:spPr bwMode="auto">
          <a:xfrm>
            <a:off x="2832688" y="1475127"/>
            <a:ext cx="6400800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33506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76E210-F736-CDA1-E951-95FF9D9D2F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i="0" u="none" strike="noStrike" dirty="0">
                <a:solidFill>
                  <a:srgbClr val="374151"/>
                </a:solidFill>
                <a:effectLst/>
              </a:rPr>
              <a:t>The study in the medical journal </a:t>
            </a:r>
            <a:r>
              <a:rPr lang="en-US" b="1" i="1" u="sng" strike="noStrike" dirty="0">
                <a:solidFill>
                  <a:srgbClr val="374151"/>
                </a:solidFill>
                <a:effectLst/>
              </a:rPr>
              <a:t>Lancet</a:t>
            </a:r>
            <a:r>
              <a:rPr lang="en-US" b="1" i="0" u="none" strike="noStrike" dirty="0">
                <a:solidFill>
                  <a:srgbClr val="374151"/>
                </a:solidFill>
                <a:effectLst/>
              </a:rPr>
              <a:t> </a:t>
            </a:r>
          </a:p>
          <a:p>
            <a:pPr marL="0" indent="0" algn="ctr">
              <a:buNone/>
            </a:pPr>
            <a:r>
              <a:rPr lang="en-US" b="1" i="0" u="none" strike="noStrike" dirty="0">
                <a:solidFill>
                  <a:srgbClr val="374151"/>
                </a:solidFill>
                <a:effectLst/>
              </a:rPr>
              <a:t>included over 1.2 million adults </a:t>
            </a:r>
          </a:p>
          <a:p>
            <a:pPr marL="0" indent="0" algn="ctr">
              <a:buNone/>
            </a:pPr>
            <a:r>
              <a:rPr lang="en-US" b="1" i="0" u="none" strike="noStrike" dirty="0">
                <a:solidFill>
                  <a:srgbClr val="374151"/>
                </a:solidFill>
                <a:effectLst/>
              </a:rPr>
              <a:t>in the United Kingdom </a:t>
            </a:r>
          </a:p>
          <a:p>
            <a:pPr marL="0" indent="0" algn="ctr">
              <a:buNone/>
            </a:pPr>
            <a:r>
              <a:rPr lang="en-US" b="1" i="0" u="none" strike="noStrike" dirty="0">
                <a:solidFill>
                  <a:srgbClr val="374151"/>
                </a:solidFill>
                <a:effectLst/>
              </a:rPr>
              <a:t>and found that </a:t>
            </a:r>
          </a:p>
          <a:p>
            <a:pPr marL="0" indent="0" algn="ctr">
              <a:buNone/>
            </a:pPr>
            <a:r>
              <a:rPr lang="en-US" b="0" i="1" u="sng" strike="noStrike" dirty="0">
                <a:solidFill>
                  <a:srgbClr val="00B0F0"/>
                </a:solidFill>
                <a:effectLst/>
                <a:latin typeface="Abadi MT Condensed Extra Bold" charset="0"/>
                <a:ea typeface="Abadi MT Condensed Extra Bold" charset="0"/>
                <a:cs typeface="Abadi MT Condensed Extra Bold" charset="0"/>
              </a:rPr>
              <a:t>fully vaccinated individuals </a:t>
            </a:r>
          </a:p>
          <a:p>
            <a:pPr marL="0" indent="0" algn="ctr">
              <a:buNone/>
            </a:pPr>
            <a:r>
              <a:rPr lang="en-US" b="0" i="1" u="sng" strike="noStrike" dirty="0">
                <a:solidFill>
                  <a:srgbClr val="C00000"/>
                </a:solidFill>
                <a:effectLst/>
                <a:latin typeface="Abadi MT Condensed Extra Bold" charset="0"/>
                <a:ea typeface="Abadi MT Condensed Extra Bold" charset="0"/>
                <a:cs typeface="Abadi MT Condensed Extra Bold" charset="0"/>
              </a:rPr>
              <a:t>were </a:t>
            </a:r>
            <a:r>
              <a:rPr lang="en-US" sz="3600" b="0" i="1" u="sng" strike="noStrike" dirty="0">
                <a:solidFill>
                  <a:srgbClr val="C00000"/>
                </a:solidFill>
                <a:effectLst/>
                <a:latin typeface="Abadi MT Condensed Extra Bold" charset="0"/>
                <a:ea typeface="Abadi MT Condensed Extra Bold" charset="0"/>
                <a:cs typeface="Abadi MT Condensed Extra Bold" charset="0"/>
              </a:rPr>
              <a:t>49%</a:t>
            </a:r>
            <a:r>
              <a:rPr lang="en-US" b="0" i="1" u="sng" strike="noStrike" dirty="0">
                <a:solidFill>
                  <a:srgbClr val="C00000"/>
                </a:solidFill>
                <a:effectLst/>
                <a:latin typeface="Abadi MT Condensed Extra Bold" charset="0"/>
                <a:ea typeface="Abadi MT Condensed Extra Bold" charset="0"/>
                <a:cs typeface="Abadi MT Condensed Extra Bold" charset="0"/>
              </a:rPr>
              <a:t> less likely </a:t>
            </a:r>
          </a:p>
          <a:p>
            <a:pPr marL="0" indent="0" algn="ctr">
              <a:buNone/>
            </a:pPr>
            <a:r>
              <a:rPr lang="en-US" b="0" i="1" strike="noStrike" dirty="0">
                <a:solidFill>
                  <a:srgbClr val="00B0F0"/>
                </a:solidFill>
                <a:effectLst/>
                <a:latin typeface="Abadi MT Condensed Extra Bold" charset="0"/>
                <a:ea typeface="Abadi MT Condensed Extra Bold" charset="0"/>
                <a:cs typeface="Abadi MT Condensed Extra Bold" charset="0"/>
              </a:rPr>
              <a:t>to develop Long COVID</a:t>
            </a:r>
          </a:p>
          <a:p>
            <a:pPr marL="0" indent="0" algn="ctr">
              <a:buNone/>
            </a:pPr>
            <a:r>
              <a:rPr lang="en-US" b="0" i="0" u="none" strike="noStrike" dirty="0">
                <a:solidFill>
                  <a:srgbClr val="374151"/>
                </a:solidFill>
                <a:effectLst/>
              </a:rPr>
              <a:t>compared to </a:t>
            </a:r>
            <a:r>
              <a:rPr lang="en-US" b="1" dirty="0" err="1">
                <a:solidFill>
                  <a:srgbClr val="7030A0"/>
                </a:solidFill>
              </a:rPr>
              <a:t>UN</a:t>
            </a:r>
            <a:r>
              <a:rPr lang="en-US" b="0" i="0" u="none" strike="noStrike" dirty="0" err="1">
                <a:solidFill>
                  <a:srgbClr val="7030A0"/>
                </a:solidFill>
                <a:effectLst/>
              </a:rPr>
              <a:t>vaccinated</a:t>
            </a:r>
            <a:r>
              <a:rPr lang="en-US" b="0" i="0" u="none" strike="noStrike" dirty="0">
                <a:solidFill>
                  <a:srgbClr val="374151"/>
                </a:solidFill>
                <a:effectLst/>
              </a:rPr>
              <a:t> individuals.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9161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D5220-A26E-984E-D9C2-891F22389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400" dirty="0" err="1">
                <a:solidFill>
                  <a:srgbClr val="00B0F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Paxlovid</a:t>
            </a:r>
            <a:r>
              <a:rPr lang="en-US" sz="44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 treatment during acute Covid Infection </a:t>
            </a:r>
            <a:br>
              <a:rPr lang="en-US" sz="44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r>
              <a:rPr lang="en-US" sz="4400" i="1" u="sng" dirty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reduces the frequency of Long Covid</a:t>
            </a:r>
            <a:r>
              <a:rPr lang="en-US" sz="4400" i="1" dirty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.</a:t>
            </a:r>
            <a:br>
              <a:rPr lang="en-US" sz="4400" i="1" u="sng" dirty="0">
                <a:solidFill>
                  <a:srgbClr val="C00000"/>
                </a:solidFill>
              </a:rPr>
            </a:b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1CFBC9E-D532-C219-DCBE-CAD9EAAF3F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9550" y="1904887"/>
            <a:ext cx="6692900" cy="412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43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32424-2426-11CD-63E3-3FC2A667F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Key Questions-2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FC6123-081D-A991-6B18-6DD4DC52948E}"/>
              </a:ext>
            </a:extLst>
          </p:cNvPr>
          <p:cNvSpPr txBox="1"/>
          <p:nvPr/>
        </p:nvSpPr>
        <p:spPr>
          <a:xfrm>
            <a:off x="1143001" y="1828800"/>
            <a:ext cx="973182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7030A0"/>
                </a:solidFill>
              </a:rPr>
              <a:t>Q.  What has been the </a:t>
            </a:r>
            <a:r>
              <a:rPr lang="en-US" sz="4000" b="1" i="1" u="sng" dirty="0">
                <a:solidFill>
                  <a:srgbClr val="7030A0"/>
                </a:solidFill>
              </a:rPr>
              <a:t>economic effect</a:t>
            </a:r>
            <a:r>
              <a:rPr lang="en-US" sz="4000" b="1" i="1" dirty="0">
                <a:solidFill>
                  <a:srgbClr val="7030A0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en-US" sz="4000" dirty="0">
                <a:solidFill>
                  <a:srgbClr val="7030A0"/>
                </a:solidFill>
              </a:rPr>
              <a:t>      of Long-Haul Covid on “Disability” Claims?</a:t>
            </a:r>
          </a:p>
          <a:p>
            <a:pPr marL="0" indent="0" algn="ctr">
              <a:buNone/>
            </a:pPr>
            <a:endParaRPr lang="en-US" sz="4000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en-US" sz="4000" dirty="0">
                <a:solidFill>
                  <a:srgbClr val="FF0000"/>
                </a:solidFill>
              </a:rPr>
              <a:t>A. There has been a huge increase in claims 	particularly in the Health Care Sector of 	the economy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F8EDA0B-5B37-A451-89CE-7A2159A72AF9}"/>
              </a:ext>
            </a:extLst>
          </p:cNvPr>
          <p:cNvCxnSpPr/>
          <p:nvPr/>
        </p:nvCxnSpPr>
        <p:spPr bwMode="auto">
          <a:xfrm>
            <a:off x="2832688" y="1475127"/>
            <a:ext cx="6400800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47641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51D56-BFFC-EFAB-4220-6DCFC60A3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3741"/>
            <a:ext cx="10515600" cy="13255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br>
              <a:rPr lang="en-US" sz="3600" b="1" dirty="0">
                <a:solidFill>
                  <a:srgbClr val="00B05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br>
              <a:rPr lang="en-US" sz="3600" b="1" dirty="0"/>
            </a:br>
            <a:endParaRPr lang="en-US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C7BD63-2237-923C-6918-58B74904C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743" y="976540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solidFill>
                  <a:srgbClr val="C00000"/>
                </a:solidFill>
              </a:rPr>
              <a:t>Patients taking </a:t>
            </a:r>
            <a:r>
              <a:rPr lang="en-US" dirty="0">
                <a:solidFill>
                  <a:srgbClr val="92D05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Glucophage 500 mg </a:t>
            </a:r>
            <a:r>
              <a:rPr lang="en-US" dirty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twice daily </a:t>
            </a:r>
          </a:p>
          <a:p>
            <a:pPr marL="0" indent="0" algn="ctr">
              <a:buNone/>
            </a:pPr>
            <a:endParaRPr lang="en-US" dirty="0">
              <a:solidFill>
                <a:srgbClr val="C00000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marL="0" indent="0" algn="ctr">
              <a:buNone/>
            </a:pPr>
            <a:r>
              <a:rPr lang="en-US" dirty="0">
                <a:solidFill>
                  <a:srgbClr val="7030A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during the </a:t>
            </a:r>
            <a:r>
              <a:rPr lang="en-US" sz="4400" i="1" u="sng" dirty="0">
                <a:solidFill>
                  <a:srgbClr val="00B0F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first 10 days </a:t>
            </a:r>
            <a:r>
              <a:rPr lang="en-US" i="1" u="sng" dirty="0">
                <a:solidFill>
                  <a:srgbClr val="00B0F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of their Covid infection</a:t>
            </a:r>
            <a:r>
              <a:rPr lang="en-US" dirty="0">
                <a:solidFill>
                  <a:srgbClr val="00B0F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 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C00000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7030A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had a </a:t>
            </a:r>
            <a:r>
              <a:rPr lang="en-US" u="sng" dirty="0">
                <a:solidFill>
                  <a:srgbClr val="FF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reduced incidence of Long-Haul </a:t>
            </a:r>
            <a:r>
              <a:rPr lang="en-US" u="sng" dirty="0" err="1">
                <a:solidFill>
                  <a:srgbClr val="FF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Covid</a:t>
            </a:r>
            <a:r>
              <a:rPr lang="en-US" dirty="0">
                <a:solidFill>
                  <a:srgbClr val="FF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 by almost </a:t>
            </a:r>
            <a:r>
              <a:rPr lang="en-US" sz="3600" dirty="0">
                <a:solidFill>
                  <a:srgbClr val="FF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40%</a:t>
            </a:r>
            <a:r>
              <a:rPr lang="en-US" dirty="0">
                <a:solidFill>
                  <a:srgbClr val="FF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. </a:t>
            </a:r>
          </a:p>
          <a:p>
            <a:pPr marL="0" indent="0" algn="ctr">
              <a:buNone/>
            </a:pPr>
            <a:endParaRPr lang="en-US" dirty="0">
              <a:solidFill>
                <a:srgbClr val="7030A0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9886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561FC-EFEF-94F8-119F-74FF157EB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So what will happen next?</a:t>
            </a:r>
            <a:b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49D644-1D2E-86B3-DD76-77F43D352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85129"/>
            <a:ext cx="10515600" cy="3591833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We are </a:t>
            </a:r>
            <a:r>
              <a:rPr lang="en-US" dirty="0">
                <a:solidFill>
                  <a:srgbClr val="0070C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officially relaxing Covid precautions </a:t>
            </a:r>
            <a:r>
              <a:rPr lang="en-US" dirty="0">
                <a:solidFill>
                  <a:srgbClr val="0070C0"/>
                </a:solidFill>
              </a:rPr>
              <a:t>— masks are now optional.</a:t>
            </a:r>
          </a:p>
          <a:p>
            <a:pPr marL="0" indent="0">
              <a:buNone/>
            </a:pPr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Treatment of high-risk patients with </a:t>
            </a:r>
            <a:r>
              <a:rPr lang="en-US" dirty="0" err="1">
                <a:solidFill>
                  <a:srgbClr val="0070C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Paxlovid</a:t>
            </a:r>
            <a:r>
              <a:rPr lang="en-US" dirty="0">
                <a:solidFill>
                  <a:srgbClr val="0070C0"/>
                </a:solidFill>
              </a:rPr>
              <a:t> will no longer be </a:t>
            </a:r>
            <a:r>
              <a:rPr lang="en-US" b="1" u="sng" dirty="0">
                <a:solidFill>
                  <a:srgbClr val="0070C0"/>
                </a:solidFill>
              </a:rPr>
              <a:t>free</a:t>
            </a:r>
            <a:r>
              <a:rPr lang="en-US" dirty="0">
                <a:solidFill>
                  <a:srgbClr val="0070C0"/>
                </a:solidFill>
              </a:rPr>
              <a:t>.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More travel, and thus, more exposure</a:t>
            </a:r>
            <a:r>
              <a:rPr lang="en-US" dirty="0">
                <a:solidFill>
                  <a:srgbClr val="0070C0"/>
                </a:solidFill>
              </a:rPr>
              <a:t> to new and unknown variants 	may occur.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595640E-C424-26B6-5115-1836FBE448FB}"/>
              </a:ext>
            </a:extLst>
          </p:cNvPr>
          <p:cNvCxnSpPr/>
          <p:nvPr/>
        </p:nvCxnSpPr>
        <p:spPr bwMode="auto">
          <a:xfrm>
            <a:off x="2832688" y="1475127"/>
            <a:ext cx="6400800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0883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9F9B0-DB26-BD16-1A4F-95836E642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500062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What are the Economic Effects of Long-Haul Covid?</a:t>
            </a:r>
            <a:br>
              <a:rPr lang="en-US" sz="40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endParaRPr lang="en-US" sz="40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A5AB3-605C-4E78-5714-2AB228C048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 algn="ctr">
              <a:buNone/>
            </a:pPr>
            <a:r>
              <a:rPr lang="en-US" dirty="0"/>
              <a:t>We have data:</a:t>
            </a:r>
          </a:p>
          <a:p>
            <a:pPr marL="0" indent="0" algn="ctr">
              <a:buNone/>
            </a:pPr>
            <a:endParaRPr lang="en-US" dirty="0"/>
          </a:p>
          <a:p>
            <a:pPr algn="ctr"/>
            <a:r>
              <a:rPr lang="en-US" dirty="0"/>
              <a:t> from </a:t>
            </a:r>
            <a:r>
              <a:rPr lang="en-US" b="1" dirty="0"/>
              <a:t>Long-Term Disability Claims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and</a:t>
            </a:r>
          </a:p>
          <a:p>
            <a:pPr algn="ctr"/>
            <a:r>
              <a:rPr lang="en-US" b="1" dirty="0"/>
              <a:t>Requests for modification of Job Descriptions</a:t>
            </a:r>
            <a:r>
              <a:rPr lang="en-US" dirty="0"/>
              <a:t>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595640E-C424-26B6-5115-1836FBE448FB}"/>
              </a:ext>
            </a:extLst>
          </p:cNvPr>
          <p:cNvCxnSpPr/>
          <p:nvPr/>
        </p:nvCxnSpPr>
        <p:spPr bwMode="auto">
          <a:xfrm>
            <a:off x="2932700" y="1486239"/>
            <a:ext cx="6400800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00562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3FC8F-63FE-5B65-4BE1-8BF31F9EC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739" y="708407"/>
            <a:ext cx="11969262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4000" b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r>
              <a:rPr lang="en-US" sz="4000" b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What is the </a:t>
            </a:r>
            <a:r>
              <a:rPr lang="en-US" sz="4000" b="1" i="1" dirty="0">
                <a:solidFill>
                  <a:srgbClr val="00B0F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impact</a:t>
            </a:r>
            <a:br>
              <a:rPr lang="en-US" sz="4000" b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r>
              <a:rPr lang="en-US" sz="4000" b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on the </a:t>
            </a:r>
            <a:r>
              <a:rPr lang="en-US" sz="4000" b="1" dirty="0">
                <a:solidFill>
                  <a:srgbClr val="92D05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Health Care Sector</a:t>
            </a:r>
            <a:r>
              <a:rPr lang="en-US" sz="4000" b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? </a:t>
            </a:r>
            <a:br>
              <a:rPr lang="en-US" sz="4000" b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r>
              <a:rPr lang="en-US" sz="3100" b="1" dirty="0"/>
              <a:t>(from National Council on Compensation Insurance)</a:t>
            </a:r>
            <a:br>
              <a:rPr lang="en-US" sz="3100" b="1" dirty="0"/>
            </a:br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5C4451-EA2F-20A3-53F7-1F351795FFDA}"/>
              </a:ext>
            </a:extLst>
          </p:cNvPr>
          <p:cNvSpPr txBox="1"/>
          <p:nvPr/>
        </p:nvSpPr>
        <p:spPr>
          <a:xfrm>
            <a:off x="757239" y="2677968"/>
            <a:ext cx="991552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About 25% of those filing Long Covid related claims </a:t>
            </a:r>
          </a:p>
          <a:p>
            <a:pPr algn="ctr"/>
            <a:r>
              <a:rPr lang="en-US" sz="3200" b="1" dirty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are </a:t>
            </a:r>
            <a:r>
              <a:rPr lang="en-US" sz="3200" b="1" dirty="0">
                <a:solidFill>
                  <a:srgbClr val="00B0F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health care workers</a:t>
            </a:r>
            <a:r>
              <a:rPr lang="en-US" sz="3200" b="1" dirty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, </a:t>
            </a:r>
          </a:p>
          <a:p>
            <a:pPr algn="ctr"/>
            <a:r>
              <a:rPr lang="en-US" sz="3200" b="1" u="sng" dirty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far higher than any other industry sector</a:t>
            </a:r>
            <a:r>
              <a:rPr lang="en-US" sz="3200" b="1" dirty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.</a:t>
            </a:r>
          </a:p>
          <a:p>
            <a:pPr algn="ctr"/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595640E-C424-26B6-5115-1836FBE448FB}"/>
              </a:ext>
            </a:extLst>
          </p:cNvPr>
          <p:cNvCxnSpPr/>
          <p:nvPr/>
        </p:nvCxnSpPr>
        <p:spPr bwMode="auto">
          <a:xfrm>
            <a:off x="2870422" y="2285485"/>
            <a:ext cx="6400800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07378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62337-B257-72E6-7554-A7A28BEAD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The Travel Industry has also been hit hard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3003C4-39ED-A60E-FFF4-F50D9C14B8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i="0" u="none" strike="noStrike" dirty="0">
                <a:solidFill>
                  <a:srgbClr val="C00000"/>
                </a:solidFill>
                <a:effectLst/>
              </a:rPr>
              <a:t>particularly those who have contracted the virus while </a:t>
            </a:r>
            <a:r>
              <a:rPr lang="en-US" b="1" i="1" u="none" strike="noStrike" dirty="0">
                <a:solidFill>
                  <a:srgbClr val="C00000"/>
                </a:solidFill>
                <a:effectLst/>
              </a:rPr>
              <a:t>“on the job” </a:t>
            </a:r>
            <a:r>
              <a:rPr lang="en-US" b="1" i="0" u="none" strike="noStrike" dirty="0">
                <a:solidFill>
                  <a:srgbClr val="C00000"/>
                </a:solidFill>
                <a:effectLst/>
              </a:rPr>
              <a:t>--</a:t>
            </a:r>
          </a:p>
          <a:p>
            <a:pPr marL="0" indent="0" algn="ctr">
              <a:buNone/>
            </a:pPr>
            <a:endParaRPr lang="en-US" b="1" i="0" u="none" strike="noStrike" dirty="0">
              <a:solidFill>
                <a:srgbClr val="00B0F0"/>
              </a:solidFill>
              <a:effectLst/>
            </a:endParaRPr>
          </a:p>
          <a:p>
            <a:pPr marL="0" indent="0" algn="ctr">
              <a:buNone/>
            </a:pPr>
            <a:r>
              <a:rPr lang="en-US" b="1" i="0" u="none" strike="noStrike" dirty="0">
                <a:solidFill>
                  <a:srgbClr val="00B0F0"/>
                </a:solidFill>
                <a:effectLst/>
              </a:rPr>
              <a:t>These employees may require </a:t>
            </a:r>
          </a:p>
          <a:p>
            <a:pPr marL="0" indent="0" algn="ctr">
              <a:buNone/>
            </a:pPr>
            <a:r>
              <a:rPr lang="en-US" b="1" i="0" u="none" strike="noStrike" dirty="0">
                <a:solidFill>
                  <a:srgbClr val="7030A0"/>
                </a:solidFill>
                <a:effectLst/>
                <a:latin typeface="Abadi MT Condensed Extra Bold" charset="0"/>
                <a:ea typeface="Abadi MT Condensed Extra Bold" charset="0"/>
                <a:cs typeface="Abadi MT Condensed Extra Bold" charset="0"/>
              </a:rPr>
              <a:t>time off work </a:t>
            </a:r>
          </a:p>
          <a:p>
            <a:pPr marL="0" indent="0" algn="ctr">
              <a:buNone/>
            </a:pPr>
            <a:r>
              <a:rPr lang="en-US" b="1" i="0" u="none" strike="noStrike" dirty="0">
                <a:solidFill>
                  <a:srgbClr val="7030A0"/>
                </a:solidFill>
                <a:effectLst/>
                <a:latin typeface="Abadi MT Condensed Extra Bold" charset="0"/>
                <a:ea typeface="Abadi MT Condensed Extra Bold" charset="0"/>
                <a:cs typeface="Abadi MT Condensed Extra Bold" charset="0"/>
              </a:rPr>
              <a:t>or may need special accommodations </a:t>
            </a:r>
          </a:p>
          <a:p>
            <a:pPr marL="0" indent="0" algn="ctr">
              <a:buNone/>
            </a:pPr>
            <a:endParaRPr lang="en-US" b="1" i="0" u="none" strike="noStrike" dirty="0">
              <a:solidFill>
                <a:srgbClr val="37415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740285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50831E-9998-CA5C-4915-0FDD5471DE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050" y="654049"/>
            <a:ext cx="10515600" cy="5489575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sz="3900" b="1" i="0" u="none" strike="noStrike" dirty="0">
                <a:solidFill>
                  <a:srgbClr val="7030A0"/>
                </a:solidFill>
                <a:effectLst/>
              </a:rPr>
              <a:t>For example, </a:t>
            </a:r>
          </a:p>
          <a:p>
            <a:pPr marL="0" indent="0" algn="ctr">
              <a:buNone/>
            </a:pPr>
            <a:endParaRPr lang="en-US" sz="3900" b="1" i="0" u="none" strike="noStrike" dirty="0">
              <a:solidFill>
                <a:srgbClr val="7030A0"/>
              </a:solidFill>
              <a:effectLst/>
            </a:endParaRPr>
          </a:p>
          <a:p>
            <a:pPr marL="0" indent="0" algn="ctr">
              <a:buNone/>
            </a:pPr>
            <a:r>
              <a:rPr lang="en-US" sz="3900" b="1" i="0" u="none" strike="noStrike" dirty="0">
                <a:solidFill>
                  <a:srgbClr val="00B050"/>
                </a:solidFill>
                <a:effectLst/>
                <a:latin typeface="Abadi MT Condensed Extra Bold" charset="0"/>
                <a:ea typeface="Abadi MT Condensed Extra Bold" charset="0"/>
                <a:cs typeface="Abadi MT Condensed Extra Bold" charset="0"/>
              </a:rPr>
              <a:t>flight attendants </a:t>
            </a:r>
          </a:p>
          <a:p>
            <a:pPr marL="0" indent="0" algn="ctr">
              <a:buNone/>
            </a:pPr>
            <a:r>
              <a:rPr lang="en-US" sz="3900" b="1" i="0" u="none" strike="noStrike" dirty="0">
                <a:solidFill>
                  <a:srgbClr val="7030A0"/>
                </a:solidFill>
                <a:effectLst/>
              </a:rPr>
              <a:t>with long COVID </a:t>
            </a:r>
          </a:p>
          <a:p>
            <a:pPr marL="0" indent="0" algn="ctr">
              <a:buNone/>
            </a:pPr>
            <a:r>
              <a:rPr lang="en-US" sz="3900" b="1" i="0" u="none" strike="noStrike" dirty="0">
                <a:solidFill>
                  <a:srgbClr val="7030A0"/>
                </a:solidFill>
                <a:effectLst/>
              </a:rPr>
              <a:t>who experience shortness of breat</a:t>
            </a:r>
            <a:r>
              <a:rPr lang="en-US" sz="3900" b="1" i="0" u="none" strike="noStrike" dirty="0">
                <a:solidFill>
                  <a:srgbClr val="374151"/>
                </a:solidFill>
                <a:effectLst/>
              </a:rPr>
              <a:t>h </a:t>
            </a:r>
          </a:p>
          <a:p>
            <a:pPr marL="0" indent="0" algn="ctr">
              <a:buNone/>
            </a:pPr>
            <a:r>
              <a:rPr lang="en-US" sz="3900" b="1" i="0" u="none" strike="noStrike" dirty="0">
                <a:solidFill>
                  <a:srgbClr val="374151"/>
                </a:solidFill>
                <a:effectLst/>
                <a:latin typeface="Abadi MT Condensed Extra Bold" charset="0"/>
                <a:ea typeface="Abadi MT Condensed Extra Bold" charset="0"/>
                <a:cs typeface="Abadi MT Condensed Extra Bold" charset="0"/>
              </a:rPr>
              <a:t>may require accommodations </a:t>
            </a:r>
          </a:p>
          <a:p>
            <a:pPr marL="0" indent="0" algn="ctr">
              <a:buNone/>
            </a:pPr>
            <a:r>
              <a:rPr lang="en-US" sz="3900" b="1" i="0" u="none" strike="noStrike" dirty="0">
                <a:solidFill>
                  <a:srgbClr val="374151"/>
                </a:solidFill>
                <a:effectLst/>
              </a:rPr>
              <a:t>such as </a:t>
            </a:r>
            <a:r>
              <a:rPr lang="en-US" sz="3900" b="1" i="1" u="none" strike="noStrike" dirty="0">
                <a:solidFill>
                  <a:srgbClr val="C00000"/>
                </a:solidFill>
                <a:effectLst/>
              </a:rPr>
              <a:t>additional</a:t>
            </a:r>
            <a:r>
              <a:rPr lang="en-US" sz="3900" b="1" i="0" u="none" strike="noStrike" dirty="0">
                <a:solidFill>
                  <a:srgbClr val="C00000"/>
                </a:solidFill>
                <a:effectLst/>
              </a:rPr>
              <a:t> </a:t>
            </a:r>
            <a:r>
              <a:rPr lang="en-US" sz="3900" b="1" i="1" u="none" strike="noStrike" dirty="0">
                <a:solidFill>
                  <a:srgbClr val="C00000"/>
                </a:solidFill>
                <a:effectLst/>
              </a:rPr>
              <a:t>breaks</a:t>
            </a:r>
            <a:r>
              <a:rPr lang="en-US" sz="3900" b="1" i="0" u="none" strike="noStrike" dirty="0">
                <a:solidFill>
                  <a:srgbClr val="C00000"/>
                </a:solidFill>
                <a:effectLst/>
              </a:rPr>
              <a:t> </a:t>
            </a:r>
          </a:p>
          <a:p>
            <a:pPr marL="0" indent="0" algn="ctr">
              <a:buNone/>
            </a:pPr>
            <a:r>
              <a:rPr lang="en-US" sz="3900" b="1" i="0" u="none" strike="noStrike" dirty="0">
                <a:solidFill>
                  <a:srgbClr val="374151"/>
                </a:solidFill>
                <a:effectLst/>
              </a:rPr>
              <a:t>or </a:t>
            </a:r>
          </a:p>
          <a:p>
            <a:pPr marL="0" indent="0" algn="ctr">
              <a:buNone/>
            </a:pPr>
            <a:r>
              <a:rPr lang="en-US" sz="3900" b="1" i="1" u="none" strike="noStrike" dirty="0">
                <a:solidFill>
                  <a:srgbClr val="C00000"/>
                </a:solidFill>
                <a:effectLst/>
              </a:rPr>
              <a:t>lighter duty </a:t>
            </a:r>
          </a:p>
          <a:p>
            <a:pPr marL="0" indent="0" algn="ctr">
              <a:buNone/>
            </a:pPr>
            <a:r>
              <a:rPr lang="en-US" sz="3900" b="1" i="1" u="none" strike="noStrike" dirty="0">
                <a:solidFill>
                  <a:srgbClr val="C00000"/>
                </a:solidFill>
                <a:effectLst/>
              </a:rPr>
              <a:t>(like shorter flight assignments)</a:t>
            </a:r>
            <a:r>
              <a:rPr lang="en-US" sz="3900" b="1" i="0" u="none" strike="noStrike" dirty="0">
                <a:solidFill>
                  <a:srgbClr val="374151"/>
                </a:solidFill>
                <a:effectLst/>
              </a:rPr>
              <a:t>. 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224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21B0D-F164-A302-6987-470FD596C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Effect of Long Covid on the General Workforce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1164A-B8BF-E5B8-997B-D8BFC896F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6769"/>
            <a:ext cx="10515600" cy="477019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b="0" i="0" u="none" strike="noStrike" dirty="0">
              <a:solidFill>
                <a:srgbClr val="C00000"/>
              </a:solidFill>
              <a:effectLst/>
            </a:endParaRPr>
          </a:p>
          <a:p>
            <a:pPr marL="0" indent="0" algn="ctr">
              <a:buNone/>
            </a:pPr>
            <a:r>
              <a:rPr lang="en-US" b="1" i="0" u="none" strike="noStrike" dirty="0">
                <a:solidFill>
                  <a:srgbClr val="C00000"/>
                </a:solidFill>
                <a:effectLst/>
              </a:rPr>
              <a:t>One study by the </a:t>
            </a:r>
            <a:r>
              <a:rPr lang="en-US" b="1" i="0" u="sng" strike="noStrike" dirty="0">
                <a:solidFill>
                  <a:srgbClr val="C00000"/>
                </a:solidFill>
                <a:effectLst/>
              </a:rPr>
              <a:t>UK Office for National Statistics</a:t>
            </a:r>
            <a:r>
              <a:rPr lang="en-US" b="1" i="0" strike="noStrike" dirty="0">
                <a:solidFill>
                  <a:srgbClr val="C00000"/>
                </a:solidFill>
                <a:effectLst/>
              </a:rPr>
              <a:t> </a:t>
            </a:r>
            <a:r>
              <a:rPr lang="en-US" b="1" i="0" u="none" strike="noStrike" dirty="0">
                <a:solidFill>
                  <a:srgbClr val="C00000"/>
                </a:solidFill>
                <a:effectLst/>
              </a:rPr>
              <a:t>found</a:t>
            </a:r>
          </a:p>
          <a:p>
            <a:pPr marL="0" indent="0" algn="ctr">
              <a:buNone/>
            </a:pPr>
            <a:r>
              <a:rPr lang="en-US" sz="3600" b="1" i="1" u="sng" strike="noStrike" dirty="0">
                <a:solidFill>
                  <a:srgbClr val="00B050"/>
                </a:solidFill>
                <a:effectLst/>
              </a:rPr>
              <a:t>25%</a:t>
            </a:r>
            <a:r>
              <a:rPr lang="en-US" b="1" i="1" u="sng" strike="noStrike" dirty="0">
                <a:solidFill>
                  <a:srgbClr val="00B050"/>
                </a:solidFill>
                <a:effectLst/>
              </a:rPr>
              <a:t> </a:t>
            </a:r>
            <a:r>
              <a:rPr lang="en-US" sz="3600" b="1" i="1" u="sng" strike="noStrike" dirty="0">
                <a:solidFill>
                  <a:srgbClr val="00B050"/>
                </a:solidFill>
                <a:effectLst/>
              </a:rPr>
              <a:t>reduced work performance</a:t>
            </a:r>
            <a:r>
              <a:rPr lang="en-US" sz="3600" b="1" i="0" u="none" strike="noStrike" dirty="0">
                <a:solidFill>
                  <a:srgbClr val="C00000"/>
                </a:solidFill>
                <a:effectLst/>
              </a:rPr>
              <a:t>, </a:t>
            </a:r>
          </a:p>
          <a:p>
            <a:pPr marL="0" indent="0" algn="ctr">
              <a:buNone/>
            </a:pPr>
            <a:endParaRPr lang="en-US" b="1" i="0" u="none" strike="noStrike" dirty="0">
              <a:solidFill>
                <a:srgbClr val="C00000"/>
              </a:solidFill>
              <a:effectLst/>
            </a:endParaRPr>
          </a:p>
          <a:p>
            <a:pPr marL="0" indent="0" algn="ctr">
              <a:buNone/>
            </a:pPr>
            <a:r>
              <a:rPr lang="en-US" b="1" i="0" u="none" strike="noStrike" dirty="0">
                <a:solidFill>
                  <a:srgbClr val="0070C0"/>
                </a:solidFill>
                <a:effectLst/>
              </a:rPr>
              <a:t>with around </a:t>
            </a:r>
            <a:r>
              <a:rPr lang="en-US" b="1" u="sng" dirty="0">
                <a:solidFill>
                  <a:srgbClr val="0070C0"/>
                </a:solidFill>
              </a:rPr>
              <a:t>HALF</a:t>
            </a:r>
            <a:r>
              <a:rPr lang="en-US" b="1" i="0" u="none" strike="noStrike" dirty="0">
                <a:solidFill>
                  <a:srgbClr val="0070C0"/>
                </a:solidFill>
                <a:effectLst/>
              </a:rPr>
              <a:t> reporting </a:t>
            </a:r>
            <a:r>
              <a:rPr lang="en-US" b="1" i="0" u="sng" strike="noStrike" dirty="0">
                <a:solidFill>
                  <a:srgbClr val="7030A0"/>
                </a:solidFill>
                <a:effectLst/>
              </a:rPr>
              <a:t>difficulty with work-related </a:t>
            </a:r>
            <a:r>
              <a:rPr lang="en-US" b="1" u="sng" dirty="0">
                <a:solidFill>
                  <a:srgbClr val="7030A0"/>
                </a:solidFill>
              </a:rPr>
              <a:t>requirements</a:t>
            </a:r>
            <a:r>
              <a:rPr lang="en-US" b="1" i="0" u="none" strike="noStrike" dirty="0">
                <a:solidFill>
                  <a:srgbClr val="7030A0"/>
                </a:solidFill>
                <a:effectLst/>
              </a:rPr>
              <a:t> </a:t>
            </a:r>
          </a:p>
          <a:p>
            <a:pPr marL="0" indent="0" algn="ctr">
              <a:buNone/>
            </a:pPr>
            <a:endParaRPr lang="en-US" b="0" i="0" u="none" strike="noStrike" dirty="0">
              <a:solidFill>
                <a:srgbClr val="0070C0"/>
              </a:solidFill>
              <a:effectLst/>
            </a:endParaRPr>
          </a:p>
          <a:p>
            <a:pPr marL="0" indent="0" algn="ctr">
              <a:buNone/>
            </a:pPr>
            <a:r>
              <a:rPr lang="en-US" b="1" i="0" u="none" strike="noStrike" dirty="0">
                <a:solidFill>
                  <a:srgbClr val="00B0F0"/>
                </a:solidFill>
                <a:effectLst/>
              </a:rPr>
              <a:t>such as </a:t>
            </a:r>
            <a:r>
              <a:rPr lang="en-US" b="0" i="0" u="none" strike="noStrike" dirty="0">
                <a:solidFill>
                  <a:srgbClr val="C00000"/>
                </a:solidFill>
                <a:effectLst/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concentration, memory, </a:t>
            </a:r>
            <a:r>
              <a:rPr lang="en-US" b="1" i="0" u="none" strike="noStrike" dirty="0">
                <a:solidFill>
                  <a:srgbClr val="00B0F0"/>
                </a:solidFill>
                <a:effectLst/>
                <a:ea typeface="Abadi MT Condensed Extra Bold" charset="0"/>
                <a:cs typeface="Abadi MT Condensed Extra Bold" charset="0"/>
              </a:rPr>
              <a:t>and</a:t>
            </a:r>
            <a:r>
              <a:rPr lang="en-US" b="1" i="0" u="none" strike="noStrike" dirty="0">
                <a:solidFill>
                  <a:srgbClr val="C00000"/>
                </a:solidFill>
                <a:effectLst/>
                <a:latin typeface="Abadi MT Condensed Extra Bold" charset="0"/>
                <a:ea typeface="Abadi MT Condensed Extra Bold" charset="0"/>
                <a:cs typeface="Abadi MT Condensed Extra Bold" charset="0"/>
              </a:rPr>
              <a:t> </a:t>
            </a:r>
            <a:r>
              <a:rPr lang="en-US" b="0" i="0" u="none" strike="noStrike" dirty="0">
                <a:solidFill>
                  <a:srgbClr val="C00000"/>
                </a:solidFill>
                <a:effectLst/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decision-making</a:t>
            </a:r>
            <a:r>
              <a:rPr lang="en-US" b="0" i="0" u="none" strike="noStrike" dirty="0">
                <a:solidFill>
                  <a:srgbClr val="C00000"/>
                </a:solidFill>
                <a:effectLst/>
              </a:rPr>
              <a:t>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595640E-C424-26B6-5115-1836FBE448FB}"/>
              </a:ext>
            </a:extLst>
          </p:cNvPr>
          <p:cNvCxnSpPr/>
          <p:nvPr/>
        </p:nvCxnSpPr>
        <p:spPr bwMode="auto">
          <a:xfrm>
            <a:off x="2738904" y="1406769"/>
            <a:ext cx="6400800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35180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51AD6D-59BB-AB86-64A9-82E706FCE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01670"/>
            <a:ext cx="10515600" cy="571818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5800" b="0" i="0" u="none" strike="noStrike" dirty="0">
                <a:solidFill>
                  <a:srgbClr val="374151"/>
                </a:solidFill>
                <a:effectLst/>
              </a:rPr>
              <a:t> </a:t>
            </a:r>
            <a:r>
              <a:rPr lang="en-US" sz="7700" b="1" i="0" u="none" strike="noStrike" dirty="0">
                <a:solidFill>
                  <a:srgbClr val="374151"/>
                </a:solidFill>
                <a:effectLst/>
              </a:rPr>
              <a:t>Another study by the CDC</a:t>
            </a:r>
          </a:p>
          <a:p>
            <a:pPr marL="0" indent="0" algn="ctr">
              <a:buNone/>
            </a:pPr>
            <a:endParaRPr lang="en-US" u="sng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en-US" b="0" i="0" u="sng" strike="noStrike" dirty="0">
                <a:solidFill>
                  <a:srgbClr val="C00000"/>
                </a:solidFill>
                <a:effectLst/>
              </a:rPr>
              <a:t> </a:t>
            </a:r>
          </a:p>
          <a:p>
            <a:pPr marL="0" indent="0" algn="ctr">
              <a:buNone/>
            </a:pPr>
            <a:r>
              <a:rPr lang="en-US" sz="5900" b="1" i="0" u="none" strike="noStrike" dirty="0">
                <a:solidFill>
                  <a:srgbClr val="374151"/>
                </a:solidFill>
                <a:effectLst/>
              </a:rPr>
              <a:t>found that </a:t>
            </a:r>
          </a:p>
          <a:p>
            <a:pPr marL="0" indent="0" algn="ctr">
              <a:buNone/>
            </a:pPr>
            <a:r>
              <a:rPr lang="en-US" sz="5900" b="0" i="0" u="none" strike="noStrike" dirty="0">
                <a:solidFill>
                  <a:srgbClr val="00B0F0"/>
                </a:solidFill>
                <a:effectLst/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people with long COVID </a:t>
            </a:r>
          </a:p>
          <a:p>
            <a:pPr marL="0" indent="0" algn="ctr">
              <a:buNone/>
            </a:pPr>
            <a:r>
              <a:rPr lang="en-US" sz="5900" b="0" i="0" u="none" strike="noStrike" dirty="0">
                <a:solidFill>
                  <a:srgbClr val="00B0F0"/>
                </a:solidFill>
                <a:effectLst/>
                <a:latin typeface="Abadi MT Condensed Extra Bold" charset="0"/>
                <a:ea typeface="Abadi MT Condensed Extra Bold" charset="0"/>
                <a:cs typeface="Abadi MT Condensed Extra Bold" charset="0"/>
              </a:rPr>
              <a:t>were more likely to have</a:t>
            </a:r>
          </a:p>
          <a:p>
            <a:pPr marL="0" indent="0" algn="ctr">
              <a:buNone/>
            </a:pPr>
            <a:r>
              <a:rPr lang="en-US" sz="5900" b="0" i="1" u="sng" strike="noStrike" dirty="0">
                <a:solidFill>
                  <a:srgbClr val="FF0000"/>
                </a:solidFill>
                <a:effectLst/>
                <a:latin typeface="Abadi MT Condensed Extra Bold" charset="0"/>
                <a:ea typeface="Abadi MT Condensed Extra Bold" charset="0"/>
                <a:cs typeface="Abadi MT Condensed Extra Bold" charset="0"/>
              </a:rPr>
              <a:t>stopped working </a:t>
            </a:r>
            <a:r>
              <a:rPr lang="en-US" sz="7700" b="0" i="1" u="sng" strike="noStrike" dirty="0">
                <a:solidFill>
                  <a:srgbClr val="92D050"/>
                </a:solidFill>
                <a:effectLst/>
                <a:latin typeface="Abadi MT Condensed Extra Bold" charset="0"/>
                <a:ea typeface="Abadi MT Condensed Extra Bold" charset="0"/>
                <a:cs typeface="Abadi MT Condensed Extra Bold" charset="0"/>
              </a:rPr>
              <a:t>entirely</a:t>
            </a:r>
          </a:p>
          <a:p>
            <a:pPr marL="0" indent="0" algn="ctr">
              <a:buNone/>
            </a:pPr>
            <a:endParaRPr lang="en-US" sz="5900" b="0" i="1" u="sng" strike="noStrike" dirty="0">
              <a:solidFill>
                <a:srgbClr val="FF0000"/>
              </a:solidFill>
              <a:effectLst/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595640E-C424-26B6-5115-1836FBE448FB}"/>
              </a:ext>
            </a:extLst>
          </p:cNvPr>
          <p:cNvCxnSpPr/>
          <p:nvPr/>
        </p:nvCxnSpPr>
        <p:spPr bwMode="auto">
          <a:xfrm>
            <a:off x="3055164" y="1769268"/>
            <a:ext cx="6400800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13406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7E0DD-E820-5731-D88F-514E9A727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4375"/>
            <a:ext cx="10515600" cy="976313"/>
          </a:xfrm>
        </p:spPr>
        <p:txBody>
          <a:bodyPr>
            <a:normAutofit fontScale="90000"/>
          </a:bodyPr>
          <a:lstStyle/>
          <a:p>
            <a:pPr algn="ctr"/>
            <a:br>
              <a:rPr lang="en-US" b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r>
              <a:rPr lang="en-US" b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Summary – 1</a:t>
            </a:r>
            <a:br>
              <a:rPr lang="en-US" b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endParaRPr lang="en-US" b="1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D5094-3950-2B74-3778-F1997C4D9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What is the definition of </a:t>
            </a:r>
            <a:r>
              <a:rPr lang="en-US" sz="3600" b="1" dirty="0">
                <a:solidFill>
                  <a:srgbClr val="C00000"/>
                </a:solidFill>
              </a:rPr>
              <a:t>Long Haul Covid</a:t>
            </a:r>
            <a:r>
              <a:rPr lang="en-US" sz="3600" dirty="0"/>
              <a:t>?</a:t>
            </a:r>
          </a:p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r>
              <a:rPr lang="en-US" sz="3600" dirty="0"/>
              <a:t>There still is no definitive test,</a:t>
            </a:r>
          </a:p>
          <a:p>
            <a:pPr marL="0" indent="0" algn="ctr">
              <a:buNone/>
            </a:pPr>
            <a:r>
              <a:rPr lang="en-US" sz="3600" dirty="0"/>
              <a:t>although the CDC has recognized this as a </a:t>
            </a:r>
          </a:p>
          <a:p>
            <a:pPr marL="0" indent="0" algn="ctr">
              <a:buNone/>
            </a:pPr>
            <a:r>
              <a:rPr lang="en-US" sz="3600" b="1" u="sng" dirty="0">
                <a:solidFill>
                  <a:srgbClr val="00B0F0"/>
                </a:solidFill>
              </a:rPr>
              <a:t>real condition</a:t>
            </a:r>
            <a:r>
              <a:rPr lang="en-US" sz="3600" dirty="0"/>
              <a:t>.</a:t>
            </a:r>
            <a:r>
              <a:rPr lang="en-US" sz="3600" u="sng" dirty="0"/>
              <a:t> </a:t>
            </a:r>
          </a:p>
          <a:p>
            <a:pPr marL="0" indent="0" algn="ctr">
              <a:buNone/>
            </a:pPr>
            <a:endParaRPr lang="en-US" sz="36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595640E-C424-26B6-5115-1836FBE448FB}"/>
              </a:ext>
            </a:extLst>
          </p:cNvPr>
          <p:cNvCxnSpPr/>
          <p:nvPr/>
        </p:nvCxnSpPr>
        <p:spPr bwMode="auto">
          <a:xfrm>
            <a:off x="2832688" y="1475127"/>
            <a:ext cx="6400800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68665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73BEB-BF4C-ABDC-0B2F-0322CF07E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Summary - 2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68C3C-1E6C-9853-6565-6D3F1AF43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6431"/>
            <a:ext cx="10515600" cy="484053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en-US" sz="2400" b="1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marL="0" indent="0">
              <a:buNone/>
            </a:pPr>
            <a:r>
              <a:rPr lang="en-US" sz="4800" b="1" dirty="0">
                <a:solidFill>
                  <a:srgbClr val="00B0F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 Q:       </a:t>
            </a:r>
            <a:r>
              <a:rPr lang="en-US" sz="4800" b="1" dirty="0">
                <a:solidFill>
                  <a:srgbClr val="7030A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Do Covid Vaccines, </a:t>
            </a:r>
            <a:r>
              <a:rPr lang="en-US" sz="4800" b="1" dirty="0" err="1">
                <a:solidFill>
                  <a:srgbClr val="7030A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Paxlovid</a:t>
            </a:r>
            <a:r>
              <a:rPr lang="en-US" sz="4800" b="1" dirty="0">
                <a:solidFill>
                  <a:srgbClr val="7030A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 and    </a:t>
            </a:r>
          </a:p>
          <a:p>
            <a:pPr marL="0" indent="0">
              <a:buNone/>
            </a:pPr>
            <a:r>
              <a:rPr lang="en-US" sz="4800" b="1" dirty="0">
                <a:solidFill>
                  <a:srgbClr val="7030A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           Metformin </a:t>
            </a:r>
            <a:r>
              <a:rPr lang="en-US" sz="4800" b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reduce frequency of </a:t>
            </a:r>
          </a:p>
          <a:p>
            <a:pPr marL="0" indent="0">
              <a:buNone/>
            </a:pPr>
            <a:r>
              <a:rPr lang="en-US" sz="4800" b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                     Long-Haul Covid?</a:t>
            </a:r>
            <a:endParaRPr lang="en-US" sz="4800" b="1" dirty="0">
              <a:solidFill>
                <a:srgbClr val="C00000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marL="0" indent="0">
              <a:buNone/>
            </a:pPr>
            <a:r>
              <a:rPr lang="en-US" sz="4800" b="1" dirty="0">
                <a:solidFill>
                  <a:srgbClr val="00B0F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 A:      </a:t>
            </a:r>
            <a:r>
              <a:rPr lang="en-US" sz="4800" b="1" dirty="0">
                <a:solidFill>
                  <a:srgbClr val="FF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YES -- </a:t>
            </a:r>
            <a:r>
              <a:rPr lang="en-US" sz="4800" b="1" u="sng" dirty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ALL</a:t>
            </a:r>
            <a:r>
              <a:rPr lang="en-US" sz="4800" b="1" dirty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 reduce the frequency </a:t>
            </a:r>
          </a:p>
          <a:p>
            <a:pPr marL="0" indent="0" algn="ctr">
              <a:buNone/>
            </a:pPr>
            <a:r>
              <a:rPr lang="en-US" sz="4800" b="1" dirty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by about </a:t>
            </a:r>
            <a:r>
              <a:rPr lang="en-US" sz="4800" b="1" u="sng" dirty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10-40%</a:t>
            </a:r>
            <a:r>
              <a:rPr lang="en-US" sz="4800" b="1" dirty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.</a:t>
            </a:r>
            <a:endParaRPr lang="en-US" sz="4800" b="1" u="sng" dirty="0">
              <a:solidFill>
                <a:srgbClr val="C00000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595640E-C424-26B6-5115-1836FBE448FB}"/>
              </a:ext>
            </a:extLst>
          </p:cNvPr>
          <p:cNvCxnSpPr/>
          <p:nvPr/>
        </p:nvCxnSpPr>
        <p:spPr bwMode="auto">
          <a:xfrm>
            <a:off x="2820965" y="1146881"/>
            <a:ext cx="6400800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9075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7EAB1-581B-562A-8AC4-C90572FA9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Where are we now, over 3 years into Covid?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99E7A4-8B5B-67BD-E1C0-5AB458FDA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2585"/>
            <a:ext cx="10515600" cy="425437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/>
              <a:t>Most of us do not fear the </a:t>
            </a:r>
            <a:r>
              <a:rPr lang="en-US" sz="4000" b="1" dirty="0"/>
              <a:t>“</a:t>
            </a:r>
            <a:r>
              <a:rPr lang="en-US" sz="4000" b="1" i="1" u="sng" dirty="0"/>
              <a:t>flu-like symptoms</a:t>
            </a:r>
            <a:r>
              <a:rPr lang="en-US" sz="4000" b="1" dirty="0"/>
              <a:t>” </a:t>
            </a:r>
          </a:p>
          <a:p>
            <a:pPr marL="0" indent="0">
              <a:buNone/>
            </a:pPr>
            <a:r>
              <a:rPr lang="en-US" sz="4000" dirty="0"/>
              <a:t>	                       of Covid infection, </a:t>
            </a:r>
          </a:p>
          <a:p>
            <a:pPr marL="0" indent="0">
              <a:buNone/>
            </a:pPr>
            <a:r>
              <a:rPr lang="en-US" sz="5800" dirty="0">
                <a:solidFill>
                  <a:srgbClr val="C00000"/>
                </a:solidFill>
              </a:rPr>
              <a:t>                </a:t>
            </a:r>
            <a:r>
              <a:rPr lang="en-US" sz="4800" dirty="0">
                <a:solidFill>
                  <a:srgbClr val="C00000"/>
                </a:solidFill>
              </a:rPr>
              <a:t>but we </a:t>
            </a:r>
            <a:r>
              <a:rPr lang="en-US" sz="4800" u="sng" dirty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DO</a:t>
            </a:r>
            <a:r>
              <a:rPr lang="en-US" sz="4800" dirty="0">
                <a:solidFill>
                  <a:srgbClr val="C00000"/>
                </a:solidFill>
              </a:rPr>
              <a:t> fear the </a:t>
            </a:r>
          </a:p>
          <a:p>
            <a:pPr marL="0" indent="0">
              <a:buNone/>
            </a:pPr>
            <a:r>
              <a:rPr lang="en-US" sz="4800" b="1" i="1" dirty="0">
                <a:solidFill>
                  <a:srgbClr val="C00000"/>
                </a:solidFill>
              </a:rPr>
              <a:t>		 long-term</a:t>
            </a:r>
            <a:r>
              <a:rPr lang="en-US" sz="4800" dirty="0">
                <a:solidFill>
                  <a:srgbClr val="C00000"/>
                </a:solidFill>
              </a:rPr>
              <a:t> </a:t>
            </a:r>
            <a:r>
              <a:rPr lang="en-US" sz="4800" b="1" i="1" dirty="0">
                <a:solidFill>
                  <a:srgbClr val="00B0F0"/>
                </a:solidFill>
              </a:rPr>
              <a:t>complications</a:t>
            </a:r>
            <a:r>
              <a:rPr lang="en-US" sz="4800" dirty="0">
                <a:solidFill>
                  <a:srgbClr val="C00000"/>
                </a:solidFill>
              </a:rPr>
              <a:t>     </a:t>
            </a:r>
          </a:p>
          <a:p>
            <a:pPr marL="0" indent="0">
              <a:buNone/>
            </a:pPr>
            <a:r>
              <a:rPr lang="en-US" sz="4800" dirty="0">
                <a:solidFill>
                  <a:srgbClr val="C00000"/>
                </a:solidFill>
              </a:rPr>
              <a:t>                  of </a:t>
            </a:r>
            <a:r>
              <a:rPr lang="en-US" sz="4800" i="1" dirty="0">
                <a:solidFill>
                  <a:srgbClr val="00B0F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Long-Haul</a:t>
            </a:r>
            <a:r>
              <a:rPr lang="en-US" sz="4800" dirty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  Covid</a:t>
            </a:r>
            <a:r>
              <a:rPr lang="en-US" sz="4800" dirty="0">
                <a:solidFill>
                  <a:srgbClr val="C00000"/>
                </a:solidFill>
              </a:rPr>
              <a:t>.</a:t>
            </a:r>
          </a:p>
          <a:p>
            <a:pPr marL="0" indent="0">
              <a:buNone/>
            </a:pPr>
            <a:endParaRPr lang="en-US" sz="58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595640E-C424-26B6-5115-1836FBE448FB}"/>
              </a:ext>
            </a:extLst>
          </p:cNvPr>
          <p:cNvCxnSpPr/>
          <p:nvPr/>
        </p:nvCxnSpPr>
        <p:spPr bwMode="auto">
          <a:xfrm>
            <a:off x="2832688" y="1475127"/>
            <a:ext cx="6400800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56795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Summary – 3</a:t>
            </a:r>
            <a:b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0070C0"/>
                </a:solidFill>
              </a:rPr>
              <a:t>Starting as early as May 2023,</a:t>
            </a:r>
          </a:p>
          <a:p>
            <a:pPr marL="0" indent="0" algn="ctr">
              <a:buNone/>
            </a:pPr>
            <a:r>
              <a:rPr lang="en-US" sz="3600" b="1" dirty="0">
                <a:solidFill>
                  <a:srgbClr val="0070C0"/>
                </a:solidFill>
              </a:rPr>
              <a:t>The government may declare </a:t>
            </a:r>
          </a:p>
          <a:p>
            <a:pPr marL="0" indent="0" algn="ctr">
              <a:buNone/>
            </a:pPr>
            <a:r>
              <a:rPr lang="en-US" sz="3600" b="1" dirty="0">
                <a:solidFill>
                  <a:srgbClr val="0070C0"/>
                </a:solidFill>
              </a:rPr>
              <a:t>the</a:t>
            </a:r>
            <a:r>
              <a:rPr lang="en-US" sz="3600" b="1" dirty="0"/>
              <a:t> </a:t>
            </a:r>
            <a:r>
              <a:rPr lang="en-US" sz="3600" b="1" dirty="0">
                <a:solidFill>
                  <a:srgbClr val="FF0000"/>
                </a:solidFill>
              </a:rPr>
              <a:t>“Covid Emergency” </a:t>
            </a:r>
            <a:r>
              <a:rPr lang="en-US" sz="3600" b="1" dirty="0">
                <a:solidFill>
                  <a:srgbClr val="0070C0"/>
                </a:solidFill>
              </a:rPr>
              <a:t>over</a:t>
            </a:r>
            <a:endParaRPr lang="en-US" sz="3600" b="1" dirty="0"/>
          </a:p>
          <a:p>
            <a:pPr marL="0" indent="0" algn="ctr">
              <a:buNone/>
            </a:pPr>
            <a:r>
              <a:rPr lang="en-US" sz="3600" b="1" dirty="0"/>
              <a:t>and </a:t>
            </a:r>
            <a:r>
              <a:rPr lang="en-US" sz="3600" b="1" i="1" u="sng" dirty="0"/>
              <a:t>will no longer subsidize </a:t>
            </a:r>
          </a:p>
          <a:p>
            <a:pPr marL="0" indent="0" algn="ctr">
              <a:buNone/>
            </a:pPr>
            <a:r>
              <a:rPr lang="en-US" sz="3600" b="1" dirty="0">
                <a:solidFill>
                  <a:srgbClr val="C00000"/>
                </a:solidFill>
              </a:rPr>
              <a:t>Covid vaccine, Covid tests, or </a:t>
            </a:r>
            <a:r>
              <a:rPr lang="en-US" sz="3600" b="1" dirty="0" err="1">
                <a:solidFill>
                  <a:srgbClr val="C00000"/>
                </a:solidFill>
              </a:rPr>
              <a:t>Paxlobid</a:t>
            </a:r>
            <a:r>
              <a:rPr lang="en-US" sz="3600" b="1" dirty="0">
                <a:solidFill>
                  <a:srgbClr val="C00000"/>
                </a:solidFill>
              </a:rPr>
              <a:t>.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595640E-C424-26B6-5115-1836FBE448FB}"/>
              </a:ext>
            </a:extLst>
          </p:cNvPr>
          <p:cNvCxnSpPr/>
          <p:nvPr/>
        </p:nvCxnSpPr>
        <p:spPr bwMode="auto">
          <a:xfrm>
            <a:off x="2434104" y="1299279"/>
            <a:ext cx="6400800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55773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82668"/>
            <a:ext cx="10515600" cy="538957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5800" dirty="0">
                <a:solidFill>
                  <a:srgbClr val="7030A0"/>
                </a:solidFill>
                <a:latin typeface="Cracked" charset="0"/>
                <a:ea typeface="Cracked" charset="0"/>
                <a:cs typeface="Cracked" charset="0"/>
              </a:rPr>
              <a:t>			</a:t>
            </a:r>
            <a:r>
              <a:rPr lang="en-US" sz="18500" dirty="0">
                <a:solidFill>
                  <a:srgbClr val="7030A0"/>
                </a:solidFill>
                <a:latin typeface="Cracked" charset="0"/>
                <a:ea typeface="Cracked" charset="0"/>
                <a:cs typeface="Cracked" charset="0"/>
              </a:rPr>
              <a:t>Future OUT-OF-POCKET COSTS</a:t>
            </a:r>
          </a:p>
          <a:p>
            <a:pPr marL="0" indent="0" algn="ctr">
              <a:buNone/>
            </a:pPr>
            <a:endParaRPr lang="en-US" sz="4800" dirty="0">
              <a:solidFill>
                <a:srgbClr val="FF0000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marL="0" indent="0">
              <a:buNone/>
            </a:pPr>
            <a:r>
              <a:rPr lang="en-US" sz="4800" dirty="0">
                <a:solidFill>
                  <a:srgbClr val="002060"/>
                </a:solidFill>
              </a:rPr>
              <a:t>				</a:t>
            </a:r>
          </a:p>
          <a:p>
            <a:pPr marL="0" indent="0">
              <a:buNone/>
            </a:pPr>
            <a:endParaRPr lang="en-US" sz="48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4800" dirty="0">
                <a:solidFill>
                  <a:srgbClr val="002060"/>
                </a:solidFill>
              </a:rPr>
              <a:t>		                                      </a:t>
            </a:r>
            <a:r>
              <a:rPr lang="en-US" sz="16000" dirty="0">
                <a:solidFill>
                  <a:srgbClr val="002060"/>
                </a:solidFill>
              </a:rPr>
              <a:t>1.</a:t>
            </a:r>
            <a:r>
              <a:rPr lang="en-US" sz="16000" b="1" dirty="0">
                <a:solidFill>
                  <a:srgbClr val="002060"/>
                </a:solidFill>
              </a:rPr>
              <a:t>       </a:t>
            </a:r>
            <a:r>
              <a:rPr lang="en-US" sz="16000" dirty="0">
                <a:solidFill>
                  <a:srgbClr val="C00000"/>
                </a:solidFill>
              </a:rPr>
              <a:t>a course of </a:t>
            </a:r>
            <a:r>
              <a:rPr lang="en-US" sz="16000" dirty="0" err="1">
                <a:solidFill>
                  <a:srgbClr val="C00000"/>
                </a:solidFill>
              </a:rPr>
              <a:t>Paxlovid</a:t>
            </a:r>
            <a:r>
              <a:rPr lang="en-US" sz="16000" dirty="0">
                <a:solidFill>
                  <a:srgbClr val="C00000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9300" dirty="0">
                <a:solidFill>
                  <a:srgbClr val="002060"/>
                </a:solidFill>
              </a:rPr>
              <a:t>					    </a:t>
            </a:r>
            <a:r>
              <a:rPr lang="en-US" sz="16000" dirty="0">
                <a:solidFill>
                  <a:srgbClr val="002060"/>
                </a:solidFill>
              </a:rPr>
              <a:t>could be </a:t>
            </a:r>
            <a:r>
              <a:rPr lang="en-US" sz="16000" dirty="0">
                <a:solidFill>
                  <a:srgbClr val="FF0000"/>
                </a:solidFill>
              </a:rPr>
              <a:t>$1600</a:t>
            </a:r>
          </a:p>
          <a:p>
            <a:pPr marL="0" indent="0">
              <a:buNone/>
            </a:pPr>
            <a:r>
              <a:rPr lang="en-US" sz="16000" i="1" dirty="0">
                <a:solidFill>
                  <a:srgbClr val="002060"/>
                </a:solidFill>
              </a:rPr>
              <a:t>                                                    and</a:t>
            </a:r>
            <a:endParaRPr lang="en-US" sz="93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9300" dirty="0">
                <a:solidFill>
                  <a:srgbClr val="002060"/>
                </a:solidFill>
              </a:rPr>
              <a:t>			       </a:t>
            </a:r>
            <a:r>
              <a:rPr lang="en-US" sz="16000" dirty="0">
                <a:solidFill>
                  <a:srgbClr val="002060"/>
                </a:solidFill>
              </a:rPr>
              <a:t>2. </a:t>
            </a:r>
            <a:r>
              <a:rPr lang="en-US" sz="16000" dirty="0">
                <a:solidFill>
                  <a:srgbClr val="C00000"/>
                </a:solidFill>
              </a:rPr>
              <a:t>a single dose of </a:t>
            </a:r>
            <a:r>
              <a:rPr lang="en-US" sz="16000" dirty="0" err="1">
                <a:solidFill>
                  <a:srgbClr val="C00000"/>
                </a:solidFill>
              </a:rPr>
              <a:t>Covid</a:t>
            </a:r>
            <a:r>
              <a:rPr lang="en-US" sz="16000" dirty="0">
                <a:solidFill>
                  <a:srgbClr val="C00000"/>
                </a:solidFill>
              </a:rPr>
              <a:t> vaccine</a:t>
            </a:r>
          </a:p>
          <a:p>
            <a:pPr marL="0" indent="0">
              <a:buNone/>
            </a:pPr>
            <a:r>
              <a:rPr lang="en-US" sz="16000" dirty="0">
                <a:solidFill>
                  <a:srgbClr val="002060"/>
                </a:solidFill>
              </a:rPr>
              <a:t>				          could cost </a:t>
            </a:r>
            <a:r>
              <a:rPr lang="en-US" sz="16000" dirty="0">
                <a:solidFill>
                  <a:srgbClr val="FF0000"/>
                </a:solidFill>
              </a:rPr>
              <a:t>$120</a:t>
            </a:r>
            <a:r>
              <a:rPr lang="en-US" sz="16000" dirty="0">
                <a:solidFill>
                  <a:srgbClr val="002060"/>
                </a:solidFill>
              </a:rPr>
              <a:t>		</a:t>
            </a:r>
            <a:endParaRPr lang="en-US" sz="93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9300" dirty="0">
                <a:solidFill>
                  <a:srgbClr val="002060"/>
                </a:solidFill>
              </a:rPr>
              <a:t>                                                                                    </a:t>
            </a:r>
          </a:p>
          <a:p>
            <a:pPr marL="0" indent="0">
              <a:buNone/>
            </a:pPr>
            <a:endParaRPr lang="en-US" sz="93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9300" dirty="0">
                <a:solidFill>
                  <a:srgbClr val="002060"/>
                </a:solidFill>
              </a:rPr>
              <a:t>				   		</a:t>
            </a:r>
            <a:endParaRPr lang="en-US" sz="48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sz="48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sz="48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4800" dirty="0">
                <a:solidFill>
                  <a:srgbClr val="002060"/>
                </a:solidFill>
              </a:rPr>
              <a:t>							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595640E-C424-26B6-5115-1836FBE448FB}"/>
              </a:ext>
            </a:extLst>
          </p:cNvPr>
          <p:cNvCxnSpPr/>
          <p:nvPr/>
        </p:nvCxnSpPr>
        <p:spPr bwMode="auto">
          <a:xfrm>
            <a:off x="4018550" y="1986302"/>
            <a:ext cx="6400800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050" y="2471908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9550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25B1F-0FFE-5245-A612-20CE99D55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Thank you for your time and attention.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63C010-D978-1B8B-6043-94DFC2B3F3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200" b="1" dirty="0"/>
              <a:t>Robert I Fox, MD, Ph.D.</a:t>
            </a:r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>
                <a:solidFill>
                  <a:srgbClr val="C00000"/>
                </a:solidFill>
              </a:rPr>
              <a:t>All slides are available on my website </a:t>
            </a:r>
          </a:p>
          <a:p>
            <a:pPr marL="0" indent="0" algn="ctr">
              <a:buNone/>
            </a:pPr>
            <a:endParaRPr lang="en-US" b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en-US" sz="4800" b="1" dirty="0" err="1">
                <a:solidFill>
                  <a:schemeClr val="accent1"/>
                </a:solidFill>
              </a:rPr>
              <a:t>robertfoxmd.com</a:t>
            </a:r>
            <a:endParaRPr lang="en-US" sz="4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625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F1B01-0780-79BF-5B17-60D201D42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We thought after acute Covid, </a:t>
            </a:r>
            <a:br>
              <a:rPr lang="en-US" sz="32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r>
              <a:rPr lang="en-US" sz="32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things would return to “normal” but we still</a:t>
            </a:r>
            <a:br>
              <a:rPr lang="en-US" sz="32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r>
              <a:rPr lang="en-US" sz="32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have problems with the work force, especially in Medicine</a:t>
            </a:r>
          </a:p>
        </p:txBody>
      </p:sp>
      <p:pic>
        <p:nvPicPr>
          <p:cNvPr id="5" name="Content Placeholder 4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E4D55C79-F720-1AF6-ACEC-32967E8D98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24629"/>
            <a:ext cx="10515600" cy="4351338"/>
          </a:xfrm>
        </p:spPr>
      </p:pic>
    </p:spTree>
    <p:extLst>
      <p:ext uri="{BB962C8B-B14F-4D97-AF65-F5344CB8AC3E}">
        <p14:creationId xmlns:p14="http://schemas.microsoft.com/office/powerpoint/2010/main" val="1438440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8EFFA-EA6E-377D-2721-24E545DB8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What is the </a:t>
            </a:r>
            <a:r>
              <a:rPr lang="en-US" u="sng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definition</a:t>
            </a: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 of Long Haul </a:t>
            </a:r>
            <a:r>
              <a:rPr lang="en-US" dirty="0" err="1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Covid</a:t>
            </a: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?</a:t>
            </a:r>
            <a:b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ECE7B-461E-2640-9DFA-25D5725C7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140" y="1446028"/>
            <a:ext cx="11408734" cy="4730935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en-US" sz="6500" b="1" i="0" u="sng" strike="noStrike" dirty="0">
                <a:solidFill>
                  <a:srgbClr val="C00000"/>
                </a:solidFill>
                <a:effectLst/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Long-Haul Covid</a:t>
            </a:r>
            <a:r>
              <a:rPr lang="en-US" sz="6500" b="1" i="0" u="none" strike="noStrike" dirty="0">
                <a:solidFill>
                  <a:srgbClr val="C00000"/>
                </a:solidFill>
                <a:effectLst/>
              </a:rPr>
              <a:t>, also known as “</a:t>
            </a:r>
            <a:r>
              <a:rPr lang="en-US" sz="6500" b="1" i="0" u="sng" strike="noStrike" dirty="0">
                <a:solidFill>
                  <a:srgbClr val="C00000"/>
                </a:solidFill>
                <a:effectLst/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Long </a:t>
            </a:r>
            <a:r>
              <a:rPr lang="en-US" sz="6500" b="1" i="0" u="sng" strike="noStrike" dirty="0" err="1">
                <a:solidFill>
                  <a:srgbClr val="C00000"/>
                </a:solidFill>
                <a:effectLst/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Covid</a:t>
            </a:r>
            <a:r>
              <a:rPr lang="en-US" sz="6500" b="1" i="0" strike="noStrike" dirty="0">
                <a:solidFill>
                  <a:srgbClr val="C00000"/>
                </a:solidFill>
                <a:effectLst/>
              </a:rPr>
              <a:t>”</a:t>
            </a:r>
            <a:r>
              <a:rPr lang="en-US" sz="6500" b="1" i="0" u="sng" strike="noStrike" dirty="0">
                <a:solidFill>
                  <a:srgbClr val="C00000"/>
                </a:solidFill>
                <a:effectLst/>
              </a:rPr>
              <a:t> </a:t>
            </a:r>
          </a:p>
          <a:p>
            <a:pPr marL="0" indent="0" algn="ctr">
              <a:buNone/>
            </a:pPr>
            <a:r>
              <a:rPr lang="en-US" sz="6500" b="1" i="0" u="none" strike="noStrike" dirty="0">
                <a:solidFill>
                  <a:srgbClr val="C00000"/>
                </a:solidFill>
                <a:effectLst/>
              </a:rPr>
              <a:t>or </a:t>
            </a:r>
            <a:r>
              <a:rPr lang="en-US" sz="6500" b="1" i="0" u="sng" strike="noStrike" dirty="0">
                <a:solidFill>
                  <a:srgbClr val="C00000"/>
                </a:solidFill>
                <a:effectLst/>
              </a:rPr>
              <a:t>post-acute sequelae of SARS-CoV-2 infection</a:t>
            </a:r>
            <a:r>
              <a:rPr lang="en-US" sz="6500" b="1" i="0" strike="noStrike" dirty="0">
                <a:solidFill>
                  <a:srgbClr val="C00000"/>
                </a:solidFill>
                <a:effectLst/>
              </a:rPr>
              <a:t> </a:t>
            </a:r>
            <a:r>
              <a:rPr lang="en-US" sz="6500" b="1" i="0" u="none" strike="noStrike" dirty="0">
                <a:solidFill>
                  <a:srgbClr val="C00000"/>
                </a:solidFill>
                <a:effectLst/>
              </a:rPr>
              <a:t>(PASC): </a:t>
            </a:r>
          </a:p>
          <a:p>
            <a:pPr marL="0" indent="0" algn="ctr">
              <a:buNone/>
            </a:pPr>
            <a:endParaRPr lang="en-US" sz="6500" b="1" i="0" u="none" strike="noStrike" dirty="0">
              <a:solidFill>
                <a:srgbClr val="C00000"/>
              </a:solidFill>
              <a:effectLst/>
            </a:endParaRPr>
          </a:p>
          <a:p>
            <a:pPr marL="0" indent="0" algn="ctr">
              <a:buNone/>
            </a:pPr>
            <a:r>
              <a:rPr lang="en-US" sz="7400" b="1" dirty="0">
                <a:solidFill>
                  <a:srgbClr val="7030A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i</a:t>
            </a:r>
            <a:r>
              <a:rPr lang="en-US" sz="7400" b="1" i="0" u="none" strike="noStrike" dirty="0">
                <a:solidFill>
                  <a:srgbClr val="7030A0"/>
                </a:solidFill>
                <a:effectLst/>
                <a:latin typeface="Abadi MT Condensed Extra Bold" charset="0"/>
                <a:ea typeface="Abadi MT Condensed Extra Bold" charset="0"/>
                <a:cs typeface="Abadi MT Condensed Extra Bold" charset="0"/>
              </a:rPr>
              <a:t>s diagnosed in individuals </a:t>
            </a:r>
          </a:p>
          <a:p>
            <a:pPr marL="0" indent="0" algn="ctr">
              <a:buNone/>
            </a:pPr>
            <a:r>
              <a:rPr lang="en-US" sz="7400" b="1" i="0" u="none" strike="noStrike" dirty="0">
                <a:solidFill>
                  <a:srgbClr val="7030A0"/>
                </a:solidFill>
                <a:effectLst/>
                <a:latin typeface="Abadi MT Condensed Extra Bold" charset="0"/>
                <a:ea typeface="Abadi MT Condensed Extra Bold" charset="0"/>
                <a:cs typeface="Abadi MT Condensed Extra Bold" charset="0"/>
              </a:rPr>
              <a:t>-- who have  </a:t>
            </a:r>
            <a:r>
              <a:rPr lang="en-US" sz="7400" b="1" i="1" u="sng" dirty="0">
                <a:solidFill>
                  <a:srgbClr val="00B0F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RECOVERED</a:t>
            </a:r>
            <a:r>
              <a:rPr lang="en-US" sz="7400" b="1" i="0" u="none" strike="noStrike" dirty="0">
                <a:solidFill>
                  <a:srgbClr val="7030A0"/>
                </a:solidFill>
                <a:effectLst/>
                <a:latin typeface="Abadi MT Condensed Extra Bold" charset="0"/>
                <a:ea typeface="Abadi MT Condensed Extra Bold" charset="0"/>
                <a:cs typeface="Abadi MT Condensed Extra Bold" charset="0"/>
              </a:rPr>
              <a:t>  from COVID-19 </a:t>
            </a:r>
          </a:p>
          <a:p>
            <a:pPr marL="0" indent="0" algn="ctr">
              <a:buNone/>
            </a:pPr>
            <a:r>
              <a:rPr lang="en-US" sz="7400" b="1" i="0" u="none" strike="noStrike" dirty="0">
                <a:solidFill>
                  <a:srgbClr val="7030A0"/>
                </a:solidFill>
                <a:effectLst/>
                <a:latin typeface="Abadi MT Condensed Extra Bold" charset="0"/>
                <a:ea typeface="Abadi MT Condensed Extra Bold" charset="0"/>
                <a:cs typeface="Abadi MT Condensed Extra Bold" charset="0"/>
              </a:rPr>
              <a:t>but </a:t>
            </a:r>
          </a:p>
          <a:p>
            <a:pPr marL="0" indent="0" algn="ctr">
              <a:buNone/>
            </a:pPr>
            <a:r>
              <a:rPr lang="en-US" sz="7400" b="1" i="0" u="sng" strike="noStrike" dirty="0">
                <a:solidFill>
                  <a:srgbClr val="7030A0"/>
                </a:solidFill>
                <a:effectLst/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continue to experience symptoms and health problems</a:t>
            </a:r>
            <a:r>
              <a:rPr lang="en-US" sz="7400" b="1" i="0" u="none" strike="noStrike" dirty="0">
                <a:solidFill>
                  <a:srgbClr val="7030A0"/>
                </a:solidFill>
                <a:effectLst/>
                <a:latin typeface="Abadi MT Condensed Extra Bold" charset="0"/>
                <a:ea typeface="Abadi MT Condensed Extra Bold" charset="0"/>
                <a:cs typeface="Abadi MT Condensed Extra Bold" charset="0"/>
              </a:rPr>
              <a:t> </a:t>
            </a:r>
          </a:p>
          <a:p>
            <a:pPr marL="0" indent="0" algn="ctr">
              <a:buNone/>
            </a:pPr>
            <a:r>
              <a:rPr lang="en-US" sz="7400" b="1" u="sng" dirty="0">
                <a:solidFill>
                  <a:srgbClr val="00B05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f</a:t>
            </a:r>
            <a:r>
              <a:rPr lang="en-US" sz="7400" b="1" i="0" u="sng" strike="noStrike" dirty="0">
                <a:solidFill>
                  <a:srgbClr val="00B050"/>
                </a:solidFill>
                <a:effectLst/>
                <a:latin typeface="Abadi MT Condensed Extra Bold" charset="0"/>
                <a:ea typeface="Abadi MT Condensed Extra Bold" charset="0"/>
                <a:cs typeface="Abadi MT Condensed Extra Bold" charset="0"/>
              </a:rPr>
              <a:t>or </a:t>
            </a:r>
            <a:r>
              <a:rPr lang="en-US" sz="7400" b="1" i="1" u="sng" strike="noStrike" dirty="0">
                <a:solidFill>
                  <a:srgbClr val="00B050"/>
                </a:solidFill>
                <a:effectLst/>
                <a:latin typeface="Abadi MT Condensed Extra Bold" charset="0"/>
                <a:ea typeface="Abadi MT Condensed Extra Bold" charset="0"/>
                <a:cs typeface="Abadi MT Condensed Extra Bold" charset="0"/>
              </a:rPr>
              <a:t>months</a:t>
            </a:r>
            <a:r>
              <a:rPr lang="en-US" sz="7400" b="1" dirty="0">
                <a:solidFill>
                  <a:srgbClr val="7030A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 </a:t>
            </a:r>
            <a:r>
              <a:rPr lang="en-US" sz="7400" b="1" i="0" u="none" strike="noStrike" dirty="0">
                <a:solidFill>
                  <a:srgbClr val="7030A0"/>
                </a:solidFill>
                <a:effectLst/>
                <a:latin typeface="Abadi MT Condensed Extra Bold" charset="0"/>
                <a:ea typeface="Abadi MT Condensed Extra Bold" charset="0"/>
                <a:cs typeface="Abadi MT Condensed Extra Bold" charset="0"/>
              </a:rPr>
              <a:t>after their initial infection. </a:t>
            </a:r>
          </a:p>
          <a:p>
            <a:pPr marL="0" indent="0" algn="ctr">
              <a:buNone/>
            </a:pPr>
            <a:endParaRPr lang="en-US" sz="3000" b="1" i="0" u="none" strike="noStrike" dirty="0">
              <a:solidFill>
                <a:srgbClr val="C00000"/>
              </a:solidFill>
              <a:effectLst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595640E-C424-26B6-5115-1836FBE448FB}"/>
              </a:ext>
            </a:extLst>
          </p:cNvPr>
          <p:cNvCxnSpPr/>
          <p:nvPr/>
        </p:nvCxnSpPr>
        <p:spPr bwMode="auto">
          <a:xfrm>
            <a:off x="2832688" y="1251843"/>
            <a:ext cx="6400800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9242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7A793-1355-9EB3-9B7A-9D532C243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These symptoms can include: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9F107F-C0EB-2E5F-517A-EFC3EB486D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dirty="0">
                <a:solidFill>
                  <a:srgbClr val="FF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-  FATIGUE</a:t>
            </a:r>
            <a:r>
              <a:rPr lang="en-US" sz="2800" b="1" i="0" strike="noStrike" dirty="0">
                <a:solidFill>
                  <a:srgbClr val="FF0000"/>
                </a:solidFill>
                <a:effectLst/>
                <a:latin typeface="Abadi MT Condensed Extra Bold" charset="0"/>
                <a:ea typeface="Abadi MT Condensed Extra Bold" charset="0"/>
                <a:cs typeface="Abadi MT Condensed Extra Bold" charset="0"/>
              </a:rPr>
              <a:t>  -  </a:t>
            </a:r>
          </a:p>
          <a:p>
            <a:pPr marL="0" indent="0" algn="ctr">
              <a:buNone/>
            </a:pPr>
            <a:r>
              <a:rPr lang="en-US" sz="2800" b="1" dirty="0">
                <a:solidFill>
                  <a:srgbClr val="FF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-  SHORTNESS OF BREATH</a:t>
            </a:r>
            <a:r>
              <a:rPr lang="en-US" sz="2800" b="1" i="0" strike="noStrike" dirty="0">
                <a:solidFill>
                  <a:srgbClr val="FF0000"/>
                </a:solidFill>
                <a:effectLst/>
                <a:latin typeface="Abadi MT Condensed Extra Bold" charset="0"/>
                <a:ea typeface="Abadi MT Condensed Extra Bold" charset="0"/>
                <a:cs typeface="Abadi MT Condensed Extra Bold" charset="0"/>
              </a:rPr>
              <a:t>  -  </a:t>
            </a:r>
          </a:p>
          <a:p>
            <a:pPr marL="0" indent="0" algn="ctr">
              <a:buNone/>
            </a:pPr>
            <a:r>
              <a:rPr lang="en-US" sz="2800" b="1" dirty="0">
                <a:solidFill>
                  <a:srgbClr val="FF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-  CHEST PAIN</a:t>
            </a:r>
            <a:r>
              <a:rPr lang="en-US" sz="2800" b="1" i="0" strike="noStrike" dirty="0">
                <a:solidFill>
                  <a:srgbClr val="FF0000"/>
                </a:solidFill>
                <a:effectLst/>
                <a:latin typeface="Abadi MT Condensed Extra Bold" charset="0"/>
                <a:ea typeface="Abadi MT Condensed Extra Bold" charset="0"/>
                <a:cs typeface="Abadi MT Condensed Extra Bold" charset="0"/>
              </a:rPr>
              <a:t>  -  </a:t>
            </a:r>
          </a:p>
          <a:p>
            <a:pPr marL="0" indent="0" algn="ctr">
              <a:buNone/>
            </a:pPr>
            <a:r>
              <a:rPr lang="en-US" sz="2800" b="1" i="0" strike="noStrike" dirty="0">
                <a:solidFill>
                  <a:srgbClr val="FF0000"/>
                </a:solidFill>
                <a:effectLst/>
                <a:latin typeface="Abadi MT Condensed Extra Bold" charset="0"/>
                <a:ea typeface="Abadi MT Condensed Extra Bold" charset="0"/>
                <a:cs typeface="Abadi MT Condensed Extra Bold" charset="0"/>
              </a:rPr>
              <a:t>-  </a:t>
            </a:r>
            <a:r>
              <a:rPr lang="en-US" sz="3600" b="1" i="0" strike="noStrike" dirty="0">
                <a:solidFill>
                  <a:srgbClr val="FF0000"/>
                </a:solidFill>
                <a:effectLst/>
                <a:latin typeface="Cracked" charset="0"/>
                <a:ea typeface="Cracked" charset="0"/>
                <a:cs typeface="Cracked" charset="0"/>
              </a:rPr>
              <a:t>BRAIN FOG  </a:t>
            </a:r>
            <a:r>
              <a:rPr lang="en-US" sz="2800" b="1" i="0" strike="noStrike" dirty="0">
                <a:solidFill>
                  <a:srgbClr val="FF0000"/>
                </a:solidFill>
                <a:effectLst/>
                <a:latin typeface="Abadi MT Condensed Extra Bold" charset="0"/>
                <a:ea typeface="Abadi MT Condensed Extra Bold" charset="0"/>
                <a:cs typeface="Abadi MT Condensed Extra Bold" charset="0"/>
              </a:rPr>
              <a:t>-  </a:t>
            </a:r>
          </a:p>
          <a:p>
            <a:pPr marL="0" indent="0" algn="ctr">
              <a:buNone/>
            </a:pPr>
            <a:r>
              <a:rPr lang="en-US" sz="2800" b="1" i="0" strike="noStrike" dirty="0">
                <a:solidFill>
                  <a:srgbClr val="FF0000"/>
                </a:solidFill>
                <a:effectLst/>
                <a:latin typeface="Abadi MT Condensed Extra Bold" charset="0"/>
                <a:ea typeface="Abadi MT Condensed Extra Bold" charset="0"/>
                <a:cs typeface="Abadi MT Condensed Extra Bold" charset="0"/>
              </a:rPr>
              <a:t>-  MUSCLE and JOINT PAIN  -</a:t>
            </a:r>
          </a:p>
          <a:p>
            <a:pPr marL="0" indent="0" algn="ctr">
              <a:buNone/>
            </a:pPr>
            <a:r>
              <a:rPr lang="en-US" sz="2800" b="1" i="0" u="none" strike="noStrike" dirty="0">
                <a:solidFill>
                  <a:srgbClr val="0070C0"/>
                </a:solidFill>
                <a:effectLst/>
              </a:rPr>
              <a:t>and a variety of </a:t>
            </a:r>
            <a:r>
              <a:rPr lang="en-US" sz="2800" b="1" i="0" strike="noStrike" dirty="0">
                <a:solidFill>
                  <a:srgbClr val="0070C0"/>
                </a:solidFill>
                <a:effectLst/>
              </a:rPr>
              <a:t>other </a:t>
            </a:r>
            <a:r>
              <a:rPr lang="en-US" sz="2800" b="1" i="0" u="sng" strike="noStrike" dirty="0">
                <a:solidFill>
                  <a:srgbClr val="00B050"/>
                </a:solidFill>
                <a:effectLst/>
              </a:rPr>
              <a:t>physical and cognitive symptoms </a:t>
            </a:r>
          </a:p>
          <a:p>
            <a:pPr marL="0" indent="0" algn="ctr">
              <a:buNone/>
            </a:pPr>
            <a:endParaRPr lang="en-US" b="0" i="0" u="sng" strike="noStrike" dirty="0">
              <a:solidFill>
                <a:srgbClr val="FF0000"/>
              </a:solidFill>
              <a:effectLst/>
            </a:endParaRPr>
          </a:p>
          <a:p>
            <a:pPr marL="0" indent="0" algn="ctr">
              <a:buNone/>
            </a:pPr>
            <a:br>
              <a:rPr lang="en-US" sz="1600" b="1" dirty="0"/>
            </a:br>
            <a:endParaRPr lang="en-US" sz="16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0687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722D6-506E-62B4-81A1-FDF373E30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429" y="365125"/>
            <a:ext cx="10728371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        We have </a:t>
            </a:r>
            <a:r>
              <a:rPr lang="en-US" b="1" u="sng" dirty="0">
                <a:solidFill>
                  <a:srgbClr val="00B0F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3 very different subsets</a:t>
            </a:r>
            <a:r>
              <a:rPr lang="en-US" b="1" dirty="0">
                <a:solidFill>
                  <a:srgbClr val="00B0F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 </a:t>
            </a:r>
            <a:r>
              <a:rPr lang="en-US" b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of patients </a:t>
            </a:r>
            <a:br>
              <a:rPr lang="en-US" b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r>
              <a:rPr lang="en-US" b="1" dirty="0"/>
              <a:t>  grouped into </a:t>
            </a:r>
            <a:r>
              <a:rPr lang="en-US" b="1" u="sng" dirty="0"/>
              <a:t>one ICD-10 diagnostic code</a:t>
            </a:r>
            <a:r>
              <a:rPr lang="en-US" b="1" dirty="0"/>
              <a:t> = U09.9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4" name="Donut 3">
            <a:extLst>
              <a:ext uri="{FF2B5EF4-FFF2-40B4-BE49-F238E27FC236}">
                <a16:creationId xmlns:a16="http://schemas.microsoft.com/office/drawing/2014/main" id="{E530AAB6-D513-C175-C41B-1CFC3BAB2915}"/>
              </a:ext>
            </a:extLst>
          </p:cNvPr>
          <p:cNvSpPr/>
          <p:nvPr/>
        </p:nvSpPr>
        <p:spPr>
          <a:xfrm>
            <a:off x="3081056" y="2826786"/>
            <a:ext cx="2328937" cy="1749287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Donut 4">
            <a:extLst>
              <a:ext uri="{FF2B5EF4-FFF2-40B4-BE49-F238E27FC236}">
                <a16:creationId xmlns:a16="http://schemas.microsoft.com/office/drawing/2014/main" id="{E27F77BA-497E-F15E-5E39-40C85A8D8979}"/>
              </a:ext>
            </a:extLst>
          </p:cNvPr>
          <p:cNvSpPr/>
          <p:nvPr/>
        </p:nvSpPr>
        <p:spPr>
          <a:xfrm>
            <a:off x="4982064" y="2855810"/>
            <a:ext cx="2262279" cy="1642739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Donut 5">
            <a:extLst>
              <a:ext uri="{FF2B5EF4-FFF2-40B4-BE49-F238E27FC236}">
                <a16:creationId xmlns:a16="http://schemas.microsoft.com/office/drawing/2014/main" id="{77BD87C9-88D0-7BF3-271F-1AB23FE1E30F}"/>
              </a:ext>
            </a:extLst>
          </p:cNvPr>
          <p:cNvSpPr/>
          <p:nvPr/>
        </p:nvSpPr>
        <p:spPr>
          <a:xfrm>
            <a:off x="4032504" y="4045616"/>
            <a:ext cx="2063496" cy="1536192"/>
          </a:xfrm>
          <a:prstGeom prst="don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C78068-4C9E-4CEB-B358-B0F697CC4B92}"/>
              </a:ext>
            </a:extLst>
          </p:cNvPr>
          <p:cNvSpPr txBox="1"/>
          <p:nvPr/>
        </p:nvSpPr>
        <p:spPr>
          <a:xfrm>
            <a:off x="7311001" y="2270739"/>
            <a:ext cx="452656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      </a:t>
            </a:r>
            <a:r>
              <a:rPr lang="en-US" sz="2800" b="1" dirty="0">
                <a:solidFill>
                  <a:schemeClr val="accent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3. Fatigue upon exertion </a:t>
            </a:r>
          </a:p>
          <a:p>
            <a:pPr algn="ctr"/>
            <a:r>
              <a:rPr lang="en-US" sz="2800" b="1" dirty="0">
                <a:solidFill>
                  <a:schemeClr val="accent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         - </a:t>
            </a:r>
            <a:r>
              <a:rPr lang="en-US" sz="3600" b="1" dirty="0">
                <a:solidFill>
                  <a:schemeClr val="accent1"/>
                </a:solidFill>
                <a:latin typeface="Cracked" charset="0"/>
                <a:ea typeface="Cracked" charset="0"/>
                <a:cs typeface="Cracked" charset="0"/>
              </a:rPr>
              <a:t>Brain Fog and</a:t>
            </a:r>
          </a:p>
          <a:p>
            <a:pPr algn="ctr"/>
            <a:r>
              <a:rPr lang="en-US" sz="3600" b="1" dirty="0">
                <a:solidFill>
                  <a:schemeClr val="accent1"/>
                </a:solidFill>
                <a:latin typeface="Cracked" charset="0"/>
                <a:ea typeface="Abadi MT Condensed Extra Bold" charset="0"/>
                <a:cs typeface="Abadi MT Condensed Extra Bold" charset="0"/>
              </a:rPr>
              <a:t>              Fatigue usually in</a:t>
            </a:r>
            <a:endParaRPr lang="en-US" sz="2800" b="1" dirty="0">
              <a:solidFill>
                <a:schemeClr val="accent1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algn="ctr"/>
            <a:r>
              <a:rPr lang="en-US" sz="3200" b="1" i="1" dirty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      40-60 yr old females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6158EA-AF5C-3215-51AD-023CBDCCEE4C}"/>
              </a:ext>
            </a:extLst>
          </p:cNvPr>
          <p:cNvSpPr txBox="1"/>
          <p:nvPr/>
        </p:nvSpPr>
        <p:spPr>
          <a:xfrm>
            <a:off x="625429" y="1989797"/>
            <a:ext cx="232967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1. Lung &amp; </a:t>
            </a:r>
          </a:p>
          <a:p>
            <a:pPr algn="ctr"/>
            <a:r>
              <a:rPr lang="en-US" sz="2800" b="1" dirty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    Heart problems</a:t>
            </a:r>
          </a:p>
          <a:p>
            <a:pPr algn="ctr"/>
            <a:r>
              <a:rPr lang="en-US" sz="2800" b="1" dirty="0" err="1">
                <a:solidFill>
                  <a:srgbClr val="00B0F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occuring</a:t>
            </a:r>
            <a:r>
              <a:rPr lang="en-US" sz="2800" b="1" dirty="0">
                <a:solidFill>
                  <a:srgbClr val="00B0F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 </a:t>
            </a:r>
          </a:p>
          <a:p>
            <a:pPr algn="ctr"/>
            <a:r>
              <a:rPr lang="en-US" sz="2800" b="1" dirty="0">
                <a:solidFill>
                  <a:srgbClr val="00B0F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in older males</a:t>
            </a:r>
          </a:p>
          <a:p>
            <a:pPr algn="ctr"/>
            <a:r>
              <a:rPr lang="en-US" sz="2000" b="1" dirty="0">
                <a:solidFill>
                  <a:srgbClr val="0070C0"/>
                </a:solidFill>
              </a:rPr>
              <a:t>   </a:t>
            </a:r>
            <a:r>
              <a:rPr lang="en-US" sz="2000" b="1" dirty="0">
                <a:solidFill>
                  <a:srgbClr val="00B050"/>
                </a:solidFill>
              </a:rPr>
              <a:t>(often after ICU)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D08431-4BD7-055C-0734-9F026A92FFE8}"/>
              </a:ext>
            </a:extLst>
          </p:cNvPr>
          <p:cNvSpPr txBox="1"/>
          <p:nvPr/>
        </p:nvSpPr>
        <p:spPr>
          <a:xfrm>
            <a:off x="2004469" y="5676851"/>
            <a:ext cx="85437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2. Worsening of a </a:t>
            </a:r>
            <a:r>
              <a:rPr lang="en-US" sz="2400" b="1" dirty="0">
                <a:solidFill>
                  <a:srgbClr val="7030A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preexisting medical conditions</a:t>
            </a:r>
            <a:r>
              <a:rPr lang="en-US" sz="2400" b="1" dirty="0">
                <a:solidFill>
                  <a:srgbClr val="7030A0"/>
                </a:solidFill>
              </a:rPr>
              <a:t>– </a:t>
            </a:r>
          </a:p>
          <a:p>
            <a:r>
              <a:rPr lang="en-US" sz="2400" b="1" dirty="0"/>
              <a:t>such as arthritis, muscle pain, colitis, asthma, and cardiac function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8D2F96E-54D0-7A47-C164-59DD9FF45277}"/>
              </a:ext>
            </a:extLst>
          </p:cNvPr>
          <p:cNvCxnSpPr>
            <a:cxnSpLocks/>
          </p:cNvCxnSpPr>
          <p:nvPr/>
        </p:nvCxnSpPr>
        <p:spPr>
          <a:xfrm>
            <a:off x="2292270" y="2357192"/>
            <a:ext cx="1005840" cy="6400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83D63D7-9ADD-3C75-EEE9-4D0FC4CCABAB}"/>
              </a:ext>
            </a:extLst>
          </p:cNvPr>
          <p:cNvCxnSpPr/>
          <p:nvPr/>
        </p:nvCxnSpPr>
        <p:spPr>
          <a:xfrm flipH="1">
            <a:off x="7441324" y="3268717"/>
            <a:ext cx="924910" cy="241738"/>
          </a:xfrm>
          <a:prstGeom prst="straightConnector1">
            <a:avLst/>
          </a:prstGeom>
          <a:ln w="47625">
            <a:solidFill>
              <a:schemeClr val="accent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86382A4-45F0-95B3-D128-C45E819CE509}"/>
              </a:ext>
            </a:extLst>
          </p:cNvPr>
          <p:cNvCxnSpPr>
            <a:cxnSpLocks/>
          </p:cNvCxnSpPr>
          <p:nvPr/>
        </p:nvCxnSpPr>
        <p:spPr>
          <a:xfrm flipH="1" flipV="1">
            <a:off x="5855463" y="5274417"/>
            <a:ext cx="951448" cy="442962"/>
          </a:xfrm>
          <a:prstGeom prst="straightConnector1">
            <a:avLst/>
          </a:prstGeom>
          <a:ln w="317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37522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8878</TotalTime>
  <Words>2023</Words>
  <Application>Microsoft Macintosh PowerPoint</Application>
  <PresentationFormat>Widescreen</PresentationFormat>
  <Paragraphs>332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2" baseType="lpstr">
      <vt:lpstr>Abadi</vt:lpstr>
      <vt:lpstr>Abadi MT Condensed Extra Bold</vt:lpstr>
      <vt:lpstr>Aharoni</vt:lpstr>
      <vt:lpstr>Arial</vt:lpstr>
      <vt:lpstr>Arial</vt:lpstr>
      <vt:lpstr>Calibri</vt:lpstr>
      <vt:lpstr>Calibri Light</vt:lpstr>
      <vt:lpstr>Cracked</vt:lpstr>
      <vt:lpstr>Source Sans Pro</vt:lpstr>
      <vt:lpstr>Office Theme</vt:lpstr>
      <vt:lpstr>  Update on  Long-Haul Covid</vt:lpstr>
      <vt:lpstr>Key Questions and Topics to be Discussed: </vt:lpstr>
      <vt:lpstr>Key Questions  </vt:lpstr>
      <vt:lpstr>Key Questions-2 </vt:lpstr>
      <vt:lpstr>Where are we now, over 3 years into Covid?</vt:lpstr>
      <vt:lpstr>We thought after acute Covid,  things would return to “normal” but we still have problems with the work force, especially in Medicine</vt:lpstr>
      <vt:lpstr>What is the definition of Long Haul Covid? </vt:lpstr>
      <vt:lpstr>These symptoms can include:</vt:lpstr>
      <vt:lpstr>        We have 3 very different subsets of patients    grouped into one ICD-10 diagnostic code = U09.9 </vt:lpstr>
      <vt:lpstr>   Patient Subset 1:   </vt:lpstr>
      <vt:lpstr> </vt:lpstr>
      <vt:lpstr>  Some Long Haul conditions  listed on disability forms include:  </vt:lpstr>
      <vt:lpstr>  In Patient Subset 3   the most challenging are:  Brain Fog and Fatigue </vt:lpstr>
      <vt:lpstr>  The characteristics of “fatigue” in this subgroup  are different than “fibromyalgia”  where pain and trigger points  are predominant symptoms </vt:lpstr>
      <vt:lpstr> Since this “brain fog” is so important — we will:</vt:lpstr>
      <vt:lpstr>Previously performing complex tasks…</vt:lpstr>
      <vt:lpstr>  Most published studies  </vt:lpstr>
      <vt:lpstr>As you examine millions of EMR’s— you are going to get pretty unreliable data. </vt:lpstr>
      <vt:lpstr>The first group had damage to organs  during their  acute infection…</vt:lpstr>
      <vt:lpstr>      Some Long-Haul Covid patients  developed  heart damage during their initial infection --  and have residual  fibrosis  (pathological wound healing leading to permanent scar tissue)  </vt:lpstr>
      <vt:lpstr> COVID-19 can also cause  other cardiovascular complications…   </vt:lpstr>
      <vt:lpstr>Loss of smell  is a good predictor of Long Covid -- as male and female controls DO NOT lose smell.  </vt:lpstr>
      <vt:lpstr> Pain when breathing  was more common at 6 months  post-Covid infection. </vt:lpstr>
      <vt:lpstr>Diarrhea   was also  more common  in the  post-Covid group. also is not a very convincing marker, as it gets higher in controls— and was present more often before the viral infection.</vt:lpstr>
      <vt:lpstr> Although relatively few physicians and nurses died of Covid,  disability applications for Long Covid among hospital staff  have soared  to almost 25% of ALL claims. </vt:lpstr>
      <vt:lpstr>PowerPoint Presentation</vt:lpstr>
      <vt:lpstr>  </vt:lpstr>
      <vt:lpstr> To identify these patients, we need to define Myalgic Encephalomyelitis / Chronic Fatigue Syndrome  (ME/CFS)? </vt:lpstr>
      <vt:lpstr>ME/CFS </vt:lpstr>
      <vt:lpstr>CDC Criteria for ME/CFS   </vt:lpstr>
      <vt:lpstr>ME/CFS </vt:lpstr>
      <vt:lpstr>Criteria for ME/CFS  includes a positive tilt table test </vt:lpstr>
      <vt:lpstr>In patients with ME/CFS the tilt table shows Decreased cerebral blood flow</vt:lpstr>
      <vt:lpstr>Elevated levels of auto-antibodies  in patients with abnormal tilt table tests</vt:lpstr>
      <vt:lpstr>    This impaired blood flow was greatly improved after intravenous infusion of immunoglobulin (IVIG)   </vt:lpstr>
      <vt:lpstr>The decreased blood flow </vt:lpstr>
      <vt:lpstr>Other factors have also been suggested  for ME/CFS  </vt:lpstr>
      <vt:lpstr>PowerPoint Presentation</vt:lpstr>
      <vt:lpstr>Paxlovid treatment during acute Covid Infection  reduces the frequency of Long Covid. </vt:lpstr>
      <vt:lpstr>  </vt:lpstr>
      <vt:lpstr> So what will happen next? </vt:lpstr>
      <vt:lpstr>What are the Economic Effects of Long-Haul Covid? </vt:lpstr>
      <vt:lpstr> What is the impact on the Health Care Sector?  (from National Council on Compensation Insurance) </vt:lpstr>
      <vt:lpstr>The Travel Industry has also been hit hard </vt:lpstr>
      <vt:lpstr>PowerPoint Presentation</vt:lpstr>
      <vt:lpstr>Effect of Long Covid on the General Workforce </vt:lpstr>
      <vt:lpstr>PowerPoint Presentation</vt:lpstr>
      <vt:lpstr> Summary – 1 </vt:lpstr>
      <vt:lpstr>Summary - 2 </vt:lpstr>
      <vt:lpstr>Summary – 3 </vt:lpstr>
      <vt:lpstr>PowerPoint Presentation</vt:lpstr>
      <vt:lpstr>Thank you for your time and attention.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Update on Long Covid</dc:title>
  <dc:creator>Robert Fox M.D.</dc:creator>
  <cp:lastModifiedBy>Robert Fox M.D.</cp:lastModifiedBy>
  <cp:revision>295</cp:revision>
  <dcterms:created xsi:type="dcterms:W3CDTF">2023-03-17T21:54:51Z</dcterms:created>
  <dcterms:modified xsi:type="dcterms:W3CDTF">2023-04-13T01:51:11Z</dcterms:modified>
</cp:coreProperties>
</file>