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sldIdLst>
    <p:sldId id="256" r:id="rId2"/>
    <p:sldId id="257" r:id="rId3"/>
    <p:sldId id="1276" r:id="rId4"/>
    <p:sldId id="1277" r:id="rId5"/>
    <p:sldId id="1278" r:id="rId6"/>
    <p:sldId id="1279" r:id="rId7"/>
    <p:sldId id="269" r:id="rId8"/>
    <p:sldId id="267" r:id="rId9"/>
    <p:sldId id="1280" r:id="rId10"/>
    <p:sldId id="1281" r:id="rId11"/>
    <p:sldId id="260" r:id="rId12"/>
    <p:sldId id="1258" r:id="rId13"/>
    <p:sldId id="1259" r:id="rId14"/>
    <p:sldId id="259" r:id="rId15"/>
    <p:sldId id="1287" r:id="rId16"/>
    <p:sldId id="1297" r:id="rId17"/>
    <p:sldId id="1284" r:id="rId18"/>
    <p:sldId id="1291" r:id="rId19"/>
    <p:sldId id="1292" r:id="rId20"/>
    <p:sldId id="1294" r:id="rId21"/>
    <p:sldId id="1295" r:id="rId22"/>
    <p:sldId id="1283" r:id="rId23"/>
    <p:sldId id="1298" r:id="rId24"/>
    <p:sldId id="1253" r:id="rId25"/>
    <p:sldId id="1244" r:id="rId26"/>
    <p:sldId id="275" r:id="rId27"/>
    <p:sldId id="1299" r:id="rId28"/>
    <p:sldId id="1255" r:id="rId29"/>
    <p:sldId id="279" r:id="rId30"/>
    <p:sldId id="1256" r:id="rId31"/>
    <p:sldId id="1268" r:id="rId32"/>
    <p:sldId id="265" r:id="rId33"/>
    <p:sldId id="1300" r:id="rId34"/>
    <p:sldId id="1260" r:id="rId35"/>
    <p:sldId id="1261" r:id="rId36"/>
    <p:sldId id="1262" r:id="rId37"/>
    <p:sldId id="1274" r:id="rId38"/>
    <p:sldId id="1264" r:id="rId39"/>
    <p:sldId id="1296" r:id="rId40"/>
    <p:sldId id="128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05"/>
    <p:restoredTop sz="91429"/>
  </p:normalViewPr>
  <p:slideViewPr>
    <p:cSldViewPr snapToGrid="0">
      <p:cViewPr varScale="1">
        <p:scale>
          <a:sx n="117" d="100"/>
          <a:sy n="117" d="100"/>
        </p:scale>
        <p:origin x="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5119D-146C-9C5D-B7D9-F85DF31F4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F172F-710D-3915-E9A5-0CF4542EA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6EE78-D870-B39F-A63A-9221B116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BDE78-2DFD-248C-271C-C9626E83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FAE7C-7C81-CFEA-BCC1-0AD9E32D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FE1E2-B672-90EE-912B-ADE648A0D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A10900-CB68-1DD9-1AEB-A7E29457A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3FCFD-92FD-406B-5A4A-C293D787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8BC25-E15F-D02B-544A-F45956E2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D2793-503C-8F78-92D7-D90DCBA1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5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36E382-113A-A0C2-03ED-CFB6F4CB69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C1BD3-C22B-1447-19D0-E98231E45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D49D2-EB53-7F27-1D2F-673733BE1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F9A27-1CAD-45A2-81EC-C09F80E33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C587F-608B-572C-E287-A2796159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9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BA3F9-36F9-A79E-FCBC-51963859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A9B25-A02C-ECED-6F53-2BD0737C8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3FAFD-5949-783D-A2B9-9BDEB535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AF4D2-C532-1E80-355A-07FAC237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7A433-5979-301B-03E4-D1BFD331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6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28978-2217-F574-9666-8E7FA75C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FD023-9688-9433-E2C2-06204117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DE752-E6F2-DBD1-F747-F500D32A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7407B-3C57-7035-081E-6BAA82B30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110B3-BF0B-4FF4-238C-6E4F204C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3BBA-9ADF-74AB-C51A-C582A21C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5673D-E3F7-CA48-9908-9E01329A17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6500F-8BCD-FB59-A97D-280B9AA6A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7C344-E367-CC0C-00F1-02F59BF2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00795-9D79-EE63-5746-F1110E38B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FD8C3-9248-64F3-AAD5-A486CEC0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0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256FA-5B11-8DC1-A6DB-94E1DE5B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7C9E3-BE9D-3EE3-3412-3CD9E6C06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982F1-FAC1-DB5D-2D59-7724D0E47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C2DCC-9969-0F95-B421-3B3D80593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369682-0CEC-A149-0EA6-40CE7962D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78204C-2CCC-2A62-4F4E-F7EA0E187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073A8-27F4-DEFE-AA52-5452345D4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EC782C-4540-E9C3-1DB1-594BA393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4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5295-7D44-D86C-3C69-3A94A0193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B28C1-A28E-B7A4-FC10-34686C4C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7BE4CA-289E-FCC2-4DA9-7421323FC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9C88C-6078-A350-8DF7-E96A6230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5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456AB-6450-C605-7B93-0FF0B8558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362627-C3D1-14D2-8192-4928455B3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EC325-33A5-925F-A997-A02AB703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5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A1BA-F5A4-82DD-AC45-1081852E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35DF7-AB34-8BF2-0526-67E82E859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FA75F-CE02-B902-B809-926FE73B0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CB8494-D5D5-4DDF-C7E4-B2CB10342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72BAD-498D-81A8-86D7-F8032710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6C387-88B9-2AAC-C874-6FCBB8C5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3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9F680-D123-0511-01BC-1E054633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299EDB-6566-80C9-1A78-97E7826AC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C29E4-46AA-76D3-0FCD-5E6F0B53F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9DA69-4274-FB31-D386-76DC8C89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711DC-3437-554A-E934-8BB7452B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2E086-D868-B69F-D67C-D1758D7D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90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61A751-4F0B-B88A-6548-DE2A4C20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C3F2B-0365-CA0F-30D3-59D8E6EA2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6464F-AD49-F42F-2C8F-16E849B41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F4B99-9F24-8144-8497-501511318DC1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7BE7B-612B-0F7C-2BEE-E530E456F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5A290-38DF-E08A-F758-C6EE159B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53949-3A21-9740-A8A2-E6B3F29A9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8BD24D5-C97E-4F0F-7AA2-5C1172F07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726" y="2883100"/>
            <a:ext cx="10363200" cy="3633609"/>
          </a:xfrm>
        </p:spPr>
        <p:txBody>
          <a:bodyPr>
            <a:noAutofit/>
          </a:bodyPr>
          <a:lstStyle/>
          <a:p>
            <a:pPr algn="l"/>
            <a:r>
              <a:rPr lang="en-US" sz="2000" b="1" dirty="0"/>
              <a:t>                             </a:t>
            </a:r>
          </a:p>
          <a:p>
            <a:pPr algn="l"/>
            <a:r>
              <a:rPr lang="en-US" sz="4000" b="1" dirty="0"/>
              <a:t>                                    </a:t>
            </a:r>
            <a:r>
              <a:rPr lang="en-US" sz="3200" b="1" dirty="0"/>
              <a:t>Robert Fox, MD, PhD</a:t>
            </a:r>
          </a:p>
          <a:p>
            <a:pPr algn="l"/>
            <a:r>
              <a:rPr lang="en-US" sz="2800" b="1" dirty="0"/>
              <a:t>                                                      </a:t>
            </a:r>
            <a:r>
              <a:rPr lang="en-US" b="1" dirty="0"/>
              <a:t>       </a:t>
            </a:r>
            <a:r>
              <a:rPr lang="en-US" sz="2800" b="1" dirty="0"/>
              <a:t>Carla Fox, RN</a:t>
            </a:r>
          </a:p>
          <a:p>
            <a:pPr algn="l"/>
            <a:r>
              <a:rPr lang="en-US" sz="2800" b="1" dirty="0">
                <a:solidFill>
                  <a:srgbClr val="C00000"/>
                </a:solidFill>
              </a:rPr>
              <a:t>                               </a:t>
            </a:r>
            <a:r>
              <a:rPr lang="en-US" sz="2800" b="1" dirty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Scripps Clinic and Research Foundation</a:t>
            </a:r>
          </a:p>
          <a:p>
            <a:pPr algn="l"/>
            <a:r>
              <a:rPr lang="en-US" sz="2800" b="1" dirty="0"/>
              <a:t>                                                                   and</a:t>
            </a:r>
          </a:p>
          <a:p>
            <a:pPr algn="l"/>
            <a:r>
              <a:rPr lang="en-US" sz="2800" b="1" dirty="0">
                <a:solidFill>
                  <a:srgbClr val="00B0F0"/>
                </a:solidFill>
              </a:rPr>
              <a:t>                                         </a:t>
            </a:r>
            <a:r>
              <a:rPr lang="en-US" sz="2800" b="1" dirty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Kaizen Brain Research Center</a:t>
            </a:r>
          </a:p>
          <a:p>
            <a:pPr algn="l"/>
            <a:r>
              <a:rPr lang="en-US" sz="2800" b="1" dirty="0">
                <a:solidFill>
                  <a:srgbClr val="7030A0"/>
                </a:solidFill>
              </a:rPr>
              <a:t>                                                </a:t>
            </a:r>
            <a:r>
              <a:rPr lang="en-US" sz="2800" b="1" dirty="0">
                <a:solidFill>
                  <a:srgbClr val="0070C0"/>
                </a:solidFill>
              </a:rPr>
              <a:t>La Jolla, California  USA</a:t>
            </a:r>
          </a:p>
          <a:p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544326" y="2842745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12616332-A6FA-9BED-C75C-8A4AC82E9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8971"/>
            <a:ext cx="9144000" cy="2323420"/>
          </a:xfrm>
        </p:spPr>
        <p:txBody>
          <a:bodyPr/>
          <a:lstStyle/>
          <a:p>
            <a:r>
              <a:rPr lang="en-US" sz="7200" b="1" i="1" dirty="0">
                <a:latin typeface="Britannic Bold" charset="0"/>
                <a:ea typeface="Britannic Bold" charset="0"/>
                <a:cs typeface="Britannic Bold" charset="0"/>
              </a:rPr>
              <a:t>Sjogren’s Syndrome </a:t>
            </a:r>
            <a:r>
              <a:rPr lang="en-US" sz="7200" b="1" dirty="0">
                <a:latin typeface="Britannic Bold" charset="0"/>
                <a:ea typeface="Britannic Bold" charset="0"/>
                <a:cs typeface="Britannic Bold" charset="0"/>
              </a:rPr>
              <a:t>:</a:t>
            </a:r>
            <a:br>
              <a:rPr lang="en-US" sz="7200" b="1" dirty="0">
                <a:latin typeface="Britannic Bold" charset="0"/>
                <a:ea typeface="Britannic Bold" charset="0"/>
                <a:cs typeface="Britannic Bold" charset="0"/>
              </a:rPr>
            </a:br>
            <a:r>
              <a:rPr lang="en-US" dirty="0">
                <a:solidFill>
                  <a:srgbClr val="FF0000"/>
                </a:solidFill>
                <a:latin typeface="Krungthep" charset="-34"/>
                <a:ea typeface="Krungthep" charset="-34"/>
                <a:cs typeface="Krungthep" charset="-34"/>
              </a:rPr>
              <a:t>Evolving Therapies</a:t>
            </a:r>
          </a:p>
        </p:txBody>
      </p:sp>
    </p:spTree>
    <p:extLst>
      <p:ext uri="{BB962C8B-B14F-4D97-AF65-F5344CB8AC3E}">
        <p14:creationId xmlns:p14="http://schemas.microsoft.com/office/powerpoint/2010/main" val="1132450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B2CF37-7842-68F1-B863-5C989A918AB7}"/>
              </a:ext>
            </a:extLst>
          </p:cNvPr>
          <p:cNvSpPr txBox="1"/>
          <p:nvPr/>
        </p:nvSpPr>
        <p:spPr>
          <a:xfrm>
            <a:off x="1060704" y="463296"/>
            <a:ext cx="106613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Since </a:t>
            </a:r>
            <a:r>
              <a:rPr lang="en-US" sz="36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rituximab</a:t>
            </a: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  <a:p>
            <a:pPr algn="ctr"/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did </a:t>
            </a:r>
            <a:r>
              <a:rPr lang="en-US" sz="3600" i="1" u="sng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</a:t>
            </a: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improve the patients’ </a:t>
            </a:r>
          </a:p>
          <a:p>
            <a:pPr algn="ctr"/>
            <a:r>
              <a:rPr lang="en-US" sz="3600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Global Assessment of Symptoms</a:t>
            </a: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, 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it was </a:t>
            </a:r>
            <a:r>
              <a:rPr lang="en-US" sz="3600" i="1" u="sng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</a:t>
            </a:r>
            <a:r>
              <a:rPr lang="en-US" sz="3600" u="sng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approved</a:t>
            </a:r>
            <a:r>
              <a:rPr lang="en-US" sz="3600" dirty="0">
                <a:solidFill>
                  <a:srgbClr val="00206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3600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by the FDA</a:t>
            </a:r>
          </a:p>
          <a:p>
            <a:pPr algn="ctr"/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endParaRPr lang="en-US" sz="2400" dirty="0"/>
          </a:p>
          <a:p>
            <a:pPr marL="342900" indent="-342900" algn="ctr">
              <a:buFont typeface="Arial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So the </a:t>
            </a:r>
            <a:r>
              <a:rPr lang="en-US" sz="3200" b="1" u="sng" dirty="0">
                <a:solidFill>
                  <a:srgbClr val="FF0000"/>
                </a:solidFill>
              </a:rPr>
              <a:t>key need</a:t>
            </a:r>
            <a:r>
              <a:rPr lang="en-US" sz="3200" b="1" dirty="0">
                <a:solidFill>
                  <a:srgbClr val="FF0000"/>
                </a:solidFill>
              </a:rPr>
              <a:t> is to </a:t>
            </a:r>
            <a:r>
              <a:rPr lang="en-US" sz="3200" b="1" u="sng" dirty="0">
                <a:solidFill>
                  <a:srgbClr val="FF0000"/>
                </a:solidFill>
              </a:rPr>
              <a:t>improve the ESSDAI</a:t>
            </a:r>
            <a:r>
              <a:rPr lang="en-US" sz="3200" b="1" dirty="0">
                <a:solidFill>
                  <a:srgbClr val="FF0000"/>
                </a:solidFill>
              </a:rPr>
              <a:t>  (extraglandular)</a:t>
            </a:r>
            <a:r>
              <a:rPr lang="en-US" sz="3200" b="1" dirty="0"/>
              <a:t>--</a:t>
            </a:r>
          </a:p>
          <a:p>
            <a:pPr algn="ctr"/>
            <a:r>
              <a:rPr lang="en-US" sz="3200" dirty="0"/>
              <a:t>and </a:t>
            </a:r>
            <a:r>
              <a:rPr lang="en-US" sz="3200" b="1" dirty="0"/>
              <a:t>also</a:t>
            </a:r>
            <a:r>
              <a:rPr lang="en-US" sz="3200" dirty="0"/>
              <a:t> to </a:t>
            </a:r>
          </a:p>
          <a:p>
            <a:pPr algn="ctr"/>
            <a:r>
              <a:rPr lang="en-US" sz="3200" dirty="0"/>
              <a:t>improve the </a:t>
            </a:r>
            <a:r>
              <a:rPr lang="en-US" sz="3200" b="1" i="1" dirty="0">
                <a:solidFill>
                  <a:srgbClr val="7030A0"/>
                </a:solidFill>
              </a:rPr>
              <a:t>patients’ </a:t>
            </a:r>
            <a:r>
              <a:rPr lang="en-US" sz="3200" b="1" i="1" u="sng" dirty="0">
                <a:solidFill>
                  <a:srgbClr val="7030A0"/>
                </a:solidFill>
              </a:rPr>
              <a:t>subjective Quality of Life (</a:t>
            </a:r>
            <a:r>
              <a:rPr lang="en-US" sz="3200" b="1" i="1" u="sng" dirty="0" err="1">
                <a:solidFill>
                  <a:srgbClr val="7030A0"/>
                </a:solidFill>
              </a:rPr>
              <a:t>QoL</a:t>
            </a:r>
            <a:r>
              <a:rPr lang="en-US" sz="3200" b="1" i="1" dirty="0">
                <a:solidFill>
                  <a:srgbClr val="7030A0"/>
                </a:solidFill>
              </a:rPr>
              <a:t>) </a:t>
            </a:r>
          </a:p>
          <a:p>
            <a:pPr algn="ctr"/>
            <a:r>
              <a:rPr lang="en-US" sz="3200" dirty="0"/>
              <a:t>as measured by the </a:t>
            </a:r>
            <a:r>
              <a:rPr lang="en-US" sz="3200" b="1" dirty="0">
                <a:solidFill>
                  <a:srgbClr val="00B0F0"/>
                </a:solidFill>
              </a:rPr>
              <a:t>Physician and Patient global assessment.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66216" y="286958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187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8B174-18BB-CD17-B54E-C086E382A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Take home point  –  4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C2630-60A6-DE95-A0ED-ED4F8194A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Sjogren’s Syndrome is composed of 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rgbClr val="7030A0"/>
                </a:solidFill>
              </a:rPr>
              <a:t>4 basic subgroups  </a:t>
            </a:r>
            <a:r>
              <a:rPr lang="en-US" sz="3200" b="1" i="1" dirty="0">
                <a:solidFill>
                  <a:srgbClr val="C00000"/>
                </a:solidFill>
              </a:rPr>
              <a:t>(</a:t>
            </a:r>
            <a:r>
              <a:rPr lang="en-US" sz="3200" b="1" i="1" dirty="0" err="1">
                <a:solidFill>
                  <a:srgbClr val="C00000"/>
                </a:solidFill>
              </a:rPr>
              <a:t>endotypes</a:t>
            </a:r>
            <a:r>
              <a:rPr lang="en-US" sz="3200" b="1" dirty="0">
                <a:solidFill>
                  <a:srgbClr val="C00000"/>
                </a:solidFill>
              </a:rPr>
              <a:t>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	</a:t>
            </a:r>
            <a:r>
              <a:rPr lang="en-US" b="1" dirty="0"/>
              <a:t>These endotypes are defined by their unique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B0F0"/>
                </a:solidFill>
              </a:rPr>
              <a:t>clinical features</a:t>
            </a:r>
            <a:r>
              <a:rPr lang="en-US" b="1" dirty="0">
                <a:solidFill>
                  <a:srgbClr val="00B0F0"/>
                </a:solidFill>
              </a:rPr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FDA will probably approve a drug for </a:t>
            </a:r>
            <a:r>
              <a:rPr lang="en-US" b="1" dirty="0"/>
              <a:t>each</a:t>
            </a:r>
            <a:r>
              <a:rPr lang="en-US" dirty="0"/>
              <a:t> </a:t>
            </a:r>
            <a:r>
              <a:rPr lang="en-US" b="1" i="1" u="sng" dirty="0"/>
              <a:t>specific</a:t>
            </a:r>
            <a:r>
              <a:rPr lang="en-US" b="1" dirty="0"/>
              <a:t> </a:t>
            </a:r>
            <a:r>
              <a:rPr lang="en-US" b="1" dirty="0" err="1"/>
              <a:t>endotype</a:t>
            </a:r>
            <a:r>
              <a:rPr lang="en-US" b="1" dirty="0"/>
              <a:t>     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C00000"/>
                </a:solidFill>
              </a:rPr>
              <a:t>rather than requiring the drug to work on </a:t>
            </a:r>
            <a:r>
              <a:rPr lang="en-US" b="1" i="1" u="sng" dirty="0">
                <a:solidFill>
                  <a:srgbClr val="0070C0"/>
                </a:solidFill>
              </a:rPr>
              <a:t>ALL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b="1" i="1" dirty="0" err="1">
                <a:solidFill>
                  <a:srgbClr val="C00000"/>
                </a:solidFill>
              </a:rPr>
              <a:t>endotypes</a:t>
            </a:r>
            <a:r>
              <a:rPr lang="en-US" b="1" i="1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20496" y="129224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374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51F7-E37F-148F-AF4B-EAFF10088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Clinical </a:t>
            </a:r>
            <a:r>
              <a:rPr lang="en-US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Subtypes</a:t>
            </a: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of Sjogren’s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DEE17-56EA-2621-6CC6-EF52EFF81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825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200" b="1" dirty="0"/>
              <a:t>Based on patients’ symptoms of </a:t>
            </a:r>
            <a:r>
              <a:rPr lang="en-US" sz="32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dryness, fatigue and pain 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(from </a:t>
            </a:r>
            <a:r>
              <a:rPr lang="en-US" sz="3200" b="1" i="1" u="sng" dirty="0">
                <a:solidFill>
                  <a:schemeClr val="accent2">
                    <a:lumMod val="75000"/>
                  </a:schemeClr>
                </a:solidFill>
              </a:rPr>
              <a:t>Sjogren’s US Registry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of 1,454 patients)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the Endotypes include: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b="1" u="sng" dirty="0">
                <a:solidFill>
                  <a:srgbClr val="00B050"/>
                </a:solidFill>
              </a:rPr>
              <a:t>Low</a:t>
            </a:r>
            <a:r>
              <a:rPr lang="en-US" b="1" dirty="0">
                <a:solidFill>
                  <a:srgbClr val="0070C0"/>
                </a:solidFill>
              </a:rPr>
              <a:t> symptom burden   </a:t>
            </a:r>
            <a:r>
              <a:rPr lang="en-US" b="1" dirty="0">
                <a:solidFill>
                  <a:srgbClr val="C00000"/>
                </a:solidFill>
              </a:rPr>
              <a:t>(10%)</a:t>
            </a:r>
          </a:p>
          <a:p>
            <a:pPr marL="514350" indent="-514350"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Dry, </a:t>
            </a:r>
            <a:r>
              <a:rPr lang="en-US" b="1" i="1" u="sng" dirty="0">
                <a:solidFill>
                  <a:srgbClr val="00B050"/>
                </a:solidFill>
              </a:rPr>
              <a:t>Low</a:t>
            </a:r>
            <a:r>
              <a:rPr lang="en-US" b="1" dirty="0">
                <a:solidFill>
                  <a:srgbClr val="0070C0"/>
                </a:solidFill>
              </a:rPr>
              <a:t> Pain   </a:t>
            </a:r>
            <a:r>
              <a:rPr lang="en-US" b="1" dirty="0">
                <a:solidFill>
                  <a:srgbClr val="C00000"/>
                </a:solidFill>
              </a:rPr>
              <a:t>(30%)</a:t>
            </a:r>
          </a:p>
          <a:p>
            <a:pPr marL="514350" indent="-514350">
              <a:buAutoNum type="arabicPeriod"/>
            </a:pPr>
            <a:r>
              <a:rPr lang="en-US" b="1" dirty="0">
                <a:solidFill>
                  <a:srgbClr val="0070C0"/>
                </a:solidFill>
              </a:rPr>
              <a:t>Dry </a:t>
            </a:r>
            <a:r>
              <a:rPr lang="en-US" b="1" i="1" u="sng" dirty="0">
                <a:solidFill>
                  <a:srgbClr val="00B0F0"/>
                </a:solidFill>
              </a:rPr>
              <a:t>High</a:t>
            </a:r>
            <a:r>
              <a:rPr lang="en-US" b="1" dirty="0">
                <a:solidFill>
                  <a:srgbClr val="0070C0"/>
                </a:solidFill>
              </a:rPr>
              <a:t> Pain   </a:t>
            </a:r>
            <a:r>
              <a:rPr lang="en-US" b="1" dirty="0">
                <a:solidFill>
                  <a:srgbClr val="C00000"/>
                </a:solidFill>
              </a:rPr>
              <a:t>(23%)</a:t>
            </a:r>
          </a:p>
          <a:p>
            <a:pPr marL="514350" indent="-514350">
              <a:buAutoNum type="arabicPeriod"/>
            </a:pPr>
            <a:r>
              <a:rPr lang="en-US" b="1" u="sng" dirty="0">
                <a:solidFill>
                  <a:srgbClr val="00B0F0"/>
                </a:solidFill>
              </a:rPr>
              <a:t>High</a:t>
            </a:r>
            <a:r>
              <a:rPr lang="en-US" b="1" dirty="0">
                <a:solidFill>
                  <a:srgbClr val="0070C0"/>
                </a:solidFill>
              </a:rPr>
              <a:t> Symptom Burden  </a:t>
            </a:r>
            <a:r>
              <a:rPr lang="en-US" b="1" dirty="0">
                <a:solidFill>
                  <a:srgbClr val="C00000"/>
                </a:solidFill>
              </a:rPr>
              <a:t>(37%)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McCoy et al.  </a:t>
            </a:r>
            <a:r>
              <a:rPr lang="en-US" b="1" i="1" u="sng" dirty="0"/>
              <a:t>Arthritis &amp; Rheumatology</a:t>
            </a:r>
            <a:r>
              <a:rPr lang="en-US" u="sng" dirty="0"/>
              <a:t> (2022) 74: 1569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799438" y="1125992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144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6415E-F1CE-C418-9F53-0FF263F31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170" y="783771"/>
            <a:ext cx="10417629" cy="5393192"/>
          </a:xfrm>
        </p:spPr>
        <p:txBody>
          <a:bodyPr>
            <a:normAutofit/>
          </a:bodyPr>
          <a:lstStyle/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NO proteomic signatures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</a:rPr>
              <a:t>of lymphocytes, dendritic or myeloid cells                 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</a:rPr>
              <a:t>have been successful in identifying patients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  <a:latin typeface="Britannic Bold" charset="0"/>
                <a:ea typeface="Britannic Bold" charset="0"/>
                <a:cs typeface="Britannic Bold" charset="0"/>
              </a:rPr>
              <a:t>who are likely to have a </a:t>
            </a:r>
            <a:r>
              <a:rPr lang="en-US" sz="35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flare of their ESSAI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Verstappen et al., </a:t>
            </a:r>
            <a:r>
              <a:rPr lang="en-US" b="1" i="1" u="sng" dirty="0"/>
              <a:t>Front Immunology</a:t>
            </a:r>
            <a:r>
              <a:rPr lang="en-US" b="1" i="1" dirty="0"/>
              <a:t> </a:t>
            </a:r>
            <a:r>
              <a:rPr lang="en-US" dirty="0"/>
              <a:t>2021; 12:681941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778260" y="3861254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468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389EE-9F34-1610-3DEE-7AC399C45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Take home point  -  5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D86D0-9B6D-F5DB-13B2-2E409C10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564" y="181274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Recent Phase IIb trials of </a:t>
            </a:r>
            <a:r>
              <a:rPr lang="en-US" sz="3200" b="1" dirty="0">
                <a:solidFill>
                  <a:srgbClr val="C00000"/>
                </a:solidFill>
              </a:rPr>
              <a:t>several drugs</a:t>
            </a:r>
          </a:p>
          <a:p>
            <a:pPr marL="0" indent="0" algn="ctr">
              <a:buNone/>
            </a:pPr>
            <a:r>
              <a:rPr lang="en-US" sz="3200" b="1" dirty="0"/>
              <a:t>have been </a:t>
            </a:r>
            <a:r>
              <a:rPr lang="en-US" sz="3200" b="1" i="1" u="sng" dirty="0">
                <a:solidFill>
                  <a:srgbClr val="00B050"/>
                </a:solidFill>
              </a:rPr>
              <a:t>sufficiently promising</a:t>
            </a:r>
          </a:p>
          <a:p>
            <a:pPr marL="0" indent="0" algn="ctr">
              <a:buNone/>
            </a:pPr>
            <a:r>
              <a:rPr lang="en-US" sz="3200" b="1" dirty="0"/>
              <a:t>that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they are now entering </a:t>
            </a:r>
            <a:r>
              <a:rPr lang="en-US" sz="3200" b="1" u="sng" dirty="0">
                <a:solidFill>
                  <a:schemeClr val="accent4">
                    <a:lumMod val="50000"/>
                  </a:schemeClr>
                </a:solidFill>
              </a:rPr>
              <a:t>Phase III trials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en-US" sz="3200" b="1" u="sng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b="1" u="sng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19809" y="1230429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480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692" y="281241"/>
            <a:ext cx="12156990" cy="1667951"/>
          </a:xfrm>
        </p:spPr>
        <p:txBody>
          <a:bodyPr/>
          <a:lstStyle/>
          <a:p>
            <a:pPr algn="ctr"/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Take home point  - 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43" y="1949192"/>
            <a:ext cx="1242883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These 4 drugs showed an </a:t>
            </a:r>
            <a:r>
              <a:rPr lang="en-US" b="1" dirty="0">
                <a:solidFill>
                  <a:srgbClr val="7030A0"/>
                </a:solidFill>
              </a:rPr>
              <a:t>improved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000" b="1" dirty="0">
                <a:solidFill>
                  <a:srgbClr val="7030A0"/>
                </a:solidFill>
              </a:rPr>
              <a:t>ESSDAI</a:t>
            </a:r>
          </a:p>
          <a:p>
            <a:pPr marL="0" indent="0" algn="ctr">
              <a:buNone/>
            </a:pPr>
            <a:r>
              <a:rPr lang="en-US" b="1" i="1" u="sng" dirty="0"/>
              <a:t>and</a:t>
            </a:r>
            <a:r>
              <a:rPr lang="en-US" b="1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were tending towards an </a:t>
            </a:r>
            <a:r>
              <a:rPr lang="en-US" b="1" dirty="0">
                <a:solidFill>
                  <a:srgbClr val="7030A0"/>
                </a:solidFill>
              </a:rPr>
              <a:t>improved </a:t>
            </a:r>
            <a:r>
              <a:rPr lang="en-US" sz="3000" b="1" dirty="0">
                <a:solidFill>
                  <a:srgbClr val="7030A0"/>
                </a:solidFill>
              </a:rPr>
              <a:t>ESSPRI</a:t>
            </a:r>
            <a:r>
              <a:rPr lang="en-US" b="1" dirty="0"/>
              <a:t>.</a:t>
            </a:r>
          </a:p>
          <a:p>
            <a:pPr marL="0" indent="0" algn="ctr">
              <a:buNone/>
            </a:pPr>
            <a:endParaRPr lang="en-US" b="1" dirty="0"/>
          </a:p>
          <a:p>
            <a:pPr marL="1885950" lvl="3" indent="-514350"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</a:rPr>
              <a:t>Ianalumab  </a:t>
            </a:r>
            <a:r>
              <a:rPr lang="en-US" sz="2400" dirty="0"/>
              <a:t>– an anti-BAFF receptor antibody that also depletes B-cells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400" b="1" dirty="0" err="1">
                <a:solidFill>
                  <a:srgbClr val="7030A0"/>
                </a:solidFill>
              </a:rPr>
              <a:t>dazlobip</a:t>
            </a:r>
            <a:r>
              <a:rPr lang="en-US" sz="2400" dirty="0"/>
              <a:t> -- a fusion protein targeting Anti-CD40 Ligand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remibrutanib</a:t>
            </a:r>
            <a:r>
              <a:rPr lang="en-US" sz="2400" dirty="0"/>
              <a:t> -- a Bruton Tyrosine Kinase Inhibitor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400" b="1" dirty="0" err="1">
                <a:solidFill>
                  <a:srgbClr val="0070C0"/>
                </a:solidFill>
              </a:rPr>
              <a:t>tetitacept</a:t>
            </a:r>
            <a:r>
              <a:rPr lang="en-US" sz="2400" dirty="0"/>
              <a:t> -- a fusion protein targeting BAFF and April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3215418" y="1609568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09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190C3-B806-0E3B-CFB9-03210C6EC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It is hoped that in larger Phase III trials </a:t>
            </a:r>
          </a:p>
          <a:p>
            <a:pPr marL="0" indent="0" algn="ctr">
              <a:buNone/>
            </a:pPr>
            <a:r>
              <a:rPr lang="en-US" b="1" dirty="0"/>
              <a:t>these drugs may show improvement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in a particular subgroup </a:t>
            </a:r>
            <a:r>
              <a:rPr lang="en-US" b="1" dirty="0">
                <a:solidFill>
                  <a:srgbClr val="7030A0"/>
                </a:solidFill>
              </a:rPr>
              <a:t>(endotype)</a:t>
            </a:r>
          </a:p>
          <a:p>
            <a:pPr marL="0" indent="0" algn="ctr">
              <a:buNone/>
            </a:pPr>
            <a:r>
              <a:rPr lang="en-US" dirty="0"/>
              <a:t>of patients in their</a:t>
            </a: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b="1" dirty="0">
                <a:solidFill>
                  <a:srgbClr val="00B0F0"/>
                </a:solidFill>
              </a:rPr>
              <a:t>Patient and Physician Global Assessment</a:t>
            </a:r>
          </a:p>
          <a:p>
            <a:pPr marL="0" indent="0" algn="ctr">
              <a:buNone/>
            </a:pPr>
            <a:r>
              <a:rPr lang="en-US" b="1" dirty="0"/>
              <a:t>while maintaining their improved ESSDAI.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66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FF54AA-00AD-1FE8-A867-E4B7E7E6AC03}"/>
              </a:ext>
            </a:extLst>
          </p:cNvPr>
          <p:cNvSpPr txBox="1"/>
          <p:nvPr/>
        </p:nvSpPr>
        <p:spPr>
          <a:xfrm>
            <a:off x="195072" y="207264"/>
            <a:ext cx="1165402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.</a:t>
            </a:r>
          </a:p>
          <a:p>
            <a:pPr algn="ctr"/>
            <a:r>
              <a:rPr lang="en-US" sz="3200" b="1" dirty="0"/>
              <a:t>I will concentrate on  </a:t>
            </a:r>
          </a:p>
          <a:p>
            <a:pPr algn="ctr"/>
            <a:r>
              <a:rPr lang="en-US" sz="4400" b="1" dirty="0" err="1">
                <a:solidFill>
                  <a:srgbClr val="C00000"/>
                </a:solidFill>
              </a:rPr>
              <a:t>Ianalumab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/>
              <a:t> </a:t>
            </a:r>
          </a:p>
          <a:p>
            <a:r>
              <a:rPr lang="en-US" sz="3200" b="1" dirty="0"/>
              <a:t>In large Phase IIb studies </a:t>
            </a:r>
            <a:r>
              <a:rPr lang="en-US" sz="3200" b="1" i="1" dirty="0"/>
              <a:t>(both I.V. and subcutaneous dosing),</a:t>
            </a:r>
          </a:p>
          <a:p>
            <a:r>
              <a:rPr lang="en-US" sz="3200" b="1" dirty="0">
                <a:solidFill>
                  <a:srgbClr val="7030A0"/>
                </a:solidFill>
              </a:rPr>
              <a:t>          it was the only drug that went </a:t>
            </a:r>
            <a:r>
              <a:rPr lang="en-US" sz="3200" b="1" dirty="0">
                <a:solidFill>
                  <a:srgbClr val="00B050"/>
                </a:solidFill>
              </a:rPr>
              <a:t>“beyond rituximab.”</a:t>
            </a:r>
          </a:p>
          <a:p>
            <a:pPr algn="ctr"/>
            <a:endParaRPr lang="en-US" sz="1600" b="1" dirty="0"/>
          </a:p>
          <a:p>
            <a:r>
              <a:rPr lang="en-US" sz="3200" b="1" dirty="0"/>
              <a:t>a.   There was </a:t>
            </a:r>
            <a:r>
              <a:rPr lang="en-US" sz="3200" b="1" dirty="0">
                <a:solidFill>
                  <a:srgbClr val="FF0000"/>
                </a:solidFill>
              </a:rPr>
              <a:t>significant improvement </a:t>
            </a:r>
          </a:p>
          <a:p>
            <a:r>
              <a:rPr lang="en-US" sz="3200" b="1" dirty="0"/>
              <a:t>		in the </a:t>
            </a:r>
            <a:r>
              <a:rPr lang="en-US" sz="3200" b="1" dirty="0">
                <a:solidFill>
                  <a:srgbClr val="C00000"/>
                </a:solidFill>
              </a:rPr>
              <a:t>ESSDAI</a:t>
            </a:r>
            <a:r>
              <a:rPr lang="en-US" sz="3200" b="1" dirty="0"/>
              <a:t> (primary endpoint) &gt;2.5    AND</a:t>
            </a:r>
          </a:p>
          <a:p>
            <a:endParaRPr lang="en-US" sz="2000" b="1" dirty="0"/>
          </a:p>
          <a:p>
            <a:r>
              <a:rPr lang="en-US" sz="3200" b="1" dirty="0"/>
              <a:t>b.   </a:t>
            </a:r>
            <a:r>
              <a:rPr lang="en-US" sz="3200" b="1" dirty="0">
                <a:solidFill>
                  <a:srgbClr val="FF0000"/>
                </a:solidFill>
              </a:rPr>
              <a:t>Significant improvement</a:t>
            </a:r>
            <a:r>
              <a:rPr lang="en-US" sz="3200" b="1" dirty="0"/>
              <a:t> in the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salivary flow </a:t>
            </a:r>
            <a:r>
              <a:rPr lang="en-US" sz="3200" b="1" dirty="0"/>
              <a:t>(part of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ESSPRI</a:t>
            </a:r>
            <a:r>
              <a:rPr lang="en-US" sz="3200" b="1" dirty="0"/>
              <a:t>)</a:t>
            </a:r>
          </a:p>
          <a:p>
            <a:pPr algn="ctr"/>
            <a:r>
              <a:rPr lang="en-US" sz="3200" b="1" dirty="0"/>
              <a:t>as well as in the </a:t>
            </a:r>
            <a:r>
              <a:rPr lang="en-US" sz="3200" b="1" dirty="0">
                <a:solidFill>
                  <a:srgbClr val="00B0F0"/>
                </a:solidFill>
              </a:rPr>
              <a:t>Patient and Physician Global Assessment.</a:t>
            </a:r>
          </a:p>
          <a:p>
            <a:pPr algn="ctr"/>
            <a:endParaRPr lang="en-US" sz="3200" b="1" dirty="0">
              <a:solidFill>
                <a:srgbClr val="00B0F0"/>
              </a:solidFill>
            </a:endParaRPr>
          </a:p>
          <a:p>
            <a:pPr algn="ctr"/>
            <a:endParaRPr lang="en-US" sz="32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3264186" y="2072864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23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F24B4D-B3FB-A206-AD35-2EDBD256391C}"/>
              </a:ext>
            </a:extLst>
          </p:cNvPr>
          <p:cNvSpPr txBox="1"/>
          <p:nvPr/>
        </p:nvSpPr>
        <p:spPr>
          <a:xfrm>
            <a:off x="914400" y="658368"/>
            <a:ext cx="108205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Ianalumab</a:t>
            </a: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  <a:p>
            <a:pPr algn="ctr"/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has a </a:t>
            </a:r>
            <a:r>
              <a:rPr lang="en-US" sz="3600" i="1" u="sng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dual</a:t>
            </a: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mechanism of action</a:t>
            </a:r>
          </a:p>
          <a:p>
            <a:pPr algn="ctr"/>
            <a:endParaRPr lang="en-US" sz="36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endParaRPr lang="en-US" sz="3600" dirty="0"/>
          </a:p>
          <a:p>
            <a:r>
              <a:rPr lang="en-US" sz="3600" dirty="0"/>
              <a:t>	a.  It depletes B-cells by an</a:t>
            </a:r>
          </a:p>
          <a:p>
            <a:r>
              <a:rPr lang="en-US" sz="3600" dirty="0"/>
              <a:t>		</a:t>
            </a:r>
            <a:r>
              <a:rPr lang="en-US" sz="3600" b="1" dirty="0"/>
              <a:t>Antibody Dependent Cellular Cytotoxicity 			mechanism (ADCC) </a:t>
            </a:r>
            <a:r>
              <a:rPr lang="en-US" sz="3600" dirty="0"/>
              <a:t>mediated by NK cells</a:t>
            </a:r>
          </a:p>
          <a:p>
            <a:pPr algn="ctr"/>
            <a:r>
              <a:rPr lang="en-US" sz="3600" i="1" dirty="0"/>
              <a:t>and</a:t>
            </a:r>
          </a:p>
          <a:p>
            <a:r>
              <a:rPr lang="en-US" sz="3600" dirty="0">
                <a:solidFill>
                  <a:srgbClr val="002060"/>
                </a:solidFill>
              </a:rPr>
              <a:t>         b.  It blocks the BAFF-Receptor on B-cells.</a:t>
            </a:r>
          </a:p>
          <a:p>
            <a:endParaRPr lang="en-US" sz="36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3227610" y="2072864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405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9DFC80-4CE4-CB23-B86B-79DA6E7EBA29}"/>
              </a:ext>
            </a:extLst>
          </p:cNvPr>
          <p:cNvSpPr txBox="1"/>
          <p:nvPr/>
        </p:nvSpPr>
        <p:spPr>
          <a:xfrm>
            <a:off x="2877312" y="451104"/>
            <a:ext cx="6169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Antibody Dependent </a:t>
            </a:r>
          </a:p>
          <a:p>
            <a:pPr algn="ctr"/>
            <a:r>
              <a:rPr lang="en-US" sz="3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Cellular Cytotoxicity (ADCC)</a:t>
            </a:r>
          </a:p>
          <a:p>
            <a:pPr algn="ctr"/>
            <a:endParaRPr lang="en-US" sz="32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7D4E2-2266-15A4-F2AF-EBB9C012193C}"/>
              </a:ext>
            </a:extLst>
          </p:cNvPr>
          <p:cNvSpPr txBox="1"/>
          <p:nvPr/>
        </p:nvSpPr>
        <p:spPr>
          <a:xfrm>
            <a:off x="621792" y="2121408"/>
            <a:ext cx="970966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114550" lvl="4" indent="-285750">
              <a:buFont typeface="Arial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IgG1</a:t>
            </a:r>
            <a:r>
              <a:rPr lang="en-US" sz="2800" dirty="0"/>
              <a:t> antibodies become glycosylated  </a:t>
            </a:r>
          </a:p>
          <a:p>
            <a:pPr lvl="4"/>
            <a:r>
              <a:rPr lang="en-US" sz="2800" dirty="0"/>
              <a:t>         at a critical Asparagine residue  </a:t>
            </a:r>
          </a:p>
          <a:p>
            <a:pPr algn="ctr"/>
            <a:r>
              <a:rPr lang="en-US" sz="2800" dirty="0"/>
              <a:t>	 in the CH2 domain of the Fc receptor.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114550" lvl="4" indent="-285750">
              <a:buFont typeface="Arial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Ianalumab</a:t>
            </a:r>
            <a:r>
              <a:rPr lang="en-US" sz="2800" dirty="0"/>
              <a:t> </a:t>
            </a:r>
            <a:r>
              <a:rPr lang="en-US" sz="2800" b="1" dirty="0"/>
              <a:t>is an IgG1 antibody -- </a:t>
            </a:r>
          </a:p>
          <a:p>
            <a:pPr algn="ctr"/>
            <a:r>
              <a:rPr lang="en-US" sz="2800" dirty="0"/>
              <a:t>          and has been genetically engineered </a:t>
            </a:r>
          </a:p>
          <a:p>
            <a:pPr algn="ctr"/>
            <a:r>
              <a:rPr lang="en-US" sz="2800" dirty="0"/>
              <a:t>	               to have </a:t>
            </a:r>
            <a:r>
              <a:rPr lang="en-US" sz="2800" b="1" i="1" u="sng" dirty="0">
                <a:solidFill>
                  <a:srgbClr val="00B0F0"/>
                </a:solidFill>
              </a:rPr>
              <a:t>100 times</a:t>
            </a:r>
            <a:r>
              <a:rPr lang="en-US" sz="2800" b="1" i="1" dirty="0">
                <a:solidFill>
                  <a:srgbClr val="00B0F0"/>
                </a:solidFill>
              </a:rPr>
              <a:t> </a:t>
            </a:r>
            <a:r>
              <a:rPr lang="en-US" sz="2800" b="1" i="1" dirty="0">
                <a:solidFill>
                  <a:srgbClr val="7030A0"/>
                </a:solidFill>
              </a:rPr>
              <a:t>more potent ADCC activity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lvl="3" algn="ctr"/>
            <a:endParaRPr lang="en-US" dirty="0"/>
          </a:p>
          <a:p>
            <a:pPr lvl="3"/>
            <a:r>
              <a:rPr lang="en-US" sz="2800" dirty="0"/>
              <a:t>         This results in </a:t>
            </a:r>
            <a:r>
              <a:rPr lang="en-US" sz="2800" b="1" dirty="0"/>
              <a:t>enhanced B-cell depletion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3056922" y="1739761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38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20AD9-76B1-4653-9867-98EC474F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88" y="69216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Thank you for inviting me to PANLAR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0D2D4-733B-68FD-65FA-4E8512B9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0319"/>
            <a:ext cx="10515600" cy="36166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B0F0"/>
                </a:solidFill>
              </a:rPr>
              <a:t>Disclosures: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dirty="0"/>
              <a:t>A Consultant to Novartis and to Eli Lilly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All slides will be posted on my website: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0070C0"/>
                </a:solidFill>
              </a:rPr>
              <a:t>    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0070C0"/>
                </a:solidFill>
              </a:rPr>
              <a:t>    </a:t>
            </a:r>
            <a:r>
              <a:rPr lang="en-US" sz="4000" b="1" dirty="0" err="1">
                <a:solidFill>
                  <a:srgbClr val="0070C0"/>
                </a:solidFill>
              </a:rPr>
              <a:t>robertfoxmd.com</a:t>
            </a:r>
            <a:endParaRPr lang="en-US" sz="4000" b="1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905332" y="186628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479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C90EB4-DC92-46B9-2A33-B91B7693290B}"/>
              </a:ext>
            </a:extLst>
          </p:cNvPr>
          <p:cNvSpPr txBox="1"/>
          <p:nvPr/>
        </p:nvSpPr>
        <p:spPr>
          <a:xfrm>
            <a:off x="402337" y="353568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Ianalumab</a:t>
            </a:r>
            <a:r>
              <a:rPr lang="en-US" sz="36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  <a:p>
            <a:pPr algn="ctr"/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directed </a:t>
            </a:r>
            <a:r>
              <a:rPr lang="en-US" sz="3600" i="1" u="sng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against</a:t>
            </a: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  <a:p>
            <a:pPr algn="ctr"/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B-cell Activating Factor (BAFF) Receptor</a:t>
            </a:r>
          </a:p>
          <a:p>
            <a:pPr algn="ctr"/>
            <a:endParaRPr lang="en-US" sz="36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33DAB-6A43-806D-1FEC-08D687F0DCF7}"/>
              </a:ext>
            </a:extLst>
          </p:cNvPr>
          <p:cNvSpPr txBox="1"/>
          <p:nvPr/>
        </p:nvSpPr>
        <p:spPr>
          <a:xfrm>
            <a:off x="1280160" y="2558143"/>
            <a:ext cx="1087533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222222"/>
              </a:solidFill>
              <a:latin typeface="Harding"/>
            </a:endParaRPr>
          </a:p>
          <a:p>
            <a:r>
              <a:rPr lang="en-US" sz="2800" b="0" i="0" u="none" strike="noStrike" dirty="0">
                <a:solidFill>
                  <a:srgbClr val="222222"/>
                </a:solidFill>
                <a:effectLst/>
              </a:rPr>
              <a:t>	</a:t>
            </a:r>
            <a:r>
              <a:rPr lang="en-US" sz="2800" b="1" i="0" u="none" strike="noStrike" dirty="0">
                <a:solidFill>
                  <a:schemeClr val="accent2"/>
                </a:solidFill>
                <a:effectLst/>
              </a:rPr>
              <a:t>BAFF is a </a:t>
            </a:r>
            <a:r>
              <a:rPr lang="en-US" sz="2800" b="1" i="0" u="sng" strike="noStrike" dirty="0">
                <a:solidFill>
                  <a:srgbClr val="002060"/>
                </a:solidFill>
                <a:effectLst/>
              </a:rPr>
              <a:t>factor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i="0" u="none" strike="noStrike" dirty="0">
                <a:solidFill>
                  <a:schemeClr val="accent2"/>
                </a:solidFill>
                <a:effectLst/>
              </a:rPr>
              <a:t>that controls B-cell survival and maturation.</a:t>
            </a:r>
          </a:p>
          <a:p>
            <a:pPr algn="ctr"/>
            <a:endParaRPr lang="en-US" sz="2800" dirty="0">
              <a:solidFill>
                <a:srgbClr val="222222"/>
              </a:solidFill>
            </a:endParaRPr>
          </a:p>
          <a:p>
            <a:pPr algn="ctr"/>
            <a:r>
              <a:rPr lang="en-US" sz="2800" dirty="0">
                <a:solidFill>
                  <a:srgbClr val="222222"/>
                </a:solidFill>
              </a:rPr>
              <a:t>By inhibiting the </a:t>
            </a:r>
            <a:r>
              <a:rPr lang="en-US" sz="2800" b="1" dirty="0">
                <a:solidFill>
                  <a:srgbClr val="222222"/>
                </a:solidFill>
              </a:rPr>
              <a:t>binding of BAFF </a:t>
            </a:r>
            <a:r>
              <a:rPr lang="en-US" sz="2800" dirty="0">
                <a:solidFill>
                  <a:srgbClr val="222222"/>
                </a:solidFill>
              </a:rPr>
              <a:t>to its </a:t>
            </a:r>
            <a:r>
              <a:rPr lang="en-US" sz="2800" b="1" dirty="0">
                <a:solidFill>
                  <a:srgbClr val="222222"/>
                </a:solidFill>
              </a:rPr>
              <a:t>receptor</a:t>
            </a:r>
            <a:r>
              <a:rPr lang="en-US" sz="2800" dirty="0">
                <a:solidFill>
                  <a:srgbClr val="222222"/>
                </a:solidFill>
              </a:rPr>
              <a:t> (BAFF-R),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Ianalumab</a:t>
            </a:r>
            <a:r>
              <a:rPr lang="en-US" sz="2800" b="1" dirty="0">
                <a:solidFill>
                  <a:srgbClr val="222222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prevents the survival of B-cells </a:t>
            </a:r>
          </a:p>
          <a:p>
            <a:pPr algn="ctr"/>
            <a:r>
              <a:rPr lang="en-US" sz="2800" dirty="0">
                <a:solidFill>
                  <a:srgbClr val="222222"/>
                </a:solidFill>
              </a:rPr>
              <a:t>and their production of </a:t>
            </a:r>
            <a:r>
              <a:rPr lang="en-US" sz="2800" b="1" i="1" dirty="0" err="1">
                <a:solidFill>
                  <a:srgbClr val="222222"/>
                </a:solidFill>
              </a:rPr>
              <a:t>pathogenetic</a:t>
            </a:r>
            <a:r>
              <a:rPr lang="en-US" sz="2800" b="1" i="1" dirty="0">
                <a:solidFill>
                  <a:srgbClr val="222222"/>
                </a:solidFill>
              </a:rPr>
              <a:t> antibodies</a:t>
            </a:r>
            <a:r>
              <a:rPr lang="en-US" sz="2800" dirty="0">
                <a:solidFill>
                  <a:srgbClr val="222222"/>
                </a:solidFill>
              </a:rPr>
              <a:t>.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715546" y="2328896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212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449183-7C23-3212-B13E-BACBABF9F315}"/>
              </a:ext>
            </a:extLst>
          </p:cNvPr>
          <p:cNvSpPr txBox="1"/>
          <p:nvPr/>
        </p:nvSpPr>
        <p:spPr>
          <a:xfrm>
            <a:off x="3096768" y="841248"/>
            <a:ext cx="6481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B0F0"/>
                </a:solidFill>
              </a:rPr>
              <a:t>Now –</a:t>
            </a:r>
          </a:p>
          <a:p>
            <a:pPr algn="ctr"/>
            <a:r>
              <a:rPr lang="en-US" sz="4000" dirty="0"/>
              <a:t>back to 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randomized double-blind Phase IIb studies …</a:t>
            </a:r>
          </a:p>
        </p:txBody>
      </p:sp>
    </p:spTree>
    <p:extLst>
      <p:ext uri="{BB962C8B-B14F-4D97-AF65-F5344CB8AC3E}">
        <p14:creationId xmlns:p14="http://schemas.microsoft.com/office/powerpoint/2010/main" val="765245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8984A-A2F5-3A9E-D52D-E49E525FB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Methods</a:t>
            </a:r>
            <a:br>
              <a:rPr lang="en-US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BBF6D-73C3-6F6D-40D1-2B73C5359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effectLst/>
              </a:rPr>
              <a:t>293 participants were randomly assigned</a:t>
            </a:r>
            <a:endParaRPr lang="en-US" b="1" dirty="0">
              <a:effectLst/>
            </a:endParaRPr>
          </a:p>
          <a:p>
            <a:pPr marL="0" indent="0" algn="ctr">
              <a:buNone/>
            </a:pPr>
            <a:r>
              <a:rPr lang="en-US" b="1" dirty="0">
                <a:effectLst/>
              </a:rPr>
              <a:t>to receive </a:t>
            </a:r>
            <a:r>
              <a:rPr lang="en-US" b="1" dirty="0">
                <a:effectLst/>
                <a:latin typeface="Britannic Bold" charset="0"/>
                <a:ea typeface="Britannic Bold" charset="0"/>
                <a:cs typeface="Britannic Bold" charset="0"/>
              </a:rPr>
              <a:t>subcutaneous doses of placebo</a:t>
            </a:r>
            <a:r>
              <a:rPr lang="en-US" b="1" dirty="0">
                <a:effectLst/>
              </a:rPr>
              <a:t> </a:t>
            </a:r>
            <a:r>
              <a:rPr lang="en-US" b="1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or </a:t>
            </a:r>
            <a:r>
              <a:rPr lang="en-US" b="1" dirty="0">
                <a:solidFill>
                  <a:srgbClr val="C0000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ianalumab</a:t>
            </a:r>
            <a:r>
              <a:rPr lang="en-US" b="1" dirty="0">
                <a:solidFill>
                  <a:srgbClr val="7030A0"/>
                </a:solidFill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</a:p>
          <a:p>
            <a:pPr marL="0" indent="0" algn="ctr">
              <a:buNone/>
            </a:pPr>
            <a:r>
              <a:rPr lang="en-US" b="1" dirty="0">
                <a:effectLst/>
              </a:rPr>
              <a:t>every 4 weeks.</a:t>
            </a:r>
          </a:p>
          <a:p>
            <a:pPr marL="0" indent="0" algn="ctr">
              <a:buNone/>
            </a:pPr>
            <a:endParaRPr lang="en-US" b="1" dirty="0">
              <a:effectLst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  <a:effectLst/>
              </a:rPr>
              <a:t>Patients were 18–75 years old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F0"/>
                </a:solidFill>
                <a:effectLst/>
              </a:rPr>
              <a:t>with moderate to severe disease activity </a:t>
            </a:r>
            <a:endParaRPr lang="en-US" b="1" dirty="0">
              <a:effectLst/>
            </a:endParaRPr>
          </a:p>
          <a:p>
            <a:pPr marL="0" indent="0" algn="ctr">
              <a:buNone/>
            </a:pPr>
            <a:r>
              <a:rPr lang="en-US" b="1" dirty="0">
                <a:effectLst/>
              </a:rPr>
              <a:t>(</a:t>
            </a:r>
            <a:r>
              <a:rPr lang="en-US" b="1" dirty="0">
                <a:solidFill>
                  <a:schemeClr val="accent2"/>
                </a:solidFill>
                <a:effectLst/>
              </a:rPr>
              <a:t>ESSDAI</a:t>
            </a:r>
            <a:r>
              <a:rPr lang="en-US" b="1" dirty="0">
                <a:effectLst/>
              </a:rPr>
              <a:t> score ≥6)                                                  </a:t>
            </a:r>
          </a:p>
          <a:p>
            <a:pPr marL="0" indent="0" algn="ctr">
              <a:buNone/>
            </a:pPr>
            <a:r>
              <a:rPr lang="en-US" b="1" dirty="0">
                <a:effectLst/>
              </a:rPr>
              <a:t>and symptom severity (</a:t>
            </a:r>
            <a:r>
              <a:rPr lang="en-US" b="1" dirty="0">
                <a:solidFill>
                  <a:schemeClr val="accent6"/>
                </a:solidFill>
                <a:effectLst/>
              </a:rPr>
              <a:t>ESSPRI</a:t>
            </a:r>
            <a:r>
              <a:rPr lang="en-US" b="1" dirty="0">
                <a:effectLst/>
              </a:rPr>
              <a:t> score ≥5). </a:t>
            </a:r>
          </a:p>
          <a:p>
            <a:pPr marL="0" indent="0" algn="ctr">
              <a:buNone/>
            </a:pPr>
            <a:r>
              <a:rPr lang="en-US" b="1" dirty="0">
                <a:effectLst/>
              </a:rPr>
              <a:t>.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95600" y="1108641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530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50CA2-E236-F9C8-BC46-9ECBBC61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8053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6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This data was published in</a:t>
            </a:r>
            <a:br>
              <a:rPr lang="en-US" sz="36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6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Lancet (2021)</a:t>
            </a:r>
          </a:p>
          <a:p>
            <a:pPr marL="0" indent="0" algn="ctr">
              <a:buNone/>
            </a:pPr>
            <a:endParaRPr lang="en-US" sz="3600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marL="0" indent="0" algn="ctr">
              <a:buNone/>
            </a:pPr>
            <a:r>
              <a:rPr lang="en-US" sz="3000" b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  <a:t>Safety and efficacy study of </a:t>
            </a:r>
            <a:br>
              <a:rPr lang="en-US" sz="3000" b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</a:br>
            <a:r>
              <a:rPr lang="en-US" sz="3000" b="1" u="sng" dirty="0">
                <a:effectLst/>
                <a:latin typeface="+mn-lt"/>
                <a:ea typeface="Abadi MT Condensed Extra Bold" charset="0"/>
                <a:cs typeface="Abadi MT Condensed Extra Bold" charset="0"/>
              </a:rPr>
              <a:t>subcutaneous </a:t>
            </a:r>
            <a:r>
              <a:rPr lang="en-US" sz="3000" b="1" u="sng" dirty="0">
                <a:solidFill>
                  <a:srgbClr val="FF0000"/>
                </a:solidFill>
                <a:latin typeface="+mn-lt"/>
                <a:ea typeface="Abadi MT Condensed Extra Bold" charset="0"/>
                <a:cs typeface="Abadi MT Condensed Extra Bold" charset="0"/>
              </a:rPr>
              <a:t>I</a:t>
            </a:r>
            <a:r>
              <a:rPr lang="en-US" sz="3000" b="1" u="sng" dirty="0">
                <a:solidFill>
                  <a:srgbClr val="FF0000"/>
                </a:solidFill>
                <a:effectLst/>
                <a:latin typeface="+mn-lt"/>
                <a:ea typeface="Abadi MT Condensed Extra Bold" charset="0"/>
                <a:cs typeface="Abadi MT Condensed Extra Bold" charset="0"/>
              </a:rPr>
              <a:t>analumab</a:t>
            </a:r>
            <a:br>
              <a:rPr lang="en-US" sz="3000" b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</a:br>
            <a:r>
              <a:rPr lang="en-US" sz="3000" b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  <a:t>in patients with primary Sjögren’s Syndrome: </a:t>
            </a:r>
            <a:br>
              <a:rPr lang="en-US" sz="2400" b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</a:br>
            <a:br>
              <a:rPr lang="en-US" sz="2800" b="1" dirty="0">
                <a:effectLst/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2800" b="1" i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  <a:t>a randomized, double-blind, placebo-controlled, </a:t>
            </a:r>
            <a:br>
              <a:rPr lang="en-US" sz="2800" b="1" i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</a:br>
            <a:r>
              <a:rPr lang="en-US" sz="2800" b="1" i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  <a:t>Phase 2b dose-finding trial </a:t>
            </a:r>
            <a:br>
              <a:rPr lang="en-US" sz="2800" b="1" i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</a:br>
            <a:endParaRPr lang="en-US" sz="2800" b="1" i="1" dirty="0">
              <a:effectLst/>
              <a:latin typeface="+mn-lt"/>
              <a:ea typeface="Abadi MT Condensed Extra Bold" charset="0"/>
              <a:cs typeface="Abadi MT Condensed Extra Bold" charset="0"/>
            </a:endParaRPr>
          </a:p>
          <a:p>
            <a:pPr marL="0" indent="0" algn="ctr">
              <a:buNone/>
            </a:pPr>
            <a:br>
              <a:rPr lang="en-US" sz="2800" b="1" i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</a:br>
            <a:r>
              <a:rPr lang="en-US" sz="2800" b="1" i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  <a:t>Bowman, S., 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+mn-lt"/>
                <a:ea typeface="Abadi MT Condensed Extra Bold" charset="0"/>
                <a:cs typeface="Abadi MT Condensed Extra Bold" charset="0"/>
              </a:rPr>
              <a:t>Fox, R</a:t>
            </a:r>
            <a:r>
              <a:rPr lang="en-US" sz="2800" b="1" i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  <a:t>., Dorner, T., Huebner, H. et al</a:t>
            </a:r>
            <a:br>
              <a:rPr lang="en-US" sz="2800" b="1" i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</a:br>
            <a:r>
              <a:rPr lang="en-US" sz="2800" b="1" i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  <a:t>published online Nov 30, 2021;  </a:t>
            </a:r>
            <a:r>
              <a:rPr lang="en-US" sz="2800" b="1" i="1" dirty="0" err="1">
                <a:effectLst/>
                <a:latin typeface="+mn-lt"/>
                <a:ea typeface="Abadi MT Condensed Extra Bold" charset="0"/>
                <a:cs typeface="Abadi MT Condensed Extra Bold" charset="0"/>
              </a:rPr>
              <a:t>doi.org</a:t>
            </a:r>
            <a:r>
              <a:rPr lang="en-US" sz="2800" b="1" i="1" dirty="0">
                <a:effectLst/>
                <a:latin typeface="+mn-lt"/>
                <a:ea typeface="Abadi MT Condensed Extra Bold" charset="0"/>
                <a:cs typeface="Abadi MT Condensed Extra Bold" charset="0"/>
              </a:rPr>
              <a:t>/10.1016/50140-6736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2C5301-8C95-0F34-8912-6D9458F5BB32}"/>
              </a:ext>
            </a:extLst>
          </p:cNvPr>
          <p:cNvCxnSpPr/>
          <p:nvPr/>
        </p:nvCxnSpPr>
        <p:spPr bwMode="auto">
          <a:xfrm>
            <a:off x="2786744" y="1979495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802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36E8CFBA-1EF5-D352-AF1A-C07E09A84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Multiple Dose Phase II-b Trial of </a:t>
            </a:r>
            <a:r>
              <a:rPr lang="en-US" altLang="en-US" sz="3600" dirty="0" err="1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Ianlumab</a:t>
            </a:r>
            <a:br>
              <a:rPr lang="en-US" altLang="en-US" sz="36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altLang="en-US" sz="3600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21506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D9E7551F-6A3A-5A4F-778A-51C8D290D0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2950" y="1379539"/>
            <a:ext cx="4616450" cy="5068887"/>
          </a:xfrm>
        </p:spPr>
      </p:pic>
      <p:sp>
        <p:nvSpPr>
          <p:cNvPr id="21507" name="TextBox 1">
            <a:extLst>
              <a:ext uri="{FF2B5EF4-FFF2-40B4-BE49-F238E27FC236}">
                <a16:creationId xmlns:a16="http://schemas.microsoft.com/office/drawing/2014/main" id="{3DE52047-84BA-8E39-0F71-39162FB59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689" y="2143919"/>
            <a:ext cx="3668711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Patients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were randomized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to </a:t>
            </a:r>
            <a:r>
              <a:rPr lang="en-US" altLang="en-US" b="1" u="sng" dirty="0"/>
              <a:t>each dose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of </a:t>
            </a:r>
            <a:r>
              <a:rPr lang="en-US" altLang="en-US" b="1" dirty="0">
                <a:solidFill>
                  <a:srgbClr val="7030A0"/>
                </a:solidFill>
              </a:rPr>
              <a:t>drug </a:t>
            </a:r>
            <a:r>
              <a:rPr lang="en-US" altLang="en-US" b="1" dirty="0"/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or </a:t>
            </a:r>
            <a:r>
              <a:rPr lang="en-US" altLang="en-US" b="1" dirty="0">
                <a:solidFill>
                  <a:srgbClr val="7030A0"/>
                </a:solidFill>
              </a:rPr>
              <a:t>placebo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given </a:t>
            </a:r>
            <a:r>
              <a:rPr lang="en-US" altLang="en-US" b="1" u="sng" dirty="0"/>
              <a:t>subcutaneously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every 4 weeks.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46977" y="11576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11FA130D-C424-3A3F-820E-1E1F7640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2142452"/>
            <a:ext cx="7175500" cy="414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>
            <a:extLst>
              <a:ext uri="{FF2B5EF4-FFF2-40B4-BE49-F238E27FC236}">
                <a16:creationId xmlns:a16="http://schemas.microsoft.com/office/drawing/2014/main" id="{13AC1915-5443-C34D-686A-E5B20588B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326570"/>
            <a:ext cx="844586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Notice that the </a:t>
            </a:r>
            <a:r>
              <a:rPr lang="en-US" altLang="en-US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50 mg </a:t>
            </a:r>
            <a:r>
              <a:rPr lang="en-US" altLang="en-US" i="1" u="sng" dirty="0">
                <a:solidFill>
                  <a:srgbClr val="0070C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</a:t>
            </a:r>
            <a:r>
              <a:rPr lang="en-US" altLang="en-US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300 mg </a:t>
            </a:r>
            <a:r>
              <a:rPr lang="en-US" altLang="en-US" dirty="0">
                <a:solidFill>
                  <a:srgbClr val="0070C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doses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u="sng" dirty="0">
                <a:solidFill>
                  <a:srgbClr val="0070C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both</a:t>
            </a:r>
            <a:r>
              <a:rPr lang="en-US" altLang="en-US" dirty="0">
                <a:solidFill>
                  <a:srgbClr val="0070C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showed essentially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 u="sng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equivalent</a:t>
            </a:r>
            <a:r>
              <a:rPr lang="en-US" altLang="en-US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depletion in B-cells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7030A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95600" y="18688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4D2F-FBD9-C56B-1D28-00503AE99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</a:t>
            </a:r>
            <a:r>
              <a:rPr lang="en-US" sz="36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Ianalumab</a:t>
            </a: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300 mg dose </a:t>
            </a:r>
            <a:br>
              <a:rPr lang="en-US" sz="36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provided the best ESSDAI result.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A642F20C-D161-31AE-412D-3B8C247B8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7181" y="1690688"/>
            <a:ext cx="8773238" cy="4351338"/>
          </a:xfr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72AD27-7F37-5682-3DFB-609D63E27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002" y="3256757"/>
            <a:ext cx="1955893" cy="145294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CC86293-6761-ACE1-D372-38F0DAD1A217}"/>
              </a:ext>
            </a:extLst>
          </p:cNvPr>
          <p:cNvCxnSpPr/>
          <p:nvPr/>
        </p:nvCxnSpPr>
        <p:spPr>
          <a:xfrm flipV="1">
            <a:off x="6096000" y="4318511"/>
            <a:ext cx="365760" cy="5486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5894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343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C803-ED33-F7AA-13D6-A34AB44A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And only the </a:t>
            </a:r>
            <a:r>
              <a:rPr lang="en-US" b="1" dirty="0">
                <a:solidFill>
                  <a:srgbClr val="C00000"/>
                </a:solidFill>
              </a:rPr>
              <a:t>Ianalumab</a:t>
            </a:r>
            <a:r>
              <a:rPr lang="en-US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300 mg dose </a:t>
            </a:r>
            <a:br>
              <a:rPr lang="en-US" b="1" dirty="0"/>
            </a:br>
            <a:r>
              <a:rPr lang="en-US" b="1" dirty="0"/>
              <a:t>improved the ESSPRI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4D08A-4EA8-A628-5FE5-3F4CE805B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This was because the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50 mg dose </a:t>
            </a:r>
          </a:p>
          <a:p>
            <a:pPr marL="0" indent="0" algn="ctr">
              <a:buNone/>
            </a:pPr>
            <a:r>
              <a:rPr lang="en-US" dirty="0"/>
              <a:t>only </a:t>
            </a:r>
            <a:r>
              <a:rPr lang="en-US" b="1" i="1" u="sng" dirty="0"/>
              <a:t>partially</a:t>
            </a:r>
            <a:r>
              <a:rPr lang="en-US" dirty="0"/>
              <a:t> blocked the BAFF-Receptor,</a:t>
            </a:r>
          </a:p>
          <a:p>
            <a:pPr marL="0" indent="0" algn="ctr">
              <a:buNone/>
            </a:pPr>
            <a:r>
              <a:rPr lang="en-US" dirty="0"/>
              <a:t>while the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300 mg dose </a:t>
            </a:r>
          </a:p>
          <a:p>
            <a:pPr marL="0" indent="0" algn="ctr">
              <a:buNone/>
            </a:pPr>
            <a:r>
              <a:rPr lang="en-US" b="1" i="1" u="sng" dirty="0"/>
              <a:t>fully</a:t>
            </a:r>
            <a:r>
              <a:rPr lang="en-US" dirty="0"/>
              <a:t> blocked the BAFF-Receptor.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6EEBF4-AF1D-791A-CABC-95D831FC5E90}"/>
              </a:ext>
            </a:extLst>
          </p:cNvPr>
          <p:cNvCxnSpPr/>
          <p:nvPr/>
        </p:nvCxnSpPr>
        <p:spPr bwMode="auto">
          <a:xfrm>
            <a:off x="2895600" y="1511413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609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932D6-4274-F598-32BA-32D15D273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40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0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</a:t>
            </a:r>
            <a:r>
              <a:rPr lang="en-US" sz="4000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here was an i</a:t>
            </a:r>
            <a:r>
              <a:rPr lang="en-US" sz="40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mproved </a:t>
            </a:r>
            <a:r>
              <a:rPr lang="en-US" sz="4000" b="1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Physician Global Assessment</a:t>
            </a:r>
            <a:br>
              <a:rPr lang="en-US" sz="40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000" b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and Saliva Flow </a:t>
            </a:r>
            <a:r>
              <a:rPr lang="en-US" sz="4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 </a:t>
            </a:r>
            <a:br>
              <a:rPr lang="en-US" sz="4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000" b="1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Ianalumab 300 mg Dose</a:t>
            </a:r>
            <a:br>
              <a:rPr lang="en-US" sz="40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sz="4000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8BE058-2160-E724-CD59-36B309B7A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349" y="1811403"/>
            <a:ext cx="5461686" cy="3921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F8A94-280B-73ED-CB2F-697CF13E6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034" y="1989437"/>
            <a:ext cx="5580421" cy="3743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EB94D-23B7-8D47-73F9-D2BFF07A6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192" y="4227899"/>
            <a:ext cx="1409700" cy="77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4D6B2-5235-6BC3-588E-9F1178C0F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658" y="2266950"/>
            <a:ext cx="1409700" cy="7747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A3D5A1-AAA9-3879-9EF5-F8D46AC2BF2E}"/>
              </a:ext>
            </a:extLst>
          </p:cNvPr>
          <p:cNvCxnSpPr/>
          <p:nvPr/>
        </p:nvCxnSpPr>
        <p:spPr>
          <a:xfrm flipV="1">
            <a:off x="4596714" y="4615249"/>
            <a:ext cx="667264" cy="19152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D08C30-075E-8193-5362-C6B125C73501}"/>
              </a:ext>
            </a:extLst>
          </p:cNvPr>
          <p:cNvCxnSpPr/>
          <p:nvPr/>
        </p:nvCxnSpPr>
        <p:spPr>
          <a:xfrm>
            <a:off x="10095470" y="2953265"/>
            <a:ext cx="543698" cy="284205"/>
          </a:xfrm>
          <a:prstGeom prst="straightConnector1">
            <a:avLst/>
          </a:prstGeom>
          <a:ln w="34925">
            <a:solidFill>
              <a:srgbClr val="FF0000">
                <a:alpha val="83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902366" y="1819595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736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EB06C-9FEE-DCFD-1ED1-226A6A47D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35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Although the </a:t>
            </a:r>
            <a:r>
              <a:rPr lang="en-US" sz="3600" dirty="0">
                <a:solidFill>
                  <a:srgbClr val="00B0F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ESSPRI was borderline</a:t>
            </a: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, </a:t>
            </a:r>
            <a:b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FACIT–F was </a:t>
            </a:r>
            <a:r>
              <a:rPr lang="en-US" sz="3600" i="1" u="sng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IMPROVED</a:t>
            </a: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b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at the </a:t>
            </a:r>
            <a:r>
              <a:rPr lang="en-US" sz="36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300 mg </a:t>
            </a:r>
            <a:r>
              <a:rPr lang="en-US" sz="3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dose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4FEAF8FB-DB96-A87C-7C4D-91016F6B4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5793" y="1693442"/>
            <a:ext cx="8460935" cy="5167312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F628FD-F7E9-FD78-42D5-F57F5A7128B5}"/>
              </a:ext>
            </a:extLst>
          </p:cNvPr>
          <p:cNvCxnSpPr/>
          <p:nvPr/>
        </p:nvCxnSpPr>
        <p:spPr>
          <a:xfrm flipH="1">
            <a:off x="10084526" y="3082834"/>
            <a:ext cx="744583" cy="47026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8A67506-BA52-DEC6-4600-F8639CC21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486" y="2266949"/>
            <a:ext cx="1909067" cy="104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91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B5026-C1F9-366B-38CF-FB358E6B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Take home point  -  1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7586F-706B-5A48-C909-0B1CC5011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/>
              <a:t>The primary </a:t>
            </a:r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outcome measure </a:t>
            </a:r>
            <a:r>
              <a:rPr lang="en-US" b="1" dirty="0"/>
              <a:t>in clinical trials </a:t>
            </a:r>
          </a:p>
          <a:p>
            <a:pPr marL="0" indent="0" algn="ctr">
              <a:buNone/>
            </a:pPr>
            <a:r>
              <a:rPr lang="en-US" dirty="0"/>
              <a:t>    is the </a:t>
            </a:r>
            <a:r>
              <a:rPr lang="en-US" sz="3600" b="1" u="sng" dirty="0">
                <a:solidFill>
                  <a:srgbClr val="C00000"/>
                </a:solidFill>
              </a:rPr>
              <a:t>ESSDAI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7030A0"/>
                </a:solidFill>
              </a:rPr>
              <a:t>(</a:t>
            </a:r>
            <a:r>
              <a:rPr lang="en-US" sz="3600" b="1" u="sng" dirty="0">
                <a:solidFill>
                  <a:srgbClr val="C00000"/>
                </a:solidFill>
              </a:rPr>
              <a:t>E</a:t>
            </a:r>
            <a:r>
              <a:rPr lang="en-US" sz="3200" b="1" dirty="0">
                <a:solidFill>
                  <a:srgbClr val="7030A0"/>
                </a:solidFill>
              </a:rPr>
              <a:t>uropean </a:t>
            </a:r>
            <a:r>
              <a:rPr lang="en-US" sz="3600" b="1" u="sng" dirty="0">
                <a:solidFill>
                  <a:srgbClr val="C00000"/>
                </a:solidFill>
              </a:rPr>
              <a:t>S</a:t>
            </a:r>
            <a:r>
              <a:rPr lang="en-US" sz="3200" b="1" dirty="0">
                <a:solidFill>
                  <a:srgbClr val="7030A0"/>
                </a:solidFill>
              </a:rPr>
              <a:t>jogren’s </a:t>
            </a:r>
            <a:r>
              <a:rPr lang="en-US" sz="3600" b="1" u="sng" dirty="0">
                <a:solidFill>
                  <a:srgbClr val="C00000"/>
                </a:solidFill>
              </a:rPr>
              <a:t>S</a:t>
            </a:r>
            <a:r>
              <a:rPr lang="en-US" sz="3200" b="1" dirty="0">
                <a:solidFill>
                  <a:srgbClr val="7030A0"/>
                </a:solidFill>
              </a:rPr>
              <a:t>yndrome </a:t>
            </a:r>
            <a:r>
              <a:rPr lang="en-US" sz="3600" b="1" u="sng" dirty="0">
                <a:solidFill>
                  <a:srgbClr val="C00000"/>
                </a:solidFill>
              </a:rPr>
              <a:t>D</a:t>
            </a:r>
            <a:r>
              <a:rPr lang="en-US" sz="3200" b="1" dirty="0">
                <a:solidFill>
                  <a:srgbClr val="7030A0"/>
                </a:solidFill>
              </a:rPr>
              <a:t>isease </a:t>
            </a:r>
            <a:r>
              <a:rPr lang="en-US" sz="3600" b="1" u="sng" dirty="0">
                <a:solidFill>
                  <a:srgbClr val="C00000"/>
                </a:solidFill>
              </a:rPr>
              <a:t>A</a:t>
            </a:r>
            <a:r>
              <a:rPr lang="en-US" sz="3200" b="1" dirty="0">
                <a:solidFill>
                  <a:srgbClr val="7030A0"/>
                </a:solidFill>
              </a:rPr>
              <a:t>ctivity </a:t>
            </a:r>
            <a:r>
              <a:rPr lang="en-US" sz="3600" b="1" u="sng" dirty="0">
                <a:solidFill>
                  <a:srgbClr val="C00000"/>
                </a:solidFill>
              </a:rPr>
              <a:t>I</a:t>
            </a:r>
            <a:r>
              <a:rPr lang="en-US" sz="3200" b="1" dirty="0">
                <a:solidFill>
                  <a:srgbClr val="7030A0"/>
                </a:solidFill>
              </a:rPr>
              <a:t>ndex).</a:t>
            </a:r>
          </a:p>
          <a:p>
            <a:pPr marL="0" indent="0" algn="ctr">
              <a:buNone/>
            </a:pPr>
            <a:endParaRPr lang="en-US" sz="1200" dirty="0"/>
          </a:p>
          <a:p>
            <a:pPr algn="ctr"/>
            <a:r>
              <a:rPr lang="en-US" b="1" dirty="0"/>
              <a:t>This is a </a:t>
            </a:r>
            <a:r>
              <a:rPr lang="en-US" b="1" i="1" u="sng" dirty="0"/>
              <a:t>weighted scale</a:t>
            </a:r>
            <a:r>
              <a:rPr lang="en-US" b="1" i="1" dirty="0"/>
              <a:t> </a:t>
            </a:r>
            <a:r>
              <a:rPr lang="en-US" b="1" dirty="0"/>
              <a:t>involving different organ systems.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A clinically significant improvement is &gt;2.5 units.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However, </a:t>
            </a:r>
            <a:r>
              <a:rPr lang="en-US" b="1" u="sng" dirty="0">
                <a:solidFill>
                  <a:schemeClr val="accent2"/>
                </a:solidFill>
              </a:rPr>
              <a:t>the ESSDAI is </a:t>
            </a:r>
            <a:r>
              <a:rPr lang="en-US" b="1" i="1" u="sng" dirty="0">
                <a:solidFill>
                  <a:schemeClr val="accent2"/>
                </a:solidFill>
              </a:rPr>
              <a:t>“flawed</a:t>
            </a:r>
            <a:r>
              <a:rPr lang="en-US" b="1" dirty="0">
                <a:solidFill>
                  <a:schemeClr val="accent2"/>
                </a:solidFill>
              </a:rPr>
              <a:t>” 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– 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particularly in the </a:t>
            </a:r>
            <a:r>
              <a:rPr lang="en-US" sz="3200" b="1" i="1" u="sng" dirty="0">
                <a:solidFill>
                  <a:schemeClr val="accent4">
                    <a:lumMod val="50000"/>
                  </a:schemeClr>
                </a:solidFill>
              </a:rPr>
              <a:t>neurologic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domain.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759028" y="1268879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492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6CC64-6147-43C5-A857-69AAC6D79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Side Effects </a:t>
            </a: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were equivalent in all groups.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F7BA38-A9F2-1EA0-87DD-911BEB26B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310" y="2174789"/>
            <a:ext cx="7144040" cy="291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38F52E-FB63-48C9-FBE7-FD0071867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1669188"/>
            <a:ext cx="4765246" cy="499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72FC0F-9F90-7DB6-EACE-55CEE198F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658" y="5311517"/>
            <a:ext cx="7038691" cy="11813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235788" y="1221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588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116A-079A-0427-532F-C99C7AA0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914" y="682580"/>
            <a:ext cx="10387885" cy="1008108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One surprising finding </a:t>
            </a:r>
            <a:br>
              <a:rPr lang="en-US" sz="4000" dirty="0">
                <a:solidFill>
                  <a:schemeClr val="accent2">
                    <a:lumMod val="75000"/>
                  </a:schemeClr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was that </a:t>
            </a:r>
            <a:b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4000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fatigue</a:t>
            </a:r>
            <a: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and </a:t>
            </a:r>
            <a:r>
              <a:rPr lang="en-US" sz="4000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brain fog</a:t>
            </a:r>
            <a:br>
              <a:rPr lang="en-US" sz="4000" dirty="0">
                <a:solidFill>
                  <a:srgbClr val="FF0000"/>
                </a:solidFill>
                <a:latin typeface="Cracked" charset="0"/>
                <a:ea typeface="Cracked" charset="0"/>
                <a:cs typeface="Cracked" charset="0"/>
              </a:rPr>
            </a:br>
            <a: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were </a:t>
            </a:r>
            <a:r>
              <a:rPr lang="en-US" sz="4000" i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</a:t>
            </a:r>
            <a: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correlated with Interferon signatures.</a:t>
            </a:r>
            <a:b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sz="4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567C78-3DCD-BF28-94C0-8A094CBB5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192" y="2300878"/>
            <a:ext cx="11681807" cy="23128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781968" y="2190891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895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E949-B92E-ED4A-D545-7E05210C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Take home point  -  7 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-- </a:t>
            </a:r>
            <a:r>
              <a:rPr lang="en-US" dirty="0">
                <a:solidFill>
                  <a:srgbClr val="FF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Cost Effectiveness </a:t>
            </a: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--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949C1-00FA-6A65-C646-EDDF8B30E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8499"/>
            <a:ext cx="10515600" cy="38655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b="1" dirty="0"/>
              <a:t>A new therapy will have to show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2"/>
                </a:solidFill>
              </a:rPr>
              <a:t>superiority</a:t>
            </a:r>
            <a:r>
              <a:rPr lang="en-US" b="1" dirty="0"/>
              <a:t> to available drugs </a:t>
            </a:r>
          </a:p>
          <a:p>
            <a:pPr marL="0" indent="0" algn="ctr">
              <a:buNone/>
            </a:pPr>
            <a:r>
              <a:rPr lang="en-US" b="1" dirty="0"/>
              <a:t>like </a:t>
            </a:r>
            <a:r>
              <a:rPr lang="en-US" b="1" dirty="0">
                <a:solidFill>
                  <a:srgbClr val="C00000"/>
                </a:solidFill>
              </a:rPr>
              <a:t>rituximab.</a:t>
            </a:r>
            <a:endParaRPr lang="en-US" b="1" i="1" dirty="0"/>
          </a:p>
          <a:p>
            <a:pPr marL="0" indent="0" algn="ctr">
              <a:buNone/>
            </a:pPr>
            <a:endParaRPr lang="en-US" b="1" i="1" dirty="0"/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The FDA will probably give approval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</a:rPr>
              <a:t>if the drug shows efficacy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</a:rPr>
              <a:t>in </a:t>
            </a:r>
            <a:r>
              <a:rPr lang="en-US" b="1" dirty="0">
                <a:solidFill>
                  <a:srgbClr val="C00000"/>
                </a:solidFill>
              </a:rPr>
              <a:t>1 or 2 endotypes </a:t>
            </a:r>
            <a:r>
              <a:rPr lang="en-US" b="1" dirty="0">
                <a:solidFill>
                  <a:srgbClr val="00B050"/>
                </a:solidFill>
              </a:rPr>
              <a:t>of Sjogren’s patients.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95600" y="1799546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22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F3C2-6492-15B6-32FF-776BE17CB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Looking at all the drugs entering Phase III trials,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b="1" dirty="0"/>
              <a:t>only </a:t>
            </a:r>
            <a:r>
              <a:rPr lang="en-US" sz="3200" b="1" dirty="0">
                <a:solidFill>
                  <a:srgbClr val="C00000"/>
                </a:solidFill>
              </a:rPr>
              <a:t>Ianalumab</a:t>
            </a:r>
            <a:r>
              <a:rPr lang="en-US" sz="3200" b="1" dirty="0"/>
              <a:t> has gone beyond rituximab </a:t>
            </a:r>
          </a:p>
          <a:p>
            <a:pPr marL="0" indent="0" algn="ctr">
              <a:buNone/>
            </a:pPr>
            <a:r>
              <a:rPr lang="en-US" b="1" dirty="0"/>
              <a:t>by showing improvement in </a:t>
            </a:r>
          </a:p>
          <a:p>
            <a:pPr algn="ctr"/>
            <a:r>
              <a:rPr lang="en-US" b="1" dirty="0"/>
              <a:t>ESSDAI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ESSPRI (saliva flow) </a:t>
            </a:r>
          </a:p>
          <a:p>
            <a:pPr marL="0" indent="0" algn="ctr">
              <a:buNone/>
            </a:pPr>
            <a:r>
              <a:rPr lang="en-US" dirty="0"/>
              <a:t>and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Global Assessment (both by Physician and Patient)</a:t>
            </a:r>
          </a:p>
        </p:txBody>
      </p:sp>
    </p:spTree>
    <p:extLst>
      <p:ext uri="{BB962C8B-B14F-4D97-AF65-F5344CB8AC3E}">
        <p14:creationId xmlns:p14="http://schemas.microsoft.com/office/powerpoint/2010/main" val="1573423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80565-FB82-A41A-E104-F7A89D9CA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SUMMARY  –  1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8C684-93D0-DC0A-C164-A7EB4C076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Several Drugs have completed Phase IIb trials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B0F0"/>
                </a:solidFill>
              </a:rPr>
              <a:t>in Sjogren’s Syndrome with improved ESSDAI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7030A0"/>
                </a:solidFill>
              </a:rPr>
              <a:t>and are entering </a:t>
            </a:r>
            <a:r>
              <a:rPr lang="en-US" sz="3200" b="1" u="sng" dirty="0">
                <a:solidFill>
                  <a:srgbClr val="7030A0"/>
                </a:solidFill>
              </a:rPr>
              <a:t>Phase III trials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  <a:endParaRPr lang="en-US" sz="32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b="1" i="1" dirty="0">
                <a:solidFill>
                  <a:srgbClr val="C00000"/>
                </a:solidFill>
              </a:rPr>
              <a:t>These drugs </a:t>
            </a:r>
          </a:p>
          <a:p>
            <a:pPr marL="0" indent="0" algn="ctr">
              <a:buNone/>
            </a:pPr>
            <a:r>
              <a:rPr lang="en-US" b="1" i="1" u="sng" dirty="0">
                <a:solidFill>
                  <a:srgbClr val="00B050"/>
                </a:solidFill>
              </a:rPr>
              <a:t>have met their primary endpoint 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00B050"/>
                </a:solidFill>
              </a:rPr>
              <a:t>of lowering ESSDAI by &gt;2.5 points,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compared to placebo.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771728" y="129224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993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59A3-D585-0A64-0287-5FE2ED06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SUMMARY  –  2 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ACC64-0DAB-F417-DA84-5C5EDDDBB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Only</a:t>
            </a:r>
            <a:r>
              <a:rPr lang="en-US" b="1" dirty="0"/>
              <a:t> </a:t>
            </a:r>
            <a:r>
              <a:rPr lang="en-US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Ianalumab</a:t>
            </a:r>
            <a:r>
              <a:rPr lang="en-US" dirty="0"/>
              <a:t>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had a large number of patients 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(in </a:t>
            </a:r>
            <a:r>
              <a:rPr lang="en-US" b="1" i="1" u="sng" dirty="0">
                <a:solidFill>
                  <a:schemeClr val="accent4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both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 the </a:t>
            </a:r>
            <a:r>
              <a:rPr lang="en-US" b="1" dirty="0">
                <a:solidFill>
                  <a:schemeClr val="accent2"/>
                </a:solidFill>
                <a:latin typeface="Britannic Bold" charset="0"/>
                <a:ea typeface="Britannic Bold" charset="0"/>
                <a:cs typeface="Britannic Bold" charset="0"/>
              </a:rPr>
              <a:t>I.V. and the subcutaneous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dosing trials).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Both of these trials showed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improvement</a:t>
            </a:r>
            <a:r>
              <a:rPr lang="en-US" b="1" dirty="0">
                <a:solidFill>
                  <a:srgbClr val="7030A0"/>
                </a:solidFill>
              </a:rPr>
              <a:t> of the primary endpoint -- 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and </a:t>
            </a:r>
            <a:r>
              <a:rPr lang="en-US" b="1" i="1" u="sng" dirty="0">
                <a:solidFill>
                  <a:srgbClr val="00B050"/>
                </a:solidFill>
              </a:rPr>
              <a:t>ALSO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improvement</a:t>
            </a:r>
            <a:r>
              <a:rPr lang="en-US" b="1" dirty="0">
                <a:solidFill>
                  <a:srgbClr val="7030A0"/>
                </a:solidFill>
              </a:rPr>
              <a:t> of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F0"/>
                </a:solidFill>
              </a:rPr>
              <a:t>Physician and Patient Global improvement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F0"/>
                </a:solidFill>
              </a:rPr>
              <a:t>(PhGA and PGA).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235788" y="1221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744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4129B-1283-7501-84A9-C77357CB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SUMMARY  –  3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F5388-1EE2-AA06-9CEA-5097669F0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/>
              <a:t>These trials </a:t>
            </a:r>
            <a:r>
              <a:rPr lang="en-US" b="1" i="1" u="sng" dirty="0"/>
              <a:t>did</a:t>
            </a:r>
            <a:r>
              <a:rPr lang="en-US" b="1" dirty="0"/>
              <a:t> show a </a:t>
            </a:r>
            <a:r>
              <a:rPr lang="en-US" b="1" u="sng" dirty="0">
                <a:solidFill>
                  <a:srgbClr val="00B0F0"/>
                </a:solidFill>
              </a:rPr>
              <a:t>very high placebo response</a:t>
            </a:r>
            <a:r>
              <a:rPr lang="en-US" dirty="0"/>
              <a:t>, 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7030A0"/>
                </a:solidFill>
              </a:rPr>
              <a:t>probably because of 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7030A0"/>
                </a:solidFill>
              </a:rPr>
              <a:t>the </a:t>
            </a:r>
            <a:r>
              <a:rPr lang="en-US" sz="3200" b="1" i="1" u="sng" dirty="0">
                <a:solidFill>
                  <a:srgbClr val="7030A0"/>
                </a:solidFill>
              </a:rPr>
              <a:t>high-dose corticosteroid</a:t>
            </a:r>
            <a:r>
              <a:rPr lang="en-US" b="1" i="1" u="sng" dirty="0">
                <a:solidFill>
                  <a:srgbClr val="7030A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7030A0"/>
                </a:solidFill>
              </a:rPr>
              <a:t>given as a pre-medication.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dirty="0"/>
              <a:t>The safety profile of </a:t>
            </a:r>
            <a:r>
              <a:rPr lang="en-US" b="1" dirty="0">
                <a:solidFill>
                  <a:srgbClr val="C00000"/>
                </a:solidFill>
              </a:rPr>
              <a:t>Ianalumab</a:t>
            </a:r>
            <a:r>
              <a:rPr lang="en-US" dirty="0"/>
              <a:t> was acceptable.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235788" y="12211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11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421E5D-4403-8A6D-48C1-D490AEA61DA6}"/>
              </a:ext>
            </a:extLst>
          </p:cNvPr>
          <p:cNvSpPr txBox="1"/>
          <p:nvPr/>
        </p:nvSpPr>
        <p:spPr>
          <a:xfrm>
            <a:off x="2901840" y="2056686"/>
            <a:ext cx="6939390" cy="48013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91440" rIns="182880" bIns="91440" rtlCol="0">
            <a:spAutoFit/>
          </a:bodyPr>
          <a:lstStyle/>
          <a:p>
            <a:r>
              <a:rPr lang="en-PH" sz="2000" dirty="0"/>
              <a:t>Leniolisib</a:t>
            </a:r>
          </a:p>
          <a:p>
            <a:r>
              <a:rPr lang="en-PH" sz="2000" dirty="0" err="1"/>
              <a:t>Petersicatib</a:t>
            </a:r>
            <a:endParaRPr lang="en-PH" sz="2000" dirty="0"/>
          </a:p>
          <a:p>
            <a:r>
              <a:rPr lang="en-PH" sz="2000" dirty="0" err="1"/>
              <a:t>Filgotinib</a:t>
            </a:r>
            <a:endParaRPr lang="en-PH" sz="2000" dirty="0"/>
          </a:p>
          <a:p>
            <a:r>
              <a:rPr lang="en-PH" sz="2000" dirty="0" err="1"/>
              <a:t>Lanraplenib</a:t>
            </a:r>
            <a:endParaRPr lang="en-PH" sz="2000" dirty="0"/>
          </a:p>
          <a:p>
            <a:r>
              <a:rPr lang="en-PH" sz="2000" dirty="0" err="1"/>
              <a:t>Tibrabrutinib</a:t>
            </a:r>
            <a:endParaRPr lang="en-PH" sz="2000" dirty="0"/>
          </a:p>
          <a:p>
            <a:endParaRPr lang="en-PH" sz="2000" dirty="0"/>
          </a:p>
          <a:p>
            <a:r>
              <a:rPr lang="en-PH" sz="2000" dirty="0"/>
              <a:t>RSLV-132.              Fc-fusion protein </a:t>
            </a:r>
            <a:r>
              <a:rPr lang="en-PH" sz="2000" dirty="0" err="1"/>
              <a:t>RNAase</a:t>
            </a:r>
            <a:endParaRPr lang="en-PH" sz="2000" dirty="0"/>
          </a:p>
          <a:p>
            <a:r>
              <a:rPr lang="en-PH" sz="2000" dirty="0"/>
              <a:t>Baminercept         a fusion protein blocking 					</a:t>
            </a:r>
            <a:r>
              <a:rPr lang="en-US" sz="2000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lymphotoxin </a:t>
            </a:r>
            <a:r>
              <a:rPr lang="el-GR" sz="2000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β </a:t>
            </a:r>
            <a:r>
              <a:rPr lang="en-US" sz="2000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receptor IgG 				fusion protein (LT</a:t>
            </a:r>
            <a:r>
              <a:rPr lang="el-GR" sz="2000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β</a:t>
            </a:r>
            <a:r>
              <a:rPr lang="en-US" sz="2000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R-Ig)</a:t>
            </a:r>
          </a:p>
          <a:p>
            <a:endParaRPr lang="en-PH" sz="2000" dirty="0"/>
          </a:p>
          <a:p>
            <a:r>
              <a:rPr lang="en-PH" sz="2000" dirty="0" err="1"/>
              <a:t>Prezalumab</a:t>
            </a:r>
            <a:r>
              <a:rPr lang="en-PH" sz="2000" dirty="0"/>
              <a:t>.        </a:t>
            </a:r>
            <a:r>
              <a:rPr lang="en-US" sz="2000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IgG2 type monoclonal antibody                 	             designed to bind to ICOS-Ligand</a:t>
            </a:r>
            <a:endParaRPr lang="en-PH" sz="2000" dirty="0"/>
          </a:p>
          <a:p>
            <a:endParaRPr lang="en-PH" sz="2000" dirty="0"/>
          </a:p>
          <a:p>
            <a:endParaRPr lang="en-PH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761556-9C2B-25F4-605E-28D165E9D620}"/>
              </a:ext>
            </a:extLst>
          </p:cNvPr>
          <p:cNvCxnSpPr>
            <a:cxnSpLocks/>
          </p:cNvCxnSpPr>
          <p:nvPr/>
        </p:nvCxnSpPr>
        <p:spPr>
          <a:xfrm>
            <a:off x="5782614" y="2356673"/>
            <a:ext cx="0" cy="13667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784AA96-E898-D06A-87CC-F9622D4E974B}"/>
              </a:ext>
            </a:extLst>
          </p:cNvPr>
          <p:cNvSpPr txBox="1"/>
          <p:nvPr/>
        </p:nvSpPr>
        <p:spPr>
          <a:xfrm>
            <a:off x="5931243" y="2536533"/>
            <a:ext cx="1076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Bruton</a:t>
            </a:r>
          </a:p>
          <a:p>
            <a:r>
              <a:rPr lang="en-US" dirty="0"/>
              <a:t>Tyrosine</a:t>
            </a:r>
          </a:p>
          <a:p>
            <a:r>
              <a:rPr lang="en-US" dirty="0"/>
              <a:t>Kinase</a:t>
            </a:r>
          </a:p>
          <a:p>
            <a:r>
              <a:rPr lang="en-US" dirty="0"/>
              <a:t>Inhibitors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5554F2-1CAA-F543-233B-9886EEB88FA6}"/>
              </a:ext>
            </a:extLst>
          </p:cNvPr>
          <p:cNvSpPr txBox="1">
            <a:spLocks/>
          </p:cNvSpPr>
          <p:nvPr/>
        </p:nvSpPr>
        <p:spPr>
          <a:xfrm>
            <a:off x="838200" y="18224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SUMMARY  –  4</a:t>
            </a:r>
          </a:p>
          <a:p>
            <a:pPr algn="ctr"/>
            <a:r>
              <a:rPr lang="en-US" sz="4000" u="sng" dirty="0">
                <a:solidFill>
                  <a:srgbClr val="C00000"/>
                </a:solidFill>
                <a:latin typeface="+mn-lt"/>
                <a:ea typeface="Abadi MT Condensed Extra Bold" charset="0"/>
                <a:cs typeface="Abadi MT Condensed Extra Bold" charset="0"/>
              </a:rPr>
              <a:t>Other</a:t>
            </a:r>
            <a:r>
              <a:rPr lang="en-US" sz="4000" dirty="0">
                <a:solidFill>
                  <a:srgbClr val="7030A0"/>
                </a:solidFill>
                <a:latin typeface="+mn-lt"/>
                <a:ea typeface="Abadi MT Condensed Extra Bold" charset="0"/>
                <a:cs typeface="Abadi MT Condensed Extra Bold" charset="0"/>
              </a:rPr>
              <a:t> drugs were also in trial -- </a:t>
            </a:r>
          </a:p>
          <a:p>
            <a:pPr algn="ctr"/>
            <a:r>
              <a:rPr lang="en-US" sz="4000" dirty="0">
                <a:solidFill>
                  <a:srgbClr val="7030A0"/>
                </a:solidFill>
                <a:latin typeface="+mn-lt"/>
                <a:ea typeface="Abadi MT Condensed Extra Bold" charset="0"/>
                <a:cs typeface="Abadi MT Condensed Extra Bold" charset="0"/>
              </a:rPr>
              <a:t>but did </a:t>
            </a:r>
            <a:r>
              <a:rPr lang="en-US" sz="4000" i="1" dirty="0">
                <a:solidFill>
                  <a:srgbClr val="7030A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</a:t>
            </a:r>
            <a:r>
              <a:rPr lang="en-US" sz="4000" dirty="0">
                <a:solidFill>
                  <a:srgbClr val="7030A0"/>
                </a:solidFill>
                <a:latin typeface="+mn-lt"/>
                <a:ea typeface="Abadi MT Condensed Extra Bold" charset="0"/>
                <a:cs typeface="Abadi MT Condensed Extra Bold" charset="0"/>
              </a:rPr>
              <a:t>  fulfill significant </a:t>
            </a:r>
            <a:r>
              <a:rPr lang="en-US" sz="4000" b="1" dirty="0">
                <a:solidFill>
                  <a:srgbClr val="7030A0"/>
                </a:solidFill>
                <a:latin typeface="+mn-lt"/>
                <a:ea typeface="Abadi MT Condensed Extra Bold" charset="0"/>
                <a:cs typeface="Abadi MT Condensed Extra Bold" charset="0"/>
              </a:rPr>
              <a:t>ESSDAI</a:t>
            </a:r>
            <a:r>
              <a:rPr lang="en-US" sz="4000" dirty="0">
                <a:solidFill>
                  <a:srgbClr val="7030A0"/>
                </a:solidFill>
                <a:latin typeface="+mn-lt"/>
                <a:ea typeface="Abadi MT Condensed Extra Bold" charset="0"/>
                <a:cs typeface="Abadi MT Condensed Extra Bold" charset="0"/>
              </a:rPr>
              <a:t> or </a:t>
            </a:r>
            <a:r>
              <a:rPr lang="en-US" sz="4000" b="1" dirty="0">
                <a:solidFill>
                  <a:srgbClr val="7030A0"/>
                </a:solidFill>
                <a:latin typeface="+mn-lt"/>
                <a:ea typeface="Abadi MT Condensed Extra Bold" charset="0"/>
                <a:cs typeface="Abadi MT Condensed Extra Bold" charset="0"/>
              </a:rPr>
              <a:t>ESSPRI</a:t>
            </a:r>
            <a:r>
              <a:rPr lang="en-US" sz="4000" dirty="0">
                <a:solidFill>
                  <a:srgbClr val="7030A0"/>
                </a:solidFill>
                <a:latin typeface="+mn-lt"/>
                <a:ea typeface="Abadi MT Condensed Extra Bold" charset="0"/>
                <a:cs typeface="Abadi MT Condensed Extra Bold" charset="0"/>
              </a:rPr>
              <a:t>.</a:t>
            </a:r>
          </a:p>
          <a:p>
            <a:pPr algn="ctr"/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730843" y="1945371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1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01910-E363-1241-8447-CB5AC03D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Krungthep" charset="-34"/>
                <a:ea typeface="Krungthep" charset="-34"/>
                <a:cs typeface="Krungthep" charset="-34"/>
              </a:rPr>
              <a:t>Thank you for inviting me </a:t>
            </a:r>
            <a:br>
              <a:rPr lang="en-US" sz="3200" b="1" dirty="0">
                <a:solidFill>
                  <a:srgbClr val="C00000"/>
                </a:solidFill>
                <a:latin typeface="Krungthep" charset="-34"/>
                <a:ea typeface="Krungthep" charset="-34"/>
                <a:cs typeface="Krungthep" charset="-34"/>
              </a:rPr>
            </a:br>
            <a:r>
              <a:rPr lang="en-US" sz="3200" b="1" dirty="0">
                <a:solidFill>
                  <a:srgbClr val="C00000"/>
                </a:solidFill>
                <a:latin typeface="Krungthep" charset="-34"/>
                <a:ea typeface="Krungthep" charset="-34"/>
                <a:cs typeface="Krungthep" charset="-34"/>
              </a:rPr>
              <a:t>to this inspiring PANLAR Congress</a:t>
            </a:r>
            <a:br>
              <a:rPr lang="en-US" sz="3200" b="1" dirty="0">
                <a:solidFill>
                  <a:srgbClr val="C00000"/>
                </a:solidFill>
                <a:latin typeface="Krungthep" charset="-34"/>
                <a:ea typeface="Krungthep" charset="-34"/>
                <a:cs typeface="Krungthep" charset="-34"/>
              </a:rPr>
            </a:br>
            <a:r>
              <a:rPr lang="en-US" sz="3200" b="1" dirty="0">
                <a:solidFill>
                  <a:srgbClr val="C00000"/>
                </a:solidFill>
                <a:latin typeface="Krungthep" charset="-34"/>
                <a:ea typeface="Krungthep" charset="-34"/>
                <a:cs typeface="Krungthep" charset="-34"/>
              </a:rPr>
              <a:t>in your beautiful city</a:t>
            </a:r>
            <a:br>
              <a:rPr lang="en-US" sz="3200" b="1" dirty="0">
                <a:solidFill>
                  <a:srgbClr val="C00000"/>
                </a:solidFill>
                <a:latin typeface="Krungthep" charset="-34"/>
                <a:ea typeface="Krungthep" charset="-34"/>
                <a:cs typeface="Krungthep" charset="-34"/>
              </a:rPr>
            </a:br>
            <a:endParaRPr lang="en-US" sz="3200" b="1" dirty="0">
              <a:solidFill>
                <a:srgbClr val="C00000"/>
              </a:solidFill>
              <a:latin typeface="Krungthep" charset="-34"/>
              <a:ea typeface="Krungthep" charset="-34"/>
              <a:cs typeface="Krungthep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93FC1-1B73-58C3-0EB2-01AE682BF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449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I look forward to greeting you at the next ACR </a:t>
            </a:r>
          </a:p>
          <a:p>
            <a:pPr marL="0" indent="0" algn="ctr">
              <a:buNone/>
            </a:pPr>
            <a:r>
              <a:rPr lang="en-US" b="1" dirty="0"/>
              <a:t>which will be held in 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my home city of  </a:t>
            </a:r>
            <a:r>
              <a:rPr lang="en-US" b="1" dirty="0">
                <a:solidFill>
                  <a:schemeClr val="accent2"/>
                </a:solidFill>
                <a:latin typeface="Chalkduster" charset="0"/>
                <a:ea typeface="Chalkduster" charset="0"/>
                <a:cs typeface="Chalkduster" charset="0"/>
              </a:rPr>
              <a:t>San Diego, California</a:t>
            </a:r>
          </a:p>
          <a:p>
            <a:pPr marL="0" indent="0" algn="ctr">
              <a:buNone/>
            </a:pPr>
            <a:r>
              <a:rPr lang="en-US" b="1" dirty="0"/>
              <a:t>later</a:t>
            </a:r>
            <a:r>
              <a:rPr lang="en-US" sz="2400" b="1" dirty="0"/>
              <a:t> this year.</a:t>
            </a:r>
            <a:endParaRPr lang="en-US" sz="24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Our clinical hospital:</a:t>
            </a:r>
          </a:p>
        </p:txBody>
      </p:sp>
      <p:pic>
        <p:nvPicPr>
          <p:cNvPr id="6" name="Picture 5" descr="A picture containing sky, outdoor, road, tarmac&#10;&#10;Description automatically generated">
            <a:extLst>
              <a:ext uri="{FF2B5EF4-FFF2-40B4-BE49-F238E27FC236}">
                <a16:creationId xmlns:a16="http://schemas.microsoft.com/office/drawing/2014/main" id="{F1BDA382-F307-A6B4-660D-8B53A88B8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882" y="4260232"/>
            <a:ext cx="5544235" cy="245482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3191034" y="1499840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1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36374-E60B-99EB-DE30-1A6B5FA85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E9D7C-EE61-BB43-A59B-92D655BE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37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70C50-04B4-37F6-4423-6E1EC4DD3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Take home point  –  2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F896C-18E8-845A-3EF2-F718064AA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799"/>
            <a:ext cx="10515600" cy="4221163"/>
          </a:xfrm>
        </p:spPr>
        <p:txBody>
          <a:bodyPr/>
          <a:lstStyle/>
          <a:p>
            <a:pPr algn="ctr"/>
            <a:r>
              <a:rPr lang="en-US" b="1" dirty="0"/>
              <a:t>The secondary endpoint in clinical trials is the </a:t>
            </a:r>
            <a:r>
              <a:rPr lang="en-US" sz="4400" b="1" dirty="0">
                <a:solidFill>
                  <a:srgbClr val="7030A0"/>
                </a:solidFill>
              </a:rPr>
              <a:t>ESSPRI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/>
              <a:t> </a:t>
            </a:r>
            <a:r>
              <a:rPr lang="en-US" b="1" dirty="0"/>
              <a:t>           (</a:t>
            </a:r>
            <a:r>
              <a:rPr lang="en-US" sz="3200" b="1" u="sng" dirty="0">
                <a:solidFill>
                  <a:srgbClr val="7030A0"/>
                </a:solidFill>
              </a:rPr>
              <a:t>E</a:t>
            </a:r>
            <a:r>
              <a:rPr lang="en-US" b="1" dirty="0"/>
              <a:t>uropean </a:t>
            </a:r>
            <a:r>
              <a:rPr lang="en-US" sz="3200" b="1" u="sng" dirty="0">
                <a:solidFill>
                  <a:srgbClr val="7030A0"/>
                </a:solidFill>
              </a:rPr>
              <a:t>S</a:t>
            </a:r>
            <a:r>
              <a:rPr lang="en-US" b="1" dirty="0"/>
              <a:t>jogren’s </a:t>
            </a:r>
            <a:r>
              <a:rPr lang="en-US" sz="3200" b="1" u="sng" dirty="0">
                <a:solidFill>
                  <a:srgbClr val="7030A0"/>
                </a:solidFill>
              </a:rPr>
              <a:t>S</a:t>
            </a:r>
            <a:r>
              <a:rPr lang="en-US" b="1" dirty="0"/>
              <a:t>yndrome </a:t>
            </a:r>
            <a:r>
              <a:rPr lang="en-US" sz="3200" b="1" u="sng" dirty="0">
                <a:solidFill>
                  <a:srgbClr val="7030A0"/>
                </a:solidFill>
              </a:rPr>
              <a:t>P</a:t>
            </a:r>
            <a:r>
              <a:rPr lang="en-US" b="1" dirty="0"/>
              <a:t>atient </a:t>
            </a:r>
            <a:r>
              <a:rPr lang="en-US" sz="3200" b="1" u="sng" dirty="0">
                <a:solidFill>
                  <a:srgbClr val="7030A0"/>
                </a:solidFill>
              </a:rPr>
              <a:t>R</a:t>
            </a:r>
            <a:r>
              <a:rPr lang="en-US" b="1" dirty="0"/>
              <a:t>eported </a:t>
            </a:r>
            <a:r>
              <a:rPr lang="en-US" sz="3200" b="1" u="sng" dirty="0">
                <a:solidFill>
                  <a:srgbClr val="7030A0"/>
                </a:solidFill>
              </a:rPr>
              <a:t>I</a:t>
            </a:r>
            <a:r>
              <a:rPr lang="en-US" b="1" dirty="0"/>
              <a:t>ndex).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dirty="0"/>
              <a:t>This is a </a:t>
            </a:r>
            <a:r>
              <a:rPr lang="en-US" b="1" i="1" u="sng" dirty="0">
                <a:solidFill>
                  <a:srgbClr val="FF0000"/>
                </a:solidFill>
              </a:rPr>
              <a:t>self-reported</a:t>
            </a:r>
            <a:r>
              <a:rPr lang="en-US" dirty="0"/>
              <a:t> measure about patients’ </a:t>
            </a:r>
            <a:r>
              <a:rPr lang="en-US" b="1" dirty="0"/>
              <a:t>quality of life</a:t>
            </a:r>
            <a:r>
              <a:rPr lang="en-US" dirty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b="1" i="1" u="sng" dirty="0">
                <a:solidFill>
                  <a:srgbClr val="C00000"/>
                </a:solidFill>
              </a:rPr>
              <a:t>Three units of improvement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dirty="0"/>
              <a:t>are considered clinically </a:t>
            </a:r>
            <a:r>
              <a:rPr lang="en-US" b="1" dirty="0"/>
              <a:t>significant</a:t>
            </a:r>
            <a:r>
              <a:rPr lang="en-US" dirty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dirty="0">
                <a:solidFill>
                  <a:srgbClr val="FF0000"/>
                </a:solidFill>
              </a:rPr>
              <a:t>(The </a:t>
            </a:r>
            <a:r>
              <a:rPr lang="en-US" b="1" dirty="0">
                <a:solidFill>
                  <a:srgbClr val="FF0000"/>
                </a:solidFill>
              </a:rPr>
              <a:t>ESSPRI</a:t>
            </a:r>
            <a:r>
              <a:rPr lang="en-US" dirty="0">
                <a:solidFill>
                  <a:srgbClr val="FF0000"/>
                </a:solidFill>
              </a:rPr>
              <a:t> is also </a:t>
            </a:r>
            <a:r>
              <a:rPr lang="en-US" b="1" i="1" u="sng" dirty="0">
                <a:solidFill>
                  <a:srgbClr val="FF0000"/>
                </a:solidFill>
              </a:rPr>
              <a:t>unreliable</a:t>
            </a:r>
            <a:r>
              <a:rPr lang="en-US" dirty="0">
                <a:solidFill>
                  <a:srgbClr val="FF0000"/>
                </a:solidFill>
              </a:rPr>
              <a:t>, and also will have to be rewritten.)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19988" y="1342031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235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9815F4-DB3F-833D-C008-755260A389BA}"/>
              </a:ext>
            </a:extLst>
          </p:cNvPr>
          <p:cNvSpPr txBox="1"/>
          <p:nvPr/>
        </p:nvSpPr>
        <p:spPr>
          <a:xfrm>
            <a:off x="694944" y="658368"/>
            <a:ext cx="1123035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One approach was to look at different Sjogren’s Syndrome patients </a:t>
            </a:r>
          </a:p>
          <a:p>
            <a:pPr algn="ctr"/>
            <a:r>
              <a:rPr lang="en-US" sz="32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and divide them into different clinically defined subsets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(called </a:t>
            </a:r>
            <a:r>
              <a:rPr lang="en-US" sz="3200" dirty="0" err="1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Endotypes</a:t>
            </a:r>
            <a:r>
              <a:rPr lang="en-US" sz="32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).</a:t>
            </a:r>
          </a:p>
          <a:p>
            <a:pPr algn="ctr"/>
            <a:endParaRPr lang="en-US" sz="3200" dirty="0">
              <a:solidFill>
                <a:srgbClr val="C00000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endParaRPr lang="en-US" dirty="0"/>
          </a:p>
          <a:p>
            <a:pPr algn="ctr"/>
            <a:r>
              <a:rPr lang="en-US" sz="3200" dirty="0"/>
              <a:t>For example, a patient with </a:t>
            </a:r>
            <a:r>
              <a:rPr lang="en-US" sz="3200" b="1" u="sng" dirty="0">
                <a:solidFill>
                  <a:srgbClr val="0070C0"/>
                </a:solidFill>
              </a:rPr>
              <a:t>extraglandular symptoms </a:t>
            </a:r>
          </a:p>
          <a:p>
            <a:pPr algn="ctr"/>
            <a:endParaRPr lang="en-US" sz="3200" b="1" u="sng" dirty="0">
              <a:solidFill>
                <a:srgbClr val="0070C0"/>
              </a:solidFill>
            </a:endParaRPr>
          </a:p>
          <a:p>
            <a:pPr algn="ctr"/>
            <a:r>
              <a:rPr lang="en-US" sz="3200" dirty="0"/>
              <a:t>might have a </a:t>
            </a:r>
            <a:r>
              <a:rPr lang="en-US" sz="3200" b="1" i="1" u="sng" dirty="0">
                <a:solidFill>
                  <a:schemeClr val="accent4">
                    <a:lumMod val="50000"/>
                  </a:schemeClr>
                </a:solidFill>
              </a:rPr>
              <a:t>better chance of improved ESSDAI response to a drug </a:t>
            </a:r>
          </a:p>
          <a:p>
            <a:pPr algn="ctr"/>
            <a:endParaRPr lang="en-US" sz="3200" b="1" i="1" u="sng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sz="3200" dirty="0"/>
              <a:t>than a patient with </a:t>
            </a:r>
            <a:r>
              <a:rPr lang="en-US" sz="3200" b="1" dirty="0">
                <a:solidFill>
                  <a:srgbClr val="7030A0"/>
                </a:solidFill>
              </a:rPr>
              <a:t>pain, fatigue and </a:t>
            </a:r>
            <a:r>
              <a:rPr lang="en-US" sz="4000" b="1" dirty="0">
                <a:solidFill>
                  <a:srgbClr val="7030A0"/>
                </a:solidFill>
                <a:latin typeface="Cracked" charset="0"/>
                <a:ea typeface="Cracked" charset="0"/>
                <a:cs typeface="Cracked" charset="0"/>
              </a:rPr>
              <a:t>brain fog</a:t>
            </a:r>
            <a:r>
              <a:rPr lang="en-US" sz="3200" b="1" dirty="0"/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3056208" y="2487571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75F19-5878-A58B-7E4B-352A8059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Take home point  –  3</a:t>
            </a:r>
            <a:br>
              <a:rPr lang="en-US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E8FD2-B075-2505-7C56-A810F6941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b="1" dirty="0">
                <a:solidFill>
                  <a:srgbClr val="7030A0"/>
                </a:solidFill>
              </a:rPr>
              <a:t>New Outcome Measures for Clinical trials </a:t>
            </a:r>
          </a:p>
          <a:p>
            <a:pPr marL="0" indent="0" algn="ctr">
              <a:buNone/>
            </a:pPr>
            <a:r>
              <a:rPr lang="en-US" dirty="0"/>
              <a:t>are </a:t>
            </a:r>
            <a:r>
              <a:rPr lang="en-US" b="1" dirty="0"/>
              <a:t>weighted measures </a:t>
            </a:r>
            <a:r>
              <a:rPr lang="en-US" dirty="0"/>
              <a:t>called </a:t>
            </a:r>
            <a:r>
              <a:rPr lang="en-US" b="1" dirty="0">
                <a:solidFill>
                  <a:srgbClr val="C00000"/>
                </a:solidFill>
              </a:rPr>
              <a:t>“STAR” </a:t>
            </a:r>
            <a:r>
              <a:rPr lang="en-US" dirty="0"/>
              <a:t>and </a:t>
            </a:r>
            <a:r>
              <a:rPr lang="en-US" b="1" dirty="0">
                <a:solidFill>
                  <a:srgbClr val="C00000"/>
                </a:solidFill>
              </a:rPr>
              <a:t>“CRESS.”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dirty="0"/>
              <a:t>These are </a:t>
            </a:r>
            <a:r>
              <a:rPr lang="en-US" b="1" i="1" dirty="0">
                <a:solidFill>
                  <a:srgbClr val="0070C0"/>
                </a:solidFill>
              </a:rPr>
              <a:t>composites</a:t>
            </a:r>
            <a:r>
              <a:rPr lang="en-US" dirty="0"/>
              <a:t> of </a:t>
            </a:r>
            <a:r>
              <a:rPr lang="en-US" b="1" dirty="0"/>
              <a:t>ESSDAI</a:t>
            </a:r>
            <a:r>
              <a:rPr lang="en-US" dirty="0"/>
              <a:t> and </a:t>
            </a:r>
            <a:r>
              <a:rPr lang="en-US" b="1" dirty="0"/>
              <a:t>ESSPRI</a:t>
            </a:r>
            <a:r>
              <a:rPr lang="en-US" dirty="0"/>
              <a:t> --</a:t>
            </a:r>
          </a:p>
          <a:p>
            <a:pPr marL="0" indent="0" algn="ctr">
              <a:buNone/>
            </a:pPr>
            <a:r>
              <a:rPr lang="en-US"/>
              <a:t>and will have </a:t>
            </a:r>
            <a:r>
              <a:rPr lang="en-US" dirty="0"/>
              <a:t>to be re-weighted.</a:t>
            </a:r>
          </a:p>
          <a:p>
            <a:pPr marL="0" indent="0" algn="ctr">
              <a:buNone/>
            </a:pPr>
            <a:r>
              <a:rPr lang="en-US" dirty="0"/>
              <a:t> </a:t>
            </a:r>
          </a:p>
          <a:p>
            <a:pPr algn="ctr"/>
            <a:r>
              <a:rPr lang="en-US" dirty="0"/>
              <a:t>The committee performing these adjustments is called 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Necessity.”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781888" y="13100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94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D1C8-E117-1C96-3769-1004E164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      With these “criteria” as background</a:t>
            </a:r>
            <a:r>
              <a:rPr lang="mr-IN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F8721-89BA-52E4-34E3-A739E03DF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C00000"/>
                </a:solidFill>
              </a:rPr>
              <a:t>Let us look</a:t>
            </a:r>
            <a:r>
              <a:rPr lang="mr-IN" sz="4400" dirty="0">
                <a:solidFill>
                  <a:srgbClr val="C00000"/>
                </a:solidFill>
              </a:rPr>
              <a:t>…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at some of the </a:t>
            </a:r>
            <a:r>
              <a:rPr lang="en-US" b="1" i="1" u="sng" dirty="0">
                <a:solidFill>
                  <a:srgbClr val="00B0F0"/>
                </a:solidFill>
              </a:rPr>
              <a:t>olde</a:t>
            </a:r>
            <a:r>
              <a:rPr lang="en-US" b="1" dirty="0">
                <a:solidFill>
                  <a:srgbClr val="00B0F0"/>
                </a:solidFill>
              </a:rPr>
              <a:t>r</a:t>
            </a:r>
            <a:r>
              <a:rPr lang="en-US" dirty="0"/>
              <a:t> trials of </a:t>
            </a:r>
            <a:r>
              <a:rPr lang="en-US" b="1" dirty="0"/>
              <a:t>DMARDs</a:t>
            </a:r>
            <a:r>
              <a:rPr lang="en-US" dirty="0"/>
              <a:t>,</a:t>
            </a:r>
          </a:p>
          <a:p>
            <a:pPr marL="0" indent="0" algn="ctr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also the results with </a:t>
            </a:r>
            <a:r>
              <a:rPr lang="en-US" b="1" dirty="0" err="1"/>
              <a:t>Rituxan</a:t>
            </a:r>
            <a:r>
              <a:rPr lang="en-US" dirty="0"/>
              <a:t>,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And let us look at recent </a:t>
            </a:r>
            <a:r>
              <a:rPr lang="en-US" b="1" dirty="0"/>
              <a:t>Phase II-b studies </a:t>
            </a:r>
          </a:p>
          <a:p>
            <a:pPr marL="0" indent="0" algn="ctr">
              <a:buNone/>
            </a:pPr>
            <a:r>
              <a:rPr lang="en-US" dirty="0"/>
              <a:t>which are </a:t>
            </a:r>
            <a:r>
              <a:rPr lang="en-US" b="1" dirty="0">
                <a:solidFill>
                  <a:srgbClr val="7030A0"/>
                </a:solidFill>
              </a:rPr>
              <a:t>entering Phase II</a:t>
            </a:r>
            <a:r>
              <a:rPr lang="en-US" b="1" dirty="0"/>
              <a:t>I</a:t>
            </a:r>
            <a:r>
              <a:rPr lang="en-US" dirty="0"/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172288" y="1398927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885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AE6AE-9EB4-A7DE-C87E-BEC79137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Since 2004 -- we have seen many drug trials</a:t>
            </a:r>
            <a:b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EB650-DE33-E084-0F16-63888D19E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085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The failure of anti-TNF</a:t>
            </a:r>
            <a:r>
              <a:rPr lang="en-US" dirty="0"/>
              <a:t>’</a:t>
            </a:r>
            <a:r>
              <a:rPr lang="en-US" b="1" dirty="0"/>
              <a:t>s after initial reports of success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The initial enthusiasm over </a:t>
            </a:r>
            <a:r>
              <a:rPr lang="en-US" b="1" dirty="0">
                <a:solidFill>
                  <a:srgbClr val="0070C0"/>
                </a:solidFill>
              </a:rPr>
              <a:t>abatacept</a:t>
            </a:r>
            <a:r>
              <a:rPr lang="en-US" b="1" dirty="0"/>
              <a:t> (anti-CD40)</a:t>
            </a:r>
            <a:r>
              <a:rPr lang="en-US" dirty="0"/>
              <a:t>– 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then two failed phase III trials</a:t>
            </a:r>
          </a:p>
          <a:p>
            <a:pPr marL="0" indent="0">
              <a:buNone/>
            </a:pPr>
            <a:r>
              <a:rPr lang="en-US" dirty="0"/>
              <a:t>	and</a:t>
            </a:r>
          </a:p>
          <a:p>
            <a:r>
              <a:rPr lang="en-US" b="1" dirty="0"/>
              <a:t>The use of </a:t>
            </a:r>
            <a:r>
              <a:rPr lang="en-US" b="1" dirty="0">
                <a:solidFill>
                  <a:srgbClr val="7030A0"/>
                </a:solidFill>
              </a:rPr>
              <a:t>rituximab</a:t>
            </a:r>
            <a:r>
              <a:rPr lang="en-US" b="1" dirty="0"/>
              <a:t> for extraglandular manifestations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even though it has </a:t>
            </a:r>
            <a:r>
              <a:rPr lang="en-US" b="1" i="1" u="sng" dirty="0">
                <a:solidFill>
                  <a:srgbClr val="7030A0"/>
                </a:solidFill>
              </a:rPr>
              <a:t>not been approved </a:t>
            </a:r>
            <a:r>
              <a:rPr lang="en-US" b="1" u="sng" dirty="0">
                <a:solidFill>
                  <a:srgbClr val="00B0F0"/>
                </a:solidFill>
              </a:rPr>
              <a:t>by the FDA</a:t>
            </a:r>
            <a:r>
              <a:rPr lang="en-US" b="1" dirty="0">
                <a:solidFill>
                  <a:srgbClr val="00B0F0"/>
                </a:solidFill>
              </a:rPr>
              <a:t>.</a:t>
            </a:r>
          </a:p>
          <a:p>
            <a:pPr marL="0" indent="0" algn="ctr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832688" y="1255671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050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96058" y="1724728"/>
            <a:ext cx="11708039" cy="3782080"/>
            <a:chOff x="224223" y="977002"/>
            <a:chExt cx="11708039" cy="3782080"/>
          </a:xfrm>
        </p:grpSpPr>
        <p:cxnSp>
          <p:nvCxnSpPr>
            <p:cNvPr id="18" name="Straight Connector 17"/>
            <p:cNvCxnSpPr>
              <a:cxnSpLocks/>
            </p:cNvCxnSpPr>
            <p:nvPr/>
          </p:nvCxnSpPr>
          <p:spPr>
            <a:xfrm>
              <a:off x="7785729" y="2366598"/>
              <a:ext cx="719824" cy="1326056"/>
            </a:xfrm>
            <a:prstGeom prst="line">
              <a:avLst/>
            </a:prstGeom>
            <a:ln w="38100">
              <a:solidFill>
                <a:schemeClr val="tx1"/>
              </a:solidFill>
              <a:headEnd type="diamond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24223" y="4396108"/>
              <a:ext cx="0" cy="362974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diamond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1338658" y="3692653"/>
              <a:ext cx="10593604" cy="714166"/>
              <a:chOff x="1373691" y="5044290"/>
              <a:chExt cx="10593604" cy="71416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436547" y="5044290"/>
                <a:ext cx="10405056" cy="714166"/>
                <a:chOff x="534476" y="4996528"/>
                <a:chExt cx="10405056" cy="714166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534476" y="5008215"/>
                  <a:ext cx="3124272" cy="664434"/>
                  <a:chOff x="3161417" y="2747962"/>
                  <a:chExt cx="7546671" cy="1214438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73" name="Pentagon 72"/>
                  <p:cNvSpPr/>
                  <p:nvPr/>
                </p:nvSpPr>
                <p:spPr>
                  <a:xfrm>
                    <a:off x="3161417" y="2747962"/>
                    <a:ext cx="1911625" cy="1214438"/>
                  </a:xfrm>
                  <a:prstGeom prst="homePlat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/>
                  </a:p>
                </p:txBody>
              </p:sp>
              <p:sp>
                <p:nvSpPr>
                  <p:cNvPr id="74" name="Chevron 73"/>
                  <p:cNvSpPr/>
                  <p:nvPr/>
                </p:nvSpPr>
                <p:spPr>
                  <a:xfrm>
                    <a:off x="4592652" y="2747962"/>
                    <a:ext cx="1842051" cy="1214438"/>
                  </a:xfrm>
                  <a:prstGeom prst="chevron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5" name="Chevron 74"/>
                  <p:cNvSpPr/>
                  <p:nvPr/>
                </p:nvSpPr>
                <p:spPr>
                  <a:xfrm>
                    <a:off x="5990757" y="2747962"/>
                    <a:ext cx="1842051" cy="1214438"/>
                  </a:xfrm>
                  <a:prstGeom prst="chevron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6" name="Chevron 75"/>
                  <p:cNvSpPr/>
                  <p:nvPr/>
                </p:nvSpPr>
                <p:spPr>
                  <a:xfrm>
                    <a:off x="4760844" y="2747962"/>
                    <a:ext cx="1842052" cy="1214438"/>
                  </a:xfrm>
                  <a:prstGeom prst="chevron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Chevron 76"/>
                  <p:cNvSpPr/>
                  <p:nvPr/>
                </p:nvSpPr>
                <p:spPr>
                  <a:xfrm>
                    <a:off x="8866037" y="2747962"/>
                    <a:ext cx="1842051" cy="1214438"/>
                  </a:xfrm>
                  <a:prstGeom prst="chevron">
                    <a:avLst/>
                  </a:prstGeom>
                  <a:solidFill>
                    <a:schemeClr val="accent5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6" name="Group 55"/>
                <p:cNvGrpSpPr/>
                <p:nvPr/>
              </p:nvGrpSpPr>
              <p:grpSpPr>
                <a:xfrm>
                  <a:off x="3434414" y="4996528"/>
                  <a:ext cx="2675814" cy="703453"/>
                  <a:chOff x="4480147" y="2726601"/>
                  <a:chExt cx="6182824" cy="1285756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9" name="Chevron 68"/>
                  <p:cNvSpPr/>
                  <p:nvPr/>
                </p:nvSpPr>
                <p:spPr>
                  <a:xfrm>
                    <a:off x="4480147" y="2747962"/>
                    <a:ext cx="1842053" cy="1214438"/>
                  </a:xfrm>
                  <a:prstGeom prst="chevron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Chevron 69"/>
                  <p:cNvSpPr/>
                  <p:nvPr/>
                </p:nvSpPr>
                <p:spPr>
                  <a:xfrm>
                    <a:off x="8328610" y="2726601"/>
                    <a:ext cx="2334361" cy="1285756"/>
                  </a:xfrm>
                  <a:prstGeom prst="chevron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Chevron 70"/>
                  <p:cNvSpPr/>
                  <p:nvPr/>
                </p:nvSpPr>
                <p:spPr>
                  <a:xfrm>
                    <a:off x="7315786" y="2747962"/>
                    <a:ext cx="2104236" cy="1214438"/>
                  </a:xfrm>
                  <a:prstGeom prst="chevron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7" name="Group 56"/>
                <p:cNvGrpSpPr/>
                <p:nvPr/>
              </p:nvGrpSpPr>
              <p:grpSpPr>
                <a:xfrm>
                  <a:off x="5814502" y="5012276"/>
                  <a:ext cx="2874690" cy="698418"/>
                  <a:chOff x="2085591" y="2747962"/>
                  <a:chExt cx="6642354" cy="1276555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5" name="Chevron 64"/>
                  <p:cNvSpPr/>
                  <p:nvPr/>
                </p:nvSpPr>
                <p:spPr>
                  <a:xfrm>
                    <a:off x="2085591" y="2747962"/>
                    <a:ext cx="1842053" cy="1214438"/>
                  </a:xfrm>
                  <a:prstGeom prst="chevron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6" name="Chevron 65"/>
                  <p:cNvSpPr/>
                  <p:nvPr/>
                </p:nvSpPr>
                <p:spPr>
                  <a:xfrm>
                    <a:off x="3261390" y="2747962"/>
                    <a:ext cx="1842053" cy="1214438"/>
                  </a:xfrm>
                  <a:prstGeom prst="chevron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Chevron 66"/>
                  <p:cNvSpPr/>
                  <p:nvPr/>
                </p:nvSpPr>
                <p:spPr>
                  <a:xfrm>
                    <a:off x="4353254" y="2782765"/>
                    <a:ext cx="2087295" cy="1241752"/>
                  </a:xfrm>
                  <a:prstGeom prst="chevron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Chevron 67"/>
                  <p:cNvSpPr/>
                  <p:nvPr/>
                </p:nvSpPr>
                <p:spPr>
                  <a:xfrm>
                    <a:off x="6885892" y="2770221"/>
                    <a:ext cx="1842053" cy="1214440"/>
                  </a:xfrm>
                  <a:prstGeom prst="chevron">
                    <a:avLst/>
                  </a:prstGeom>
                  <a:solidFill>
                    <a:schemeClr val="accent5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8" name="Chevron 57"/>
                <p:cNvSpPr/>
                <p:nvPr/>
              </p:nvSpPr>
              <p:spPr>
                <a:xfrm>
                  <a:off x="9537251" y="5035549"/>
                  <a:ext cx="797207" cy="664434"/>
                </a:xfrm>
                <a:prstGeom prst="chevron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Chevron 58"/>
                <p:cNvSpPr/>
                <p:nvPr/>
              </p:nvSpPr>
              <p:spPr>
                <a:xfrm>
                  <a:off x="10142325" y="5035549"/>
                  <a:ext cx="797207" cy="664434"/>
                </a:xfrm>
                <a:prstGeom prst="chevron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4056212" y="5008720"/>
                  <a:ext cx="5684830" cy="682060"/>
                  <a:chOff x="-5134578" y="2715746"/>
                  <a:chExt cx="13135578" cy="1246654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1" name="Chevron 60"/>
                  <p:cNvSpPr/>
                  <p:nvPr/>
                </p:nvSpPr>
                <p:spPr>
                  <a:xfrm>
                    <a:off x="2524992" y="2719866"/>
                    <a:ext cx="1842056" cy="1214438"/>
                  </a:xfrm>
                  <a:prstGeom prst="chevron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Chevron 61"/>
                  <p:cNvSpPr/>
                  <p:nvPr/>
                </p:nvSpPr>
                <p:spPr>
                  <a:xfrm>
                    <a:off x="-5134578" y="2715746"/>
                    <a:ext cx="1842054" cy="1214439"/>
                  </a:xfrm>
                  <a:prstGeom prst="chevron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Chevron 62"/>
                  <p:cNvSpPr/>
                  <p:nvPr/>
                </p:nvSpPr>
                <p:spPr>
                  <a:xfrm>
                    <a:off x="4929872" y="2747963"/>
                    <a:ext cx="1842053" cy="1214437"/>
                  </a:xfrm>
                  <a:prstGeom prst="chevron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Chevron 63"/>
                  <p:cNvSpPr/>
                  <p:nvPr/>
                </p:nvSpPr>
                <p:spPr>
                  <a:xfrm>
                    <a:off x="6158948" y="2747962"/>
                    <a:ext cx="1842052" cy="1214438"/>
                  </a:xfrm>
                  <a:prstGeom prst="chevron">
                    <a:avLst/>
                  </a:prstGeom>
                  <a:solidFill>
                    <a:schemeClr val="accent5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PH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36" name="TextBox 35"/>
              <p:cNvSpPr txBox="1"/>
              <p:nvPr/>
            </p:nvSpPr>
            <p:spPr>
              <a:xfrm>
                <a:off x="11157357" y="5258369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2022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9336011" y="5234304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2019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969054" y="5234305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2020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547232" y="5234305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2021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247824" y="5243781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2010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469268" y="5238370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2009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52052" y="5221509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2008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198044" y="5229940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2007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725819" y="5238371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2006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373691" y="5231326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2005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736176" y="5261639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2011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328238" y="5252436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2015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730648" y="5218609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       2016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195122" y="5234304"/>
                <a:ext cx="722004" cy="309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      2017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768490" y="5229939"/>
                <a:ext cx="8099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PH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mpact" panose="020B0806030902050204" pitchFamily="34" charset="0"/>
                  </a:rPr>
                  <a:t>2018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900080" y="977002"/>
              <a:ext cx="1687757" cy="1723549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2880" tIns="91440" rIns="182880" bIns="91440" rtlCol="0">
              <a:spAutoFit/>
            </a:bodyPr>
            <a:lstStyle/>
            <a:p>
              <a:r>
                <a:rPr lang="en-PH" sz="2000" b="1" u="sng" dirty="0">
                  <a:solidFill>
                    <a:srgbClr val="C00000"/>
                  </a:solidFill>
                </a:rPr>
                <a:t>rituximab</a:t>
              </a:r>
              <a:r>
                <a:rPr lang="en-PH" sz="2000" dirty="0"/>
                <a:t> (TRACTISS)</a:t>
              </a:r>
            </a:p>
            <a:p>
              <a:r>
                <a:rPr lang="en-PH" sz="2000" dirty="0"/>
                <a:t>(Tears)</a:t>
              </a:r>
            </a:p>
            <a:p>
              <a:r>
                <a:rPr lang="en-PH" sz="2000" dirty="0"/>
                <a:t>2020</a:t>
              </a:r>
            </a:p>
            <a:p>
              <a:r>
                <a:rPr lang="en-PH" sz="2000" dirty="0"/>
                <a:t>2021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20334" y="1311780"/>
              <a:ext cx="1685217" cy="1107996"/>
            </a:xfrm>
            <a:prstGeom prst="rect">
              <a:avLst/>
            </a:prstGeom>
            <a:solidFill>
              <a:srgbClr val="FFFF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182880" tIns="91440" rIns="182880" bIns="91440" rtlCol="0">
              <a:spAutoFit/>
            </a:bodyPr>
            <a:lstStyle/>
            <a:p>
              <a:r>
                <a:rPr lang="en-PH" sz="2000" b="1" u="sng" dirty="0">
                  <a:solidFill>
                    <a:srgbClr val="C00000"/>
                  </a:solidFill>
                </a:rPr>
                <a:t>Rituxan</a:t>
              </a:r>
            </a:p>
            <a:p>
              <a:r>
                <a:rPr lang="en-PH" sz="2000" dirty="0"/>
                <a:t>Verstappen (2017)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50B5702-EB00-CE1D-C9EC-E6C9FE548BD6}"/>
              </a:ext>
            </a:extLst>
          </p:cNvPr>
          <p:cNvSpPr/>
          <p:nvPr/>
        </p:nvSpPr>
        <p:spPr>
          <a:xfrm>
            <a:off x="1538044" y="1976876"/>
            <a:ext cx="3317291" cy="172849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265303-1455-797A-7A57-B60BB95C504C}"/>
              </a:ext>
            </a:extLst>
          </p:cNvPr>
          <p:cNvSpPr txBox="1"/>
          <p:nvPr/>
        </p:nvSpPr>
        <p:spPr>
          <a:xfrm>
            <a:off x="1840335" y="2011837"/>
            <a:ext cx="27446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rituximab</a:t>
            </a:r>
          </a:p>
          <a:p>
            <a:pPr marL="342900" indent="-342900">
              <a:buAutoNum type="alphaLcPeriod"/>
            </a:pPr>
            <a:r>
              <a:rPr lang="en-US" dirty="0"/>
              <a:t>Open label-Pipje (2005)</a:t>
            </a:r>
          </a:p>
          <a:p>
            <a:pPr marL="342900" indent="-342900">
              <a:buAutoNum type="alphaLcPeriod"/>
            </a:pPr>
            <a:r>
              <a:rPr lang="en-US" dirty="0"/>
              <a:t>For Fatigue-</a:t>
            </a:r>
            <a:r>
              <a:rPr lang="en-US" dirty="0" err="1"/>
              <a:t>Dass</a:t>
            </a:r>
            <a:r>
              <a:rPr lang="en-US" dirty="0"/>
              <a:t> (2008)</a:t>
            </a:r>
          </a:p>
          <a:p>
            <a:pPr marL="342900" indent="-342900">
              <a:buAutoNum type="alphaLcPeriod"/>
            </a:pPr>
            <a:r>
              <a:rPr lang="en-US" dirty="0"/>
              <a:t>Double blind for FDA-</a:t>
            </a:r>
          </a:p>
          <a:p>
            <a:r>
              <a:rPr lang="en-US" dirty="0"/>
              <a:t>	St. Clair (2008)</a:t>
            </a:r>
          </a:p>
          <a:p>
            <a:r>
              <a:rPr lang="en-US" dirty="0"/>
              <a:t>	</a:t>
            </a:r>
            <a:r>
              <a:rPr lang="en-US" dirty="0" err="1"/>
              <a:t>Meijier</a:t>
            </a:r>
            <a:r>
              <a:rPr lang="en-US" dirty="0"/>
              <a:t>  (2008)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FA9AA6F-16D8-208A-A8E9-FE0B1FB4FFB2}"/>
              </a:ext>
            </a:extLst>
          </p:cNvPr>
          <p:cNvCxnSpPr/>
          <p:nvPr/>
        </p:nvCxnSpPr>
        <p:spPr>
          <a:xfrm flipH="1">
            <a:off x="1065064" y="3712416"/>
            <a:ext cx="589565" cy="6993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86FE73B-65F4-51E7-8DB9-C7D8732DB033}"/>
              </a:ext>
            </a:extLst>
          </p:cNvPr>
          <p:cNvCxnSpPr>
            <a:cxnSpLocks/>
            <a:stCxn id="79" idx="2"/>
            <a:endCxn id="69" idx="0"/>
          </p:cNvCxnSpPr>
          <p:nvPr/>
        </p:nvCxnSpPr>
        <p:spPr>
          <a:xfrm>
            <a:off x="3212666" y="3766163"/>
            <a:ext cx="701000" cy="6859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46006BBD-FB35-1DFF-63DA-C7EC3CD44B46}"/>
              </a:ext>
            </a:extLst>
          </p:cNvPr>
          <p:cNvSpPr txBox="1"/>
          <p:nvPr/>
        </p:nvSpPr>
        <p:spPr>
          <a:xfrm>
            <a:off x="765719" y="285203"/>
            <a:ext cx="9873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Rituxan (anti-CD22) </a:t>
            </a:r>
          </a:p>
          <a:p>
            <a:pPr algn="ctr"/>
            <a:r>
              <a:rPr lang="en-US" sz="2400" b="1" dirty="0"/>
              <a:t>is </a:t>
            </a:r>
            <a:r>
              <a:rPr lang="en-US" sz="2400" b="1" u="sng" dirty="0"/>
              <a:t>still</a:t>
            </a:r>
            <a:r>
              <a:rPr lang="en-US" sz="2400" b="1" dirty="0"/>
              <a:t> our standard </a:t>
            </a:r>
            <a:r>
              <a:rPr lang="en-US" sz="2400" b="1" i="1" u="sng" dirty="0">
                <a:solidFill>
                  <a:srgbClr val="00B0F0"/>
                </a:solidFill>
              </a:rPr>
              <a:t>”go to</a:t>
            </a:r>
            <a:r>
              <a:rPr lang="en-US" sz="2400" b="1" i="1" dirty="0">
                <a:solidFill>
                  <a:srgbClr val="00B0F0"/>
                </a:solidFill>
              </a:rPr>
              <a:t>”</a:t>
            </a:r>
            <a:r>
              <a:rPr lang="en-US" sz="2400" b="1" i="1" dirty="0">
                <a:solidFill>
                  <a:srgbClr val="C00000"/>
                </a:solidFill>
              </a:rPr>
              <a:t> </a:t>
            </a:r>
            <a:r>
              <a:rPr lang="en-US" sz="2400" b="1" dirty="0"/>
              <a:t>drug   </a:t>
            </a:r>
            <a:r>
              <a:rPr lang="en-US" sz="2400" i="1" dirty="0"/>
              <a:t>(at Scripps Clinic in San Diego)</a:t>
            </a:r>
          </a:p>
          <a:p>
            <a:pPr algn="ctr"/>
            <a:r>
              <a:rPr lang="en-US" sz="2400" dirty="0"/>
              <a:t>for </a:t>
            </a:r>
            <a:r>
              <a:rPr lang="en-US" sz="2400" b="1" i="1" dirty="0">
                <a:solidFill>
                  <a:srgbClr val="7030A0"/>
                </a:solidFill>
              </a:rPr>
              <a:t>extraglandular manifestations --</a:t>
            </a:r>
            <a:endParaRPr lang="en-US" sz="2400" i="1" dirty="0">
              <a:solidFill>
                <a:srgbClr val="7030A0"/>
              </a:solidFill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DAFF1F15-33CF-ADD5-D1BF-48F9F6236396}"/>
              </a:ext>
            </a:extLst>
          </p:cNvPr>
          <p:cNvCxnSpPr>
            <a:cxnSpLocks/>
          </p:cNvCxnSpPr>
          <p:nvPr/>
        </p:nvCxnSpPr>
        <p:spPr>
          <a:xfrm>
            <a:off x="9653085" y="3400708"/>
            <a:ext cx="0" cy="99210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1E2BFDA-B24B-16DA-389E-CBB5983922C8}"/>
              </a:ext>
            </a:extLst>
          </p:cNvPr>
          <p:cNvCxnSpPr>
            <a:cxnSpLocks/>
          </p:cNvCxnSpPr>
          <p:nvPr/>
        </p:nvCxnSpPr>
        <p:spPr>
          <a:xfrm>
            <a:off x="10267840" y="3416947"/>
            <a:ext cx="0" cy="992102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73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6B37DC-696E-7215-1707-5DEB44E99A5D}"/>
              </a:ext>
            </a:extLst>
          </p:cNvPr>
          <p:cNvSpPr txBox="1"/>
          <p:nvPr/>
        </p:nvSpPr>
        <p:spPr>
          <a:xfrm>
            <a:off x="926592" y="1664815"/>
            <a:ext cx="986942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Arial" charset="0"/>
              <a:buChar char="•"/>
            </a:pPr>
            <a:r>
              <a:rPr lang="en-US" sz="2800" b="1" dirty="0"/>
              <a:t>All studies showed B-cell depletion </a:t>
            </a:r>
          </a:p>
          <a:p>
            <a:pPr algn="ctr"/>
            <a:r>
              <a:rPr lang="en-US" sz="2800" dirty="0"/>
              <a:t>and </a:t>
            </a:r>
            <a:r>
              <a:rPr lang="en-US" sz="2800" b="1" dirty="0"/>
              <a:t>improved extra-glandular manifestations.</a:t>
            </a:r>
          </a:p>
          <a:p>
            <a:pPr marL="457200" indent="-457200" algn="ctr">
              <a:buFont typeface="Arial" charset="0"/>
              <a:buChar char="•"/>
            </a:pPr>
            <a:endParaRPr lang="en-US" sz="2800" b="1" dirty="0"/>
          </a:p>
          <a:p>
            <a:pPr marL="457200" indent="-457200" algn="ctr">
              <a:buFont typeface="Arial" charset="0"/>
              <a:buChar char="•"/>
            </a:pPr>
            <a:r>
              <a:rPr lang="en-US" sz="2800" b="1" i="1" dirty="0"/>
              <a:t>The ESSDAI</a:t>
            </a:r>
            <a:r>
              <a:rPr lang="en-US" sz="2800" dirty="0"/>
              <a:t> </a:t>
            </a:r>
            <a:r>
              <a:rPr lang="en-US" sz="2800" b="1" i="1" u="sng" dirty="0">
                <a:solidFill>
                  <a:srgbClr val="FF0000"/>
                </a:solidFill>
              </a:rPr>
              <a:t>improved</a:t>
            </a:r>
            <a:r>
              <a:rPr lang="en-US" sz="2800" dirty="0"/>
              <a:t> </a:t>
            </a:r>
            <a:r>
              <a:rPr lang="en-US" sz="2800" b="1" i="1" dirty="0"/>
              <a:t>more than 2.5 units.</a:t>
            </a:r>
          </a:p>
          <a:p>
            <a:pPr marL="457200" indent="-457200" algn="ctr">
              <a:buFont typeface="Arial" charset="0"/>
              <a:buChar char="•"/>
            </a:pPr>
            <a:endParaRPr lang="en-US" sz="2800" dirty="0"/>
          </a:p>
          <a:p>
            <a:pPr marL="457200" indent="-457200" algn="ctr">
              <a:buFont typeface="Arial" charset="0"/>
              <a:buChar char="•"/>
            </a:pPr>
            <a:r>
              <a:rPr lang="en-US" sz="2800" dirty="0"/>
              <a:t>However, </a:t>
            </a:r>
            <a:r>
              <a:rPr lang="en-US" sz="2800" b="1" dirty="0">
                <a:solidFill>
                  <a:srgbClr val="7030A0"/>
                </a:solidFill>
              </a:rPr>
              <a:t>none of the studies showed significant improvemen</a:t>
            </a:r>
            <a:r>
              <a:rPr lang="en-US" sz="2800" b="1" dirty="0"/>
              <a:t>t </a:t>
            </a:r>
          </a:p>
          <a:p>
            <a:pPr algn="ctr"/>
            <a:r>
              <a:rPr lang="en-US" sz="2800" dirty="0"/>
              <a:t>in the patients’ </a:t>
            </a:r>
            <a:r>
              <a:rPr lang="en-US" sz="2800" b="1" u="sng" dirty="0"/>
              <a:t>glandular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(ocular or oral)</a:t>
            </a:r>
          </a:p>
          <a:p>
            <a:pPr algn="ctr"/>
            <a:r>
              <a:rPr lang="en-US" sz="2800" b="1" dirty="0"/>
              <a:t>or </a:t>
            </a:r>
            <a:r>
              <a:rPr lang="en-US" sz="2800" b="1" u="sng" dirty="0"/>
              <a:t>constitutional symptoms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(pain,  fatigue, or brain fog).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BBD1B-CF9C-73A3-B75A-509CECB4D294}"/>
              </a:ext>
            </a:extLst>
          </p:cNvPr>
          <p:cNvSpPr txBox="1"/>
          <p:nvPr/>
        </p:nvSpPr>
        <p:spPr>
          <a:xfrm>
            <a:off x="2231136" y="341376"/>
            <a:ext cx="9028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Rituximab</a:t>
            </a:r>
            <a: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(anti-CD22) antibody</a:t>
            </a:r>
          </a:p>
          <a:p>
            <a:endParaRPr lang="en-US" sz="4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95640E-C424-26B6-5115-1836FBE448FB}"/>
              </a:ext>
            </a:extLst>
          </p:cNvPr>
          <p:cNvCxnSpPr/>
          <p:nvPr/>
        </p:nvCxnSpPr>
        <p:spPr bwMode="auto">
          <a:xfrm>
            <a:off x="2772744" y="1281579"/>
            <a:ext cx="6400800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089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4396</TotalTime>
  <Words>1705</Words>
  <Application>Microsoft Macintosh PowerPoint</Application>
  <PresentationFormat>Widescreen</PresentationFormat>
  <Paragraphs>313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Abadi MT Condensed Extra Bold</vt:lpstr>
      <vt:lpstr>Arial</vt:lpstr>
      <vt:lpstr>Arial</vt:lpstr>
      <vt:lpstr>Britannic Bold</vt:lpstr>
      <vt:lpstr>Calibri</vt:lpstr>
      <vt:lpstr>Calibri Light</vt:lpstr>
      <vt:lpstr>Chalkduster</vt:lpstr>
      <vt:lpstr>Cracked</vt:lpstr>
      <vt:lpstr>Harding</vt:lpstr>
      <vt:lpstr>Impact</vt:lpstr>
      <vt:lpstr>Krungthep</vt:lpstr>
      <vt:lpstr>Times New Roman</vt:lpstr>
      <vt:lpstr>Office Theme</vt:lpstr>
      <vt:lpstr>Sjogren’s Syndrome : Evolving Therapies</vt:lpstr>
      <vt:lpstr> Thank you for inviting me to PANLAR </vt:lpstr>
      <vt:lpstr>Take home point  -  1 </vt:lpstr>
      <vt:lpstr>Take home point  –  2 </vt:lpstr>
      <vt:lpstr>Take home point  –  3 </vt:lpstr>
      <vt:lpstr>       With these “criteria” as background… </vt:lpstr>
      <vt:lpstr>Since 2004 -- we have seen many drug trials </vt:lpstr>
      <vt:lpstr>PowerPoint Presentation</vt:lpstr>
      <vt:lpstr>PowerPoint Presentation</vt:lpstr>
      <vt:lpstr>PowerPoint Presentation</vt:lpstr>
      <vt:lpstr>Take home point  –  4 </vt:lpstr>
      <vt:lpstr>Clinical Subtypes of Sjogren’s  </vt:lpstr>
      <vt:lpstr>PowerPoint Presentation</vt:lpstr>
      <vt:lpstr>Take home point  -  5 </vt:lpstr>
      <vt:lpstr>Take home point  - 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  </vt:lpstr>
      <vt:lpstr>PowerPoint Presentation</vt:lpstr>
      <vt:lpstr>Multiple Dose Phase II-b Trial of Ianlumab </vt:lpstr>
      <vt:lpstr>PowerPoint Presentation</vt:lpstr>
      <vt:lpstr>The Ianalumab 300 mg dose  provided the best ESSDAI result.</vt:lpstr>
      <vt:lpstr>And only the Ianalumab 300 mg dose  improved the ESSPRI </vt:lpstr>
      <vt:lpstr> There was an improved Physician Global Assessment  and Saliva Flow on  Ianalumab 300 mg Dose </vt:lpstr>
      <vt:lpstr>Although the ESSPRI was borderline,  the FACIT–F was IMPROVED  at the 300 mg dose</vt:lpstr>
      <vt:lpstr>Side Effects were equivalent in all groups. </vt:lpstr>
      <vt:lpstr> One surprising finding  was that  fatigue and brain fog were NOT correlated with Interferon signatures. </vt:lpstr>
      <vt:lpstr>  Take home point  -  7   -- Cost Effectiveness -- </vt:lpstr>
      <vt:lpstr>PowerPoint Presentation</vt:lpstr>
      <vt:lpstr>SUMMARY  –  1 </vt:lpstr>
      <vt:lpstr> SUMMARY  –  2  </vt:lpstr>
      <vt:lpstr>SUMMARY  –  3 </vt:lpstr>
      <vt:lpstr>PowerPoint Presentation</vt:lpstr>
      <vt:lpstr>Thank you for inviting me  to this inspiring PANLAR Congress in your beautiful city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Sjogren’s Syndrome: Evolving Therapies</dc:title>
  <dc:creator>Robert Fox M.D.</dc:creator>
  <cp:lastModifiedBy>Robert Fox M.D.</cp:lastModifiedBy>
  <cp:revision>289</cp:revision>
  <dcterms:created xsi:type="dcterms:W3CDTF">2023-04-09T22:07:23Z</dcterms:created>
  <dcterms:modified xsi:type="dcterms:W3CDTF">2023-04-23T02:58:45Z</dcterms:modified>
</cp:coreProperties>
</file>