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59" r:id="rId5"/>
    <p:sldId id="263" r:id="rId6"/>
    <p:sldId id="265" r:id="rId7"/>
    <p:sldId id="282" r:id="rId8"/>
    <p:sldId id="281" r:id="rId9"/>
    <p:sldId id="261" r:id="rId10"/>
    <p:sldId id="264" r:id="rId11"/>
    <p:sldId id="286" r:id="rId12"/>
    <p:sldId id="283" r:id="rId13"/>
    <p:sldId id="284" r:id="rId14"/>
    <p:sldId id="285" r:id="rId15"/>
    <p:sldId id="266" r:id="rId16"/>
    <p:sldId id="267" r:id="rId17"/>
    <p:sldId id="268" r:id="rId18"/>
    <p:sldId id="262" r:id="rId19"/>
    <p:sldId id="260"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55" d="100"/>
          <a:sy n="155" d="100"/>
        </p:scale>
        <p:origin x="-104" y="-2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206308-6F03-264A-9D97-7C504E040084}" type="datetimeFigureOut">
              <a:rPr lang="en-US" smtClean="0"/>
              <a:pPr/>
              <a:t>5/3/15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03A0C-F3AC-8743-A90B-1E7F8D99B18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206308-6F03-264A-9D97-7C504E040084}" type="datetimeFigureOut">
              <a:rPr lang="en-US" smtClean="0"/>
              <a:pPr/>
              <a:t>5/3/15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03A0C-F3AC-8743-A90B-1E7F8D99B18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206308-6F03-264A-9D97-7C504E040084}" type="datetimeFigureOut">
              <a:rPr lang="en-US" smtClean="0"/>
              <a:pPr/>
              <a:t>5/3/15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03A0C-F3AC-8743-A90B-1E7F8D99B18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206308-6F03-264A-9D97-7C504E040084}" type="datetimeFigureOut">
              <a:rPr lang="en-US" smtClean="0"/>
              <a:pPr/>
              <a:t>5/3/15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03A0C-F3AC-8743-A90B-1E7F8D99B18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206308-6F03-264A-9D97-7C504E040084}" type="datetimeFigureOut">
              <a:rPr lang="en-US" smtClean="0"/>
              <a:pPr/>
              <a:t>5/3/15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03A0C-F3AC-8743-A90B-1E7F8D99B18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206308-6F03-264A-9D97-7C504E040084}" type="datetimeFigureOut">
              <a:rPr lang="en-US" smtClean="0"/>
              <a:pPr/>
              <a:t>5/3/15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003A0C-F3AC-8743-A90B-1E7F8D99B18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206308-6F03-264A-9D97-7C504E040084}" type="datetimeFigureOut">
              <a:rPr lang="en-US" smtClean="0"/>
              <a:pPr/>
              <a:t>5/3/15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003A0C-F3AC-8743-A90B-1E7F8D99B18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206308-6F03-264A-9D97-7C504E040084}" type="datetimeFigureOut">
              <a:rPr lang="en-US" smtClean="0"/>
              <a:pPr/>
              <a:t>5/3/15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003A0C-F3AC-8743-A90B-1E7F8D99B18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206308-6F03-264A-9D97-7C504E040084}" type="datetimeFigureOut">
              <a:rPr lang="en-US" smtClean="0"/>
              <a:pPr/>
              <a:t>5/3/15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003A0C-F3AC-8743-A90B-1E7F8D99B18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206308-6F03-264A-9D97-7C504E040084}" type="datetimeFigureOut">
              <a:rPr lang="en-US" smtClean="0"/>
              <a:pPr/>
              <a:t>5/3/15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003A0C-F3AC-8743-A90B-1E7F8D99B18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206308-6F03-264A-9D97-7C504E040084}" type="datetimeFigureOut">
              <a:rPr lang="en-US" smtClean="0"/>
              <a:pPr/>
              <a:t>5/3/15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003A0C-F3AC-8743-A90B-1E7F8D99B18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206308-6F03-264A-9D97-7C504E040084}" type="datetimeFigureOut">
              <a:rPr lang="en-US" smtClean="0"/>
              <a:pPr/>
              <a:t>5/3/15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003A0C-F3AC-8743-A90B-1E7F8D99B18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Sjogren’s SS-A and SS-B antigens</a:t>
            </a:r>
            <a:endParaRPr lang="en-US" dirty="0"/>
          </a:p>
        </p:txBody>
      </p:sp>
      <p:sp>
        <p:nvSpPr>
          <p:cNvPr id="3" name="Subtitle 2"/>
          <p:cNvSpPr>
            <a:spLocks noGrp="1"/>
          </p:cNvSpPr>
          <p:nvPr>
            <p:ph type="subTitle" idx="1"/>
          </p:nvPr>
        </p:nvSpPr>
        <p:spPr/>
        <p:txBody>
          <a:bodyPr/>
          <a:lstStyle/>
          <a:p>
            <a:r>
              <a:rPr lang="en-US" dirty="0" smtClean="0"/>
              <a:t>Robert Fox, MD</a:t>
            </a:r>
          </a:p>
          <a:p>
            <a:r>
              <a:rPr lang="en-US" dirty="0" smtClean="0"/>
              <a:t>Scripps Memorial-Ximed</a:t>
            </a:r>
          </a:p>
          <a:p>
            <a:r>
              <a:rPr lang="en-US" dirty="0" smtClean="0"/>
              <a:t>La Jolla, CA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 avoid this “autoimmune” </a:t>
            </a:r>
            <a:r>
              <a:rPr lang="en-US" dirty="0" err="1" smtClean="0"/>
              <a:t>catastrophy</a:t>
            </a:r>
            <a:r>
              <a:rPr lang="en-US" dirty="0" smtClean="0"/>
              <a:t> of activation by every RNA</a:t>
            </a:r>
            <a:endParaRPr lang="en-US" dirty="0"/>
          </a:p>
        </p:txBody>
      </p:sp>
      <p:sp>
        <p:nvSpPr>
          <p:cNvPr id="3" name="Content Placeholder 2"/>
          <p:cNvSpPr>
            <a:spLocks noGrp="1"/>
          </p:cNvSpPr>
          <p:nvPr>
            <p:ph idx="1"/>
          </p:nvPr>
        </p:nvSpPr>
        <p:spPr/>
        <p:txBody>
          <a:bodyPr/>
          <a:lstStyle/>
          <a:p>
            <a:r>
              <a:rPr lang="en-US" dirty="0" smtClean="0"/>
              <a:t>The body puts the receptors for the RNA viruses (known as Toll receptors 7 and 9) intra-</a:t>
            </a:r>
            <a:r>
              <a:rPr lang="en-US" dirty="0" err="1" smtClean="0"/>
              <a:t>cellularly</a:t>
            </a:r>
            <a:endParaRPr lang="en-US" dirty="0"/>
          </a:p>
        </p:txBody>
      </p:sp>
      <p:sp>
        <p:nvSpPr>
          <p:cNvPr id="4" name="Rectangle 3"/>
          <p:cNvSpPr/>
          <p:nvPr/>
        </p:nvSpPr>
        <p:spPr>
          <a:xfrm>
            <a:off x="2598422" y="3588471"/>
            <a:ext cx="3134420" cy="23767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3682069" y="4870068"/>
            <a:ext cx="1305038" cy="9144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TLR</a:t>
            </a:r>
            <a:endParaRPr lang="en-US" dirty="0"/>
          </a:p>
        </p:txBody>
      </p:sp>
      <p:cxnSp>
        <p:nvCxnSpPr>
          <p:cNvPr id="7" name="Straight Arrow Connector 6"/>
          <p:cNvCxnSpPr/>
          <p:nvPr/>
        </p:nvCxnSpPr>
        <p:spPr>
          <a:xfrm flipV="1">
            <a:off x="3682069" y="5371057"/>
            <a:ext cx="372868" cy="116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211832" y="4567155"/>
            <a:ext cx="1258127" cy="369332"/>
          </a:xfrm>
          <a:prstGeom prst="rect">
            <a:avLst/>
          </a:prstGeom>
          <a:noFill/>
        </p:spPr>
        <p:txBody>
          <a:bodyPr wrap="none" rtlCol="0">
            <a:spAutoFit/>
          </a:bodyPr>
          <a:lstStyle/>
          <a:p>
            <a:r>
              <a:rPr lang="en-US" dirty="0" err="1" smtClean="0"/>
              <a:t>Fc</a:t>
            </a:r>
            <a:r>
              <a:rPr lang="en-US" dirty="0" smtClean="0"/>
              <a:t>-receptor</a:t>
            </a:r>
            <a:endParaRPr lang="en-US" dirty="0"/>
          </a:p>
        </p:txBody>
      </p:sp>
      <p:sp>
        <p:nvSpPr>
          <p:cNvPr id="13" name="Rectangle 12"/>
          <p:cNvSpPr/>
          <p:nvPr/>
        </p:nvSpPr>
        <p:spPr>
          <a:xfrm>
            <a:off x="897209" y="4438978"/>
            <a:ext cx="1677905" cy="914400"/>
          </a:xfrm>
          <a:prstGeom prst="rect">
            <a:avLst/>
          </a:prstGeom>
          <a:solidFill>
            <a:srgbClr val="00FFFF">
              <a:alpha val="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Ro-Y RNA complex interact to perpetuate</a:t>
            </a:r>
            <a:endParaRPr lang="en-US" dirty="0"/>
          </a:p>
        </p:txBody>
      </p:sp>
      <p:pic>
        <p:nvPicPr>
          <p:cNvPr id="4" name="Content Placeholder 3"/>
          <p:cNvPicPr>
            <a:picLocks noGrp="1" noChangeAspect="1"/>
          </p:cNvPicPr>
          <p:nvPr>
            <p:ph idx="1"/>
          </p:nvPr>
        </p:nvPicPr>
        <p:blipFill>
          <a:blip r:embed="rId2"/>
          <a:srcRect l="-18283" r="-18283"/>
          <a:stretch>
            <a:fillRect/>
          </a:stretch>
        </p:blipFill>
        <p:spPr/>
      </p:pic>
    </p:spTree>
    <p:extLst>
      <p:ext uri="{BB962C8B-B14F-4D97-AF65-F5344CB8AC3E}">
        <p14:creationId xmlns:p14="http://schemas.microsoft.com/office/powerpoint/2010/main" val="2441349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microRNA</a:t>
            </a:r>
            <a:endParaRPr lang="en-US" dirty="0"/>
          </a:p>
        </p:txBody>
      </p:sp>
      <p:pic>
        <p:nvPicPr>
          <p:cNvPr id="4" name="Content Placeholder 3"/>
          <p:cNvPicPr>
            <a:picLocks noGrp="1" noChangeAspect="1"/>
          </p:cNvPicPr>
          <p:nvPr>
            <p:ph idx="1"/>
          </p:nvPr>
        </p:nvPicPr>
        <p:blipFill>
          <a:blip r:embed="rId2"/>
          <a:srcRect t="9050" b="9050"/>
          <a:stretch>
            <a:fillRect/>
          </a:stretch>
        </p:blipFill>
        <p:spPr/>
      </p:pic>
    </p:spTree>
    <p:extLst>
      <p:ext uri="{BB962C8B-B14F-4D97-AF65-F5344CB8AC3E}">
        <p14:creationId xmlns:p14="http://schemas.microsoft.com/office/powerpoint/2010/main" val="2625925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Cascade of TLR signals</a:t>
            </a:r>
            <a:endParaRPr lang="en-US" dirty="0"/>
          </a:p>
        </p:txBody>
      </p:sp>
      <p:pic>
        <p:nvPicPr>
          <p:cNvPr id="4" name="Content Placeholder 3"/>
          <p:cNvPicPr>
            <a:picLocks noGrp="1" noChangeAspect="1"/>
          </p:cNvPicPr>
          <p:nvPr>
            <p:ph idx="1"/>
          </p:nvPr>
        </p:nvPicPr>
        <p:blipFill>
          <a:blip r:embed="rId2"/>
          <a:srcRect l="-10249" r="-10249"/>
          <a:stretch>
            <a:fillRect/>
          </a:stretch>
        </p:blipFill>
        <p:spPr/>
      </p:pic>
    </p:spTree>
    <p:extLst>
      <p:ext uri="{BB962C8B-B14F-4D97-AF65-F5344CB8AC3E}">
        <p14:creationId xmlns:p14="http://schemas.microsoft.com/office/powerpoint/2010/main" val="709975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Cascade of Lymphoma</a:t>
            </a:r>
            <a:endParaRPr lang="en-US" dirty="0"/>
          </a:p>
        </p:txBody>
      </p:sp>
      <p:pic>
        <p:nvPicPr>
          <p:cNvPr id="4" name="Content Placeholder 3"/>
          <p:cNvPicPr>
            <a:picLocks noGrp="1" noChangeAspect="1"/>
          </p:cNvPicPr>
          <p:nvPr>
            <p:ph idx="1"/>
          </p:nvPr>
        </p:nvPicPr>
        <p:blipFill>
          <a:blip r:embed="rId2"/>
          <a:srcRect l="-10249" r="-10249"/>
          <a:stretch>
            <a:fillRect/>
          </a:stretch>
        </p:blipFill>
        <p:spPr/>
      </p:pic>
    </p:spTree>
    <p:extLst>
      <p:ext uri="{BB962C8B-B14F-4D97-AF65-F5344CB8AC3E}">
        <p14:creationId xmlns:p14="http://schemas.microsoft.com/office/powerpoint/2010/main" val="4125213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a:t>
            </a:r>
            <a:endParaRPr lang="en-US" dirty="0"/>
          </a:p>
        </p:txBody>
      </p:sp>
      <p:sp>
        <p:nvSpPr>
          <p:cNvPr id="3" name="Content Placeholder 2"/>
          <p:cNvSpPr>
            <a:spLocks noGrp="1"/>
          </p:cNvSpPr>
          <p:nvPr>
            <p:ph idx="1"/>
          </p:nvPr>
        </p:nvSpPr>
        <p:spPr/>
        <p:txBody>
          <a:bodyPr/>
          <a:lstStyle/>
          <a:p>
            <a:r>
              <a:rPr lang="en-US" dirty="0" smtClean="0"/>
              <a:t>SS-A lacks site for apoptotic digestion</a:t>
            </a:r>
          </a:p>
          <a:p>
            <a:r>
              <a:rPr lang="en-US" dirty="0" smtClean="0"/>
              <a:t>Mediated by </a:t>
            </a:r>
            <a:r>
              <a:rPr lang="en-US" dirty="0" err="1" smtClean="0"/>
              <a:t>caspaces</a:t>
            </a:r>
            <a:endParaRPr lang="en-US" dirty="0" smtClean="0"/>
          </a:p>
          <a:p>
            <a:r>
              <a:rPr lang="en-US" dirty="0" smtClean="0"/>
              <a:t>Thus, SS-A is not degraded during apoptotic death</a:t>
            </a:r>
          </a:p>
          <a:p>
            <a:r>
              <a:rPr lang="en-US" dirty="0" smtClean="0"/>
              <a:t>It migrates into the apoptotic bleb on cell surface</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Immunogenicity </a:t>
            </a:r>
            <a:endParaRPr lang="en-US" dirty="0"/>
          </a:p>
        </p:txBody>
      </p:sp>
      <p:sp>
        <p:nvSpPr>
          <p:cNvPr id="3" name="Content Placeholder 2"/>
          <p:cNvSpPr>
            <a:spLocks noGrp="1"/>
          </p:cNvSpPr>
          <p:nvPr>
            <p:ph idx="1"/>
          </p:nvPr>
        </p:nvSpPr>
        <p:spPr/>
        <p:txBody>
          <a:bodyPr/>
          <a:lstStyle/>
          <a:p>
            <a:r>
              <a:rPr lang="en-US" dirty="0" smtClean="0"/>
              <a:t>The SS-A would normally be harmless</a:t>
            </a:r>
          </a:p>
          <a:p>
            <a:r>
              <a:rPr lang="en-US" dirty="0" smtClean="0"/>
              <a:t>If the patient has antibody to SS-A, then the SS-A antigen forms an immune complex </a:t>
            </a:r>
          </a:p>
          <a:p>
            <a:r>
              <a:rPr lang="en-US" dirty="0" smtClean="0"/>
              <a:t>The microenvironment now contains</a:t>
            </a:r>
          </a:p>
          <a:p>
            <a:r>
              <a:rPr lang="en-US" dirty="0" smtClean="0"/>
              <a:t>SS-A bound to </a:t>
            </a:r>
            <a:r>
              <a:rPr lang="en-US" dirty="0" err="1" smtClean="0"/>
              <a:t>hYRNA</a:t>
            </a:r>
            <a:r>
              <a:rPr lang="en-US" dirty="0" smtClean="0"/>
              <a:t> </a:t>
            </a:r>
            <a:r>
              <a:rPr lang="en-US" u="sng" dirty="0" smtClean="0"/>
              <a:t>and</a:t>
            </a:r>
            <a:r>
              <a:rPr lang="en-US" dirty="0" smtClean="0"/>
              <a:t> </a:t>
            </a:r>
          </a:p>
          <a:p>
            <a:r>
              <a:rPr lang="en-US" dirty="0" smtClean="0"/>
              <a:t>the antibody to SS-A</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a:t>
            </a:r>
            <a:endParaRPr lang="en-US" dirty="0"/>
          </a:p>
        </p:txBody>
      </p:sp>
      <p:sp>
        <p:nvSpPr>
          <p:cNvPr id="3" name="Content Placeholder 2"/>
          <p:cNvSpPr>
            <a:spLocks noGrp="1"/>
          </p:cNvSpPr>
          <p:nvPr>
            <p:ph idx="1"/>
          </p:nvPr>
        </p:nvSpPr>
        <p:spPr/>
        <p:txBody>
          <a:bodyPr>
            <a:normAutofit lnSpcReduction="10000"/>
          </a:bodyPr>
          <a:lstStyle/>
          <a:p>
            <a:r>
              <a:rPr lang="en-US" dirty="0" smtClean="0"/>
              <a:t>The antibody to SS-A has an </a:t>
            </a:r>
            <a:r>
              <a:rPr lang="en-US" dirty="0" err="1" smtClean="0"/>
              <a:t>Fc</a:t>
            </a:r>
            <a:r>
              <a:rPr lang="en-US" dirty="0" smtClean="0"/>
              <a:t> portion</a:t>
            </a:r>
          </a:p>
          <a:p>
            <a:r>
              <a:rPr lang="en-US" dirty="0" smtClean="0"/>
              <a:t>The </a:t>
            </a:r>
            <a:r>
              <a:rPr lang="en-US" dirty="0" err="1" smtClean="0"/>
              <a:t>Fc</a:t>
            </a:r>
            <a:r>
              <a:rPr lang="en-US" dirty="0" smtClean="0"/>
              <a:t> portion of the SS-A binds to </a:t>
            </a:r>
            <a:r>
              <a:rPr lang="en-US" dirty="0" err="1" smtClean="0"/>
              <a:t>Fc</a:t>
            </a:r>
            <a:r>
              <a:rPr lang="en-US" dirty="0" smtClean="0"/>
              <a:t> receptor on the </a:t>
            </a:r>
            <a:r>
              <a:rPr lang="en-US" dirty="0" err="1" smtClean="0"/>
              <a:t>phagocytic</a:t>
            </a:r>
            <a:r>
              <a:rPr lang="en-US" dirty="0" smtClean="0"/>
              <a:t> </a:t>
            </a:r>
            <a:r>
              <a:rPr lang="en-US" dirty="0" err="1" smtClean="0"/>
              <a:t>dendritic</a:t>
            </a:r>
            <a:r>
              <a:rPr lang="en-US" dirty="0" smtClean="0"/>
              <a:t> cells (the normal garbage collectors)</a:t>
            </a:r>
          </a:p>
          <a:p>
            <a:r>
              <a:rPr lang="en-US" dirty="0" smtClean="0"/>
              <a:t>The SS-A is thus dragged into the </a:t>
            </a:r>
            <a:r>
              <a:rPr lang="en-US" dirty="0" err="1" smtClean="0"/>
              <a:t>lysosome</a:t>
            </a:r>
            <a:endParaRPr lang="en-US" dirty="0" smtClean="0"/>
          </a:p>
          <a:p>
            <a:r>
              <a:rPr lang="en-US" dirty="0" smtClean="0"/>
              <a:t>However, the </a:t>
            </a:r>
            <a:r>
              <a:rPr lang="en-US" dirty="0" err="1" smtClean="0"/>
              <a:t>hYRNA</a:t>
            </a:r>
            <a:r>
              <a:rPr lang="en-US" dirty="0" smtClean="0"/>
              <a:t> is still attached and stimulates the TLR receptors in the </a:t>
            </a:r>
            <a:r>
              <a:rPr lang="en-US" dirty="0" err="1" smtClean="0"/>
              <a:t>lysozome</a:t>
            </a:r>
            <a:endParaRPr lang="en-US" dirty="0" smtClean="0"/>
          </a:p>
          <a:p>
            <a:r>
              <a:rPr lang="en-US" dirty="0" smtClean="0"/>
              <a:t>This stimulates type I IFN which perpetuates more antibody</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proposed mechanism</a:t>
            </a:r>
            <a:endParaRPr lang="en-US" dirty="0"/>
          </a:p>
        </p:txBody>
      </p:sp>
      <p:sp>
        <p:nvSpPr>
          <p:cNvPr id="3" name="Content Placeholder 2"/>
          <p:cNvSpPr>
            <a:spLocks noGrp="1"/>
          </p:cNvSpPr>
          <p:nvPr>
            <p:ph idx="1"/>
          </p:nvPr>
        </p:nvSpPr>
        <p:spPr/>
        <p:txBody>
          <a:bodyPr>
            <a:normAutofit lnSpcReduction="10000"/>
          </a:bodyPr>
          <a:lstStyle/>
          <a:p>
            <a:r>
              <a:rPr lang="en-US" dirty="0" smtClean="0"/>
              <a:t>Mice that lack the functional gene encoding Ro60 develop an autoimmune syndrome characterized by </a:t>
            </a:r>
            <a:r>
              <a:rPr lang="en-US" dirty="0" err="1" smtClean="0"/>
              <a:t>antiribosome</a:t>
            </a:r>
            <a:r>
              <a:rPr lang="en-US" dirty="0" smtClean="0"/>
              <a:t> and </a:t>
            </a:r>
            <a:r>
              <a:rPr lang="en-US" dirty="0" err="1" smtClean="0"/>
              <a:t>antichromatin</a:t>
            </a:r>
            <a:r>
              <a:rPr lang="en-US" dirty="0" smtClean="0"/>
              <a:t> antibodies, as well as </a:t>
            </a:r>
            <a:r>
              <a:rPr lang="en-US" dirty="0" err="1" smtClean="0"/>
              <a:t>glomerulonephritis</a:t>
            </a:r>
            <a:r>
              <a:rPr lang="en-US" dirty="0" smtClean="0"/>
              <a:t>, suggesting that Ro60 may have an important role in preventing systemic autoimmune disease</a:t>
            </a:r>
          </a:p>
          <a:p>
            <a:r>
              <a:rPr lang="en-US" dirty="0" smtClean="0"/>
              <a:t>Thus, antibodies that neutralize SS-A could play a role.</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SS-B or La antigen</a:t>
            </a:r>
            <a:endParaRPr lang="en-US" dirty="0"/>
          </a:p>
        </p:txBody>
      </p:sp>
      <p:sp>
        <p:nvSpPr>
          <p:cNvPr id="3" name="Content Placeholder 2"/>
          <p:cNvSpPr>
            <a:spLocks noGrp="1"/>
          </p:cNvSpPr>
          <p:nvPr>
            <p:ph idx="1"/>
          </p:nvPr>
        </p:nvSpPr>
        <p:spPr/>
        <p:txBody>
          <a:bodyPr>
            <a:normAutofit lnSpcReduction="10000"/>
          </a:bodyPr>
          <a:lstStyle/>
          <a:p>
            <a:r>
              <a:rPr lang="en-US" dirty="0" smtClean="0"/>
              <a:t>  </a:t>
            </a:r>
            <a:r>
              <a:rPr lang="en-US" dirty="0"/>
              <a:t>The amino acid sequence of the Ro52 </a:t>
            </a:r>
            <a:r>
              <a:rPr lang="en-US" dirty="0" err="1"/>
              <a:t>autoantigen</a:t>
            </a:r>
            <a:r>
              <a:rPr lang="en-US" dirty="0"/>
              <a:t> was reported in </a:t>
            </a:r>
            <a:r>
              <a:rPr lang="en-US" dirty="0" smtClean="0"/>
              <a:t>1991. </a:t>
            </a:r>
          </a:p>
          <a:p>
            <a:r>
              <a:rPr lang="en-US" dirty="0" smtClean="0"/>
              <a:t>Ro52 </a:t>
            </a:r>
            <a:r>
              <a:rPr lang="en-US" dirty="0"/>
              <a:t>is an interferon-inducible protein that belongs to the “tripartite motif” family of proteins.</a:t>
            </a:r>
            <a:r>
              <a:rPr lang="en-US" dirty="0" smtClean="0"/>
              <a:t> </a:t>
            </a:r>
          </a:p>
          <a:p>
            <a:r>
              <a:rPr lang="en-US" dirty="0" smtClean="0"/>
              <a:t>The </a:t>
            </a:r>
            <a:r>
              <a:rPr lang="en-US" dirty="0"/>
              <a:t>protein localizes to the cytoplasm and functions as an E3 </a:t>
            </a:r>
            <a:r>
              <a:rPr lang="en-US" dirty="0" err="1"/>
              <a:t>ubiquitin</a:t>
            </a:r>
            <a:r>
              <a:rPr lang="en-US" dirty="0"/>
              <a:t> </a:t>
            </a:r>
            <a:r>
              <a:rPr lang="en-US" dirty="0" err="1"/>
              <a:t>ligase</a:t>
            </a:r>
            <a:r>
              <a:rPr lang="en-US" dirty="0"/>
              <a:t>, an enzyme that adds </a:t>
            </a:r>
            <a:r>
              <a:rPr lang="en-US" dirty="0" err="1"/>
              <a:t>ubiquitin</a:t>
            </a:r>
            <a:r>
              <a:rPr lang="en-US" dirty="0"/>
              <a:t> molecules to target proteins</a:t>
            </a:r>
            <a:r>
              <a:rPr lang="en-US" dirty="0" smtClean="0"/>
              <a:t>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name, same molecule</a:t>
            </a:r>
            <a:endParaRPr lang="en-US" dirty="0"/>
          </a:p>
        </p:txBody>
      </p:sp>
      <p:sp>
        <p:nvSpPr>
          <p:cNvPr id="3" name="Content Placeholder 2"/>
          <p:cNvSpPr>
            <a:spLocks noGrp="1"/>
          </p:cNvSpPr>
          <p:nvPr>
            <p:ph idx="1"/>
          </p:nvPr>
        </p:nvSpPr>
        <p:spPr/>
        <p:txBody>
          <a:bodyPr/>
          <a:lstStyle/>
          <a:p>
            <a:r>
              <a:rPr lang="en-US" dirty="0" smtClean="0"/>
              <a:t>Ro is name of patient who had a particular antibody detected by immune diffusion </a:t>
            </a:r>
          </a:p>
          <a:p>
            <a:r>
              <a:rPr lang="en-US" dirty="0" smtClean="0"/>
              <a:t>La is a different patient who donated antibody</a:t>
            </a:r>
          </a:p>
          <a:p>
            <a:r>
              <a:rPr lang="en-US" dirty="0" smtClean="0"/>
              <a:t>Subsequent exchange of sera indicated the identical nature of Ro=SS-A and La=SS-B</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SS-A  or La  52 KD</a:t>
            </a:r>
            <a:endParaRPr lang="en-US" dirty="0"/>
          </a:p>
        </p:txBody>
      </p:sp>
      <p:sp>
        <p:nvSpPr>
          <p:cNvPr id="3" name="Content Placeholder 2"/>
          <p:cNvSpPr>
            <a:spLocks noGrp="1"/>
          </p:cNvSpPr>
          <p:nvPr>
            <p:ph idx="1"/>
          </p:nvPr>
        </p:nvSpPr>
        <p:spPr/>
        <p:txBody>
          <a:bodyPr>
            <a:normAutofit/>
          </a:bodyPr>
          <a:lstStyle/>
          <a:p>
            <a:r>
              <a:rPr lang="en-US" dirty="0"/>
              <a:t>Ro52 may also have important roles in the regulation of inflammation.</a:t>
            </a:r>
            <a:r>
              <a:rPr lang="en-US" dirty="0" smtClean="0"/>
              <a:t> </a:t>
            </a:r>
          </a:p>
          <a:p>
            <a:r>
              <a:rPr lang="en-US" dirty="0" smtClean="0"/>
              <a:t>Ro52 </a:t>
            </a:r>
            <a:r>
              <a:rPr lang="en-US" dirty="0"/>
              <a:t>adds an </a:t>
            </a:r>
            <a:r>
              <a:rPr lang="en-US" dirty="0" err="1"/>
              <a:t>ubiquitin</a:t>
            </a:r>
            <a:r>
              <a:rPr lang="en-US" dirty="0"/>
              <a:t> molecule to activated inhibitor of nuclear factor kappa-B </a:t>
            </a:r>
            <a:r>
              <a:rPr lang="en-US" dirty="0" err="1"/>
              <a:t>kinase</a:t>
            </a:r>
            <a:r>
              <a:rPr lang="en-US" dirty="0"/>
              <a:t> subunit beta (IKKB)</a:t>
            </a:r>
            <a:r>
              <a:rPr lang="en-US" dirty="0" smtClean="0"/>
              <a:t> </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roles in mice</a:t>
            </a:r>
            <a:endParaRPr lang="en-US" dirty="0"/>
          </a:p>
        </p:txBody>
      </p:sp>
      <p:sp>
        <p:nvSpPr>
          <p:cNvPr id="3" name="Content Placeholder 2"/>
          <p:cNvSpPr>
            <a:spLocks noGrp="1"/>
          </p:cNvSpPr>
          <p:nvPr>
            <p:ph idx="1"/>
          </p:nvPr>
        </p:nvSpPr>
        <p:spPr/>
        <p:txBody>
          <a:bodyPr/>
          <a:lstStyle/>
          <a:p>
            <a:r>
              <a:rPr lang="en-US" dirty="0" smtClean="0"/>
              <a:t>Ro52 also inhibits inflammation by targeting interferon regulatory factors (IRF) 3 and 7 for </a:t>
            </a:r>
            <a:r>
              <a:rPr lang="en-US" dirty="0" err="1" smtClean="0"/>
              <a:t>ubiquitin</a:t>
            </a:r>
            <a:r>
              <a:rPr lang="en-US" dirty="0" smtClean="0"/>
              <a:t>-mediated degradation</a:t>
            </a:r>
          </a:p>
          <a:p>
            <a:r>
              <a:rPr lang="en-US" dirty="0" smtClean="0"/>
              <a:t>Consistent with the effects of Ro52 on NFKB signaling and IRF stability, mice that lack Ro52 develop an autoimmune disease, which is characterized by </a:t>
            </a:r>
            <a:r>
              <a:rPr lang="en-US" dirty="0" err="1" smtClean="0"/>
              <a:t>hypergammaglobulinemia</a:t>
            </a:r>
            <a:r>
              <a:rPr lang="en-US" dirty="0" smtClean="0"/>
              <a:t> and renal disease </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SS-B OR La Antigen</a:t>
            </a:r>
            <a:endParaRPr lang="en-US" dirty="0"/>
          </a:p>
        </p:txBody>
      </p:sp>
      <p:sp>
        <p:nvSpPr>
          <p:cNvPr id="3" name="Content Placeholder 2"/>
          <p:cNvSpPr>
            <a:spLocks noGrp="1"/>
          </p:cNvSpPr>
          <p:nvPr>
            <p:ph idx="1"/>
          </p:nvPr>
        </p:nvSpPr>
        <p:spPr/>
        <p:txBody>
          <a:bodyPr>
            <a:normAutofit fontScale="70000" lnSpcReduction="20000"/>
          </a:bodyPr>
          <a:lstStyle/>
          <a:p>
            <a:r>
              <a:rPr lang="en-US" dirty="0" err="1"/>
              <a:t>Autoantibodies</a:t>
            </a:r>
            <a:r>
              <a:rPr lang="en-US" dirty="0"/>
              <a:t> directed against the La/SSB </a:t>
            </a:r>
            <a:r>
              <a:rPr lang="en-US" dirty="0" err="1"/>
              <a:t>autoantigen</a:t>
            </a:r>
            <a:r>
              <a:rPr lang="en-US" dirty="0"/>
              <a:t> (La) interact with a 47-kD protein, which shuttles between the nucleus and cytoplasm but which is predominantly found in the </a:t>
            </a:r>
            <a:r>
              <a:rPr lang="en-US" dirty="0" smtClean="0"/>
              <a:t>nucleus. </a:t>
            </a:r>
          </a:p>
          <a:p>
            <a:r>
              <a:rPr lang="en-US" dirty="0" smtClean="0"/>
              <a:t>The </a:t>
            </a:r>
            <a:r>
              <a:rPr lang="en-US" dirty="0"/>
              <a:t>N-terminus of the protein contains a “La” RNA-binding domain and an adjacent RNA recognition motif (RRM), which cooperate to bind RNA.</a:t>
            </a:r>
            <a:r>
              <a:rPr lang="en-US" dirty="0" smtClean="0"/>
              <a:t> </a:t>
            </a:r>
          </a:p>
          <a:p>
            <a:r>
              <a:rPr lang="en-US" dirty="0" smtClean="0"/>
              <a:t>The </a:t>
            </a:r>
            <a:r>
              <a:rPr lang="en-US" dirty="0"/>
              <a:t>C-terminus of the protein contains a second RRM followed by a short basic motif (“SBF” domain) and a nuclear localization </a:t>
            </a:r>
            <a:r>
              <a:rPr lang="en-US" dirty="0" smtClean="0"/>
              <a:t>sequence. </a:t>
            </a:r>
          </a:p>
          <a:p>
            <a:r>
              <a:rPr lang="en-US" dirty="0" smtClean="0"/>
              <a:t>The </a:t>
            </a:r>
            <a:r>
              <a:rPr lang="en-US" dirty="0"/>
              <a:t>N-terminal portion of La mediates the interaction with the 3’ end of RNA polymerase III </a:t>
            </a:r>
            <a:r>
              <a:rPr lang="en-US" dirty="0" smtClean="0"/>
              <a:t>transcripts. </a:t>
            </a:r>
          </a:p>
          <a:p>
            <a:r>
              <a:rPr lang="en-US" dirty="0" smtClean="0"/>
              <a:t>La </a:t>
            </a:r>
            <a:r>
              <a:rPr lang="en-US" dirty="0"/>
              <a:t>participates in the processing of small, </a:t>
            </a:r>
            <a:r>
              <a:rPr lang="en-US" dirty="0" err="1"/>
              <a:t>noncoding</a:t>
            </a:r>
            <a:r>
              <a:rPr lang="en-US" dirty="0"/>
              <a:t> </a:t>
            </a:r>
            <a:r>
              <a:rPr lang="en-US" dirty="0" err="1"/>
              <a:t>RNAs</a:t>
            </a:r>
            <a:r>
              <a:rPr lang="en-US" dirty="0"/>
              <a:t> such as ribosomal 5S RNA.</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roles for SS-B</a:t>
            </a:r>
            <a:endParaRPr lang="en-US" dirty="0"/>
          </a:p>
        </p:txBody>
      </p:sp>
      <p:sp>
        <p:nvSpPr>
          <p:cNvPr id="3" name="Content Placeholder 2"/>
          <p:cNvSpPr>
            <a:spLocks noGrp="1"/>
          </p:cNvSpPr>
          <p:nvPr>
            <p:ph idx="1"/>
          </p:nvPr>
        </p:nvSpPr>
        <p:spPr/>
        <p:txBody>
          <a:bodyPr>
            <a:normAutofit fontScale="77500" lnSpcReduction="20000"/>
          </a:bodyPr>
          <a:lstStyle/>
          <a:p>
            <a:r>
              <a:rPr lang="en-US" dirty="0"/>
              <a:t>La also binds cellular transfer </a:t>
            </a:r>
            <a:r>
              <a:rPr lang="en-US" dirty="0" err="1"/>
              <a:t>RNAs</a:t>
            </a:r>
            <a:r>
              <a:rPr lang="en-US" dirty="0"/>
              <a:t> (</a:t>
            </a:r>
            <a:r>
              <a:rPr lang="en-US" dirty="0" err="1"/>
              <a:t>tRNAs</a:t>
            </a:r>
            <a:r>
              <a:rPr lang="en-US" dirty="0"/>
              <a:t>), as well as viral RNA molecules, including those produced by EBV, Hepatitis A and C, respiratory </a:t>
            </a:r>
            <a:r>
              <a:rPr lang="en-US" dirty="0" err="1"/>
              <a:t>syncytial</a:t>
            </a:r>
            <a:r>
              <a:rPr lang="en-US" dirty="0"/>
              <a:t> virus, adenovirus, and human immunodeficiency virus (HIV</a:t>
            </a:r>
            <a:r>
              <a:rPr lang="en-US" dirty="0" smtClean="0"/>
              <a:t>)</a:t>
            </a:r>
          </a:p>
          <a:p>
            <a:r>
              <a:rPr lang="en-US" dirty="0" smtClean="0"/>
              <a:t> </a:t>
            </a:r>
            <a:r>
              <a:rPr lang="en-US" dirty="0"/>
              <a:t>La may regulate the translation of viral </a:t>
            </a:r>
            <a:r>
              <a:rPr lang="en-US" dirty="0" err="1"/>
              <a:t>RNAs</a:t>
            </a:r>
            <a:r>
              <a:rPr lang="en-US" dirty="0"/>
              <a:t> by enhancing internal ribosomal entry site function.</a:t>
            </a:r>
            <a:r>
              <a:rPr lang="en-US" dirty="0" smtClean="0"/>
              <a:t> </a:t>
            </a:r>
          </a:p>
          <a:p>
            <a:r>
              <a:rPr lang="en-US" dirty="0" smtClean="0"/>
              <a:t>A </a:t>
            </a:r>
            <a:r>
              <a:rPr lang="en-US" dirty="0"/>
              <a:t>report suggests that La has a critical role in regulating RNA interference (</a:t>
            </a:r>
            <a:r>
              <a:rPr lang="en-US" dirty="0" err="1"/>
              <a:t>RNAi</a:t>
            </a:r>
            <a:r>
              <a:rPr lang="en-US" dirty="0"/>
              <a:t>) by enhancing </a:t>
            </a:r>
            <a:r>
              <a:rPr lang="en-US" dirty="0" err="1"/>
              <a:t>RNAi</a:t>
            </a:r>
            <a:r>
              <a:rPr lang="en-US" dirty="0"/>
              <a:t> turnover in the RNA-induced silencing complex (RISC</a:t>
            </a:r>
            <a:r>
              <a:rPr lang="en-US" dirty="0" smtClean="0"/>
              <a:t>). </a:t>
            </a:r>
          </a:p>
          <a:p>
            <a:r>
              <a:rPr lang="en-US" dirty="0" smtClean="0"/>
              <a:t>If </a:t>
            </a:r>
            <a:r>
              <a:rPr lang="en-US" dirty="0"/>
              <a:t>confirmed, this result would suggest that La has a role in the regulation of mRNA stability and translation. A mouse model that lacks the La protein has not been reported.</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DETECTION OF ANTI-Ro AND ANTI-La ANTIBODIES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Solid </a:t>
            </a:r>
            <a:r>
              <a:rPr lang="en-US" b="1" dirty="0"/>
              <a:t>phase assays</a:t>
            </a:r>
            <a:r>
              <a:rPr lang="en-US" dirty="0"/>
              <a:t> — In the past, antibodies directed against the Ro and La antigens were detected by </a:t>
            </a:r>
            <a:r>
              <a:rPr lang="en-US" dirty="0" err="1"/>
              <a:t>immunodiffusion</a:t>
            </a:r>
            <a:r>
              <a:rPr lang="en-US" dirty="0"/>
              <a:t> or by counter-</a:t>
            </a:r>
            <a:r>
              <a:rPr lang="en-US" dirty="0" err="1"/>
              <a:t>immunoelectrophoresis</a:t>
            </a:r>
            <a:r>
              <a:rPr lang="en-US" dirty="0"/>
              <a:t>. Most laboratories have subsequently adopted solid phase assays, including enzyme-linked </a:t>
            </a:r>
            <a:r>
              <a:rPr lang="en-US" dirty="0" err="1"/>
              <a:t>immunosorbent</a:t>
            </a:r>
            <a:r>
              <a:rPr lang="en-US" dirty="0"/>
              <a:t> assays (ELISA) or antigen-coated fluorescent microsphere and flow </a:t>
            </a:r>
            <a:r>
              <a:rPr lang="en-US" dirty="0" err="1"/>
              <a:t>cytometry</a:t>
            </a:r>
            <a:r>
              <a:rPr lang="en-US" dirty="0"/>
              <a:t>-based assays. Solid phase assays use either native or recombinant protein as substrate. These assays have advantages over other techniques including decreased cost, increased sensitivity for the detection of the corresponding </a:t>
            </a:r>
            <a:r>
              <a:rPr lang="en-US" dirty="0" err="1"/>
              <a:t>autoantibodies</a:t>
            </a:r>
            <a:r>
              <a:rPr lang="en-US" dirty="0"/>
              <a:t>, and the ability to quantify the amount of antibody. The increased sensitivity of solid phase assays comes at the cost of decreased specificity for the diagnosis of autoimmune diseases. The reported prevalence of anti-Ro and anti-La </a:t>
            </a:r>
            <a:r>
              <a:rPr lang="en-US" dirty="0" err="1"/>
              <a:t>autoantibodies</a:t>
            </a:r>
            <a:r>
              <a:rPr lang="en-US" dirty="0"/>
              <a:t> in patients with autoimmune diseases depends upon the method used to detect the </a:t>
            </a:r>
            <a:r>
              <a:rPr lang="en-US" dirty="0" err="1"/>
              <a:t>autoantibodies</a:t>
            </a:r>
            <a:r>
              <a:rPr lang="en-US" dirty="0" smtClean="0"/>
              <a:t>.</a:t>
            </a:r>
          </a:p>
          <a:p>
            <a:endParaRPr lang="en-US"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Detection</a:t>
            </a:r>
            <a:endParaRPr lang="en-US" dirty="0"/>
          </a:p>
        </p:txBody>
      </p:sp>
      <p:sp>
        <p:nvSpPr>
          <p:cNvPr id="3" name="Content Placeholder 2"/>
          <p:cNvSpPr>
            <a:spLocks noGrp="1"/>
          </p:cNvSpPr>
          <p:nvPr>
            <p:ph idx="1"/>
          </p:nvPr>
        </p:nvSpPr>
        <p:spPr/>
        <p:txBody>
          <a:bodyPr>
            <a:normAutofit fontScale="40000" lnSpcReduction="20000"/>
          </a:bodyPr>
          <a:lstStyle/>
          <a:p>
            <a:r>
              <a:rPr lang="en-US" b="1" dirty="0" err="1" smtClean="0"/>
              <a:t>Immunofluorescence</a:t>
            </a:r>
            <a:r>
              <a:rPr lang="en-US" b="1" dirty="0" smtClean="0"/>
              <a:t> staining on HEp-2 substrates</a:t>
            </a:r>
            <a:r>
              <a:rPr lang="en-US" dirty="0" smtClean="0"/>
              <a:t> — Patients in whom the only </a:t>
            </a:r>
            <a:r>
              <a:rPr lang="en-US" dirty="0" err="1" smtClean="0"/>
              <a:t>autoantibodies</a:t>
            </a:r>
            <a:r>
              <a:rPr lang="en-US" dirty="0" smtClean="0"/>
              <a:t> present are anti-Ro antibodies may have a falsely negative antinuclear antibody (ANA) test using the traditional human epithelial cell line-2 (HEp-2) cell substrate, because Ro60 </a:t>
            </a:r>
            <a:r>
              <a:rPr lang="en-US" dirty="0" err="1" smtClean="0"/>
              <a:t>immunoreactivity</a:t>
            </a:r>
            <a:r>
              <a:rPr lang="en-US" dirty="0" smtClean="0"/>
              <a:t> may be lost during the preparation of the cells and because Ro52 is a </a:t>
            </a:r>
            <a:r>
              <a:rPr lang="en-US" dirty="0" err="1" smtClean="0"/>
              <a:t>cytoplasmic</a:t>
            </a:r>
            <a:r>
              <a:rPr lang="en-US" dirty="0" smtClean="0"/>
              <a:t>, rather than nuclear, </a:t>
            </a:r>
            <a:r>
              <a:rPr lang="en-US" dirty="0" err="1" smtClean="0"/>
              <a:t>autoantigen</a:t>
            </a:r>
            <a:r>
              <a:rPr lang="en-US" dirty="0" smtClean="0"/>
              <a:t>.</a:t>
            </a:r>
          </a:p>
          <a:p>
            <a:r>
              <a:rPr lang="en-US" dirty="0" smtClean="0"/>
              <a:t>The ability to detect anti-Ro60 antibodies by indirect </a:t>
            </a:r>
            <a:r>
              <a:rPr lang="en-US" dirty="0" err="1" smtClean="0"/>
              <a:t>immunofluorescence</a:t>
            </a:r>
            <a:r>
              <a:rPr lang="en-US" dirty="0" smtClean="0"/>
              <a:t> has been enhanced by use of a modified HEp-2 cell substrate (“HEp-2000”), in which </a:t>
            </a:r>
            <a:r>
              <a:rPr lang="en-US" dirty="0" err="1" smtClean="0"/>
              <a:t>transfection</a:t>
            </a:r>
            <a:r>
              <a:rPr lang="en-US" dirty="0" smtClean="0"/>
              <a:t> of a complementary DNA (</a:t>
            </a:r>
            <a:r>
              <a:rPr lang="en-US" dirty="0" err="1" smtClean="0"/>
              <a:t>cDNA</a:t>
            </a:r>
            <a:r>
              <a:rPr lang="en-US" dirty="0" smtClean="0"/>
              <a:t>) encoding Ro-60 was used to over-express the protein in 10 to 20 percent of the cells </a:t>
            </a:r>
          </a:p>
          <a:p>
            <a:endParaRPr lang="en-US" dirty="0" smtClean="0"/>
          </a:p>
          <a:p>
            <a:r>
              <a:rPr lang="en-US" dirty="0" smtClean="0"/>
              <a:t>Anti-Ro60 antibodies produce </a:t>
            </a:r>
            <a:r>
              <a:rPr lang="en-US" dirty="0" err="1" smtClean="0"/>
              <a:t>nucleolar</a:t>
            </a:r>
            <a:r>
              <a:rPr lang="en-US" dirty="0" smtClean="0"/>
              <a:t> and nuclear speckled staining patterns in </a:t>
            </a:r>
            <a:r>
              <a:rPr lang="en-US" dirty="0" err="1" smtClean="0"/>
              <a:t>transfected</a:t>
            </a:r>
            <a:r>
              <a:rPr lang="en-US" dirty="0" smtClean="0"/>
              <a:t> cells on the Hep-2000 substrate. Only 10 to 20 percent of the cells will produce this staining pattern if anti-Ro60 antibodies are the only </a:t>
            </a:r>
            <a:r>
              <a:rPr lang="en-US" dirty="0" err="1" smtClean="0"/>
              <a:t>autoantibodies</a:t>
            </a:r>
            <a:r>
              <a:rPr lang="en-US" dirty="0" smtClean="0"/>
              <a:t> present in a patient’s serum. However, only about 25 percent of clinical and commercial laboratories in the United States use the HEp-2000 substrate, while, in Europe and Australia, Hep-2000 is used as the ANA substrate in about 75 percent of such laboratories. In laboratories using the traditional HEp-2 cell substrate, solid phase assays are the most reliable approach to detecting anti-Ro60 antibodies.</a:t>
            </a:r>
          </a:p>
          <a:p>
            <a:endParaRPr lang="en-US" dirty="0" smtClean="0"/>
          </a:p>
          <a:p>
            <a:r>
              <a:rPr lang="en-US" dirty="0" smtClean="0"/>
              <a:t>In contrast to anti-Ro60, anti-Ro52 antibodies can be detected by indirect </a:t>
            </a:r>
            <a:r>
              <a:rPr lang="en-US" dirty="0" err="1" smtClean="0"/>
              <a:t>immunofluorescence</a:t>
            </a:r>
            <a:r>
              <a:rPr lang="en-US" dirty="0" smtClean="0"/>
              <a:t> using the traditional HEp-2 cell substrate. Under normal tissue culture conditions, Ro52 localizes to the cell cytoplasm . Because Ro52 is not a nuclear </a:t>
            </a:r>
            <a:r>
              <a:rPr lang="en-US" dirty="0" err="1" smtClean="0"/>
              <a:t>autoantigen</a:t>
            </a:r>
            <a:r>
              <a:rPr lang="en-US" dirty="0" smtClean="0"/>
              <a:t>, </a:t>
            </a:r>
            <a:r>
              <a:rPr lang="en-US" dirty="0" err="1" smtClean="0"/>
              <a:t>autoantibodies</a:t>
            </a:r>
            <a:r>
              <a:rPr lang="en-US" dirty="0" smtClean="0"/>
              <a:t> directed against this antigen may not be reported by those commercial laboratories that only report the presence of antinuclear (but not </a:t>
            </a:r>
            <a:r>
              <a:rPr lang="en-US" dirty="0" err="1" smtClean="0"/>
              <a:t>anticytoplasmic</a:t>
            </a:r>
            <a:r>
              <a:rPr lang="en-US" dirty="0" smtClean="0"/>
              <a:t>) antibodies using the HEp-2 cell substrate.</a:t>
            </a:r>
          </a:p>
          <a:p>
            <a:endParaRPr lang="en-US" dirty="0" smtClean="0"/>
          </a:p>
          <a:p>
            <a:r>
              <a:rPr lang="en-US" dirty="0" smtClean="0"/>
              <a:t>Although La has been shown to shuttle between the nucleus and cytoplasm, the protein is predominantly found in the nucleus of HEp-2 cells. </a:t>
            </a:r>
            <a:r>
              <a:rPr lang="en-US" dirty="0" err="1" smtClean="0"/>
              <a:t>Autoantibodies</a:t>
            </a:r>
            <a:r>
              <a:rPr lang="en-US" dirty="0" smtClean="0"/>
              <a:t> directed against La produce a speckled nuclear staining pattern </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CLINICAL SIGNIFICANCE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 </a:t>
            </a:r>
            <a:r>
              <a:rPr lang="en-US" dirty="0"/>
              <a:t>— Anti-Ro, detected by solid phase immunoassays, which have traditionally detected both Ro60 and Ro52, have been found in patients with a range of autoimmune disorders, including systemic lupus erythematosus (SLE, 32 percent), Sjögren’s syndrome (59 percent), idiopathic inflammatory </a:t>
            </a:r>
            <a:r>
              <a:rPr lang="en-US" dirty="0" err="1"/>
              <a:t>myopathies</a:t>
            </a:r>
            <a:r>
              <a:rPr lang="en-US" dirty="0"/>
              <a:t> (IIM, 19 percent), systemic sclerosis (21 percent), and rheumatoid arthritis (RA, 15 percent), as well as primary </a:t>
            </a:r>
            <a:r>
              <a:rPr lang="en-US" dirty="0" err="1"/>
              <a:t>biliary</a:t>
            </a:r>
            <a:r>
              <a:rPr lang="en-US" dirty="0"/>
              <a:t> cirrhosis (PBC) and undefined connective tissue disease (</a:t>
            </a:r>
            <a:r>
              <a:rPr lang="en-US" dirty="0" err="1"/>
              <a:t>UCTD,infrequently</a:t>
            </a:r>
            <a:r>
              <a:rPr lang="en-US" dirty="0" smtClean="0"/>
              <a:t>). </a:t>
            </a:r>
          </a:p>
          <a:p>
            <a:endParaRPr lang="en-US" dirty="0" smtClean="0"/>
          </a:p>
          <a:p>
            <a:r>
              <a:rPr lang="en-US" dirty="0" smtClean="0"/>
              <a:t>In </a:t>
            </a:r>
            <a:r>
              <a:rPr lang="en-US" dirty="0"/>
              <a:t>contrast to anti-Ro antibodies, anti-La antibodies are relatively specific for the diagnosis of SLE and Sjögren’s </a:t>
            </a:r>
            <a:r>
              <a:rPr lang="en-US" dirty="0" smtClean="0"/>
              <a:t>syndrome. </a:t>
            </a:r>
            <a:r>
              <a:rPr lang="en-US" dirty="0"/>
              <a:t>In addition, as with anti-Ro antibodies, anti-La antibodies may be detected in the mothers of children who are born with neonatal lupus </a:t>
            </a:r>
            <a:r>
              <a:rPr lang="en-US" dirty="0" smtClean="0"/>
              <a:t>syndrome. </a:t>
            </a:r>
            <a:r>
              <a:rPr lang="en-US" dirty="0"/>
              <a:t>These women may or may not have evidence of systemic autoimmune disease.</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Significance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Women with anti-Ro antibodies (with or without anti-La and with or without autoimmune disease) are at increased risk for having a child with neonatal lupus syndrome. Anti-Ro antibodies may be the only </a:t>
            </a:r>
            <a:r>
              <a:rPr lang="en-US" dirty="0" err="1" smtClean="0"/>
              <a:t>autoantibodies</a:t>
            </a:r>
            <a:r>
              <a:rPr lang="en-US" dirty="0" smtClean="0"/>
              <a:t> present in more than half of the patients with “antinuclear antibody (ANA)-negative” SLE. Anti-Ro antibodies may also be the first detectable </a:t>
            </a:r>
            <a:r>
              <a:rPr lang="en-US" dirty="0" err="1" smtClean="0"/>
              <a:t>autoantibodies</a:t>
            </a:r>
            <a:r>
              <a:rPr lang="en-US" dirty="0" smtClean="0"/>
              <a:t> that precede the development of SLE in asymptomatic individuals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Anti-Ro preceding autoimmune disease</a:t>
            </a:r>
            <a:endParaRPr lang="en-US" sz="3600" dirty="0"/>
          </a:p>
        </p:txBody>
      </p:sp>
      <p:sp>
        <p:nvSpPr>
          <p:cNvPr id="3" name="Content Placeholder 2"/>
          <p:cNvSpPr>
            <a:spLocks noGrp="1"/>
          </p:cNvSpPr>
          <p:nvPr>
            <p:ph idx="1"/>
          </p:nvPr>
        </p:nvSpPr>
        <p:spPr/>
        <p:txBody>
          <a:bodyPr>
            <a:normAutofit fontScale="70000" lnSpcReduction="20000"/>
          </a:bodyPr>
          <a:lstStyle/>
          <a:p>
            <a:r>
              <a:rPr lang="en-US" dirty="0" smtClean="0"/>
              <a:t> </a:t>
            </a:r>
            <a:r>
              <a:rPr lang="en-US" dirty="0" err="1"/>
              <a:t>Autoantibodies</a:t>
            </a:r>
            <a:r>
              <a:rPr lang="en-US" dirty="0"/>
              <a:t> may precede the diagnosis of SLE by years, if not decades.</a:t>
            </a:r>
            <a:r>
              <a:rPr lang="en-US" dirty="0" smtClean="0"/>
              <a:t> </a:t>
            </a:r>
          </a:p>
          <a:p>
            <a:r>
              <a:rPr lang="en-US" dirty="0" smtClean="0"/>
              <a:t>A </a:t>
            </a:r>
            <a:r>
              <a:rPr lang="en-US" dirty="0"/>
              <a:t>study using serum samples of 130 patients with known SLE from the Department of Defense Serum Repository to test for the presence of </a:t>
            </a:r>
            <a:r>
              <a:rPr lang="en-US" dirty="0" err="1"/>
              <a:t>autoantibodies</a:t>
            </a:r>
            <a:r>
              <a:rPr lang="en-US" dirty="0"/>
              <a:t> (by enzyme-linked </a:t>
            </a:r>
            <a:r>
              <a:rPr lang="en-US" dirty="0" err="1"/>
              <a:t>immunosorbent</a:t>
            </a:r>
            <a:r>
              <a:rPr lang="en-US" dirty="0"/>
              <a:t> assays [ELISA]) prior to the diagnosis detected anti-Ro antibodies in 48 percent of the </a:t>
            </a:r>
            <a:r>
              <a:rPr lang="en-US" dirty="0" smtClean="0"/>
              <a:t>patients. </a:t>
            </a:r>
          </a:p>
          <a:p>
            <a:r>
              <a:rPr lang="en-US" dirty="0" smtClean="0"/>
              <a:t>The </a:t>
            </a:r>
            <a:r>
              <a:rPr lang="en-US" dirty="0"/>
              <a:t>mean interval between the dates of the stored serum sample in which anti-Ro antibodies were present and of the diagnosis of SLE was longer than 3.6 years.</a:t>
            </a:r>
            <a:r>
              <a:rPr lang="en-US" dirty="0" smtClean="0"/>
              <a:t> </a:t>
            </a:r>
          </a:p>
          <a:p>
            <a:r>
              <a:rPr lang="en-US" dirty="0" smtClean="0"/>
              <a:t>Relative </a:t>
            </a:r>
            <a:r>
              <a:rPr lang="en-US" dirty="0"/>
              <a:t>to all other </a:t>
            </a:r>
            <a:r>
              <a:rPr lang="en-US" dirty="0" err="1"/>
              <a:t>autoantibodies</a:t>
            </a:r>
            <a:r>
              <a:rPr lang="en-US" dirty="0"/>
              <a:t> tested, anti-Ro antibodies were the first to develop in patients who eventually were diagnosed with SLE. The number of normal individuals who are anti-Ro antibody positive but who never develop an autoimmune disease is unknown.</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lnSpcReduction="10000"/>
          </a:bodyPr>
          <a:lstStyle/>
          <a:p>
            <a:r>
              <a:rPr lang="en-US" dirty="0"/>
              <a:t>Serum containing </a:t>
            </a:r>
            <a:r>
              <a:rPr lang="en-US" dirty="0" err="1"/>
              <a:t>autoantibodies</a:t>
            </a:r>
            <a:r>
              <a:rPr lang="en-US" dirty="0"/>
              <a:t> directed against the Ro/SSA </a:t>
            </a:r>
            <a:r>
              <a:rPr lang="en-US" dirty="0" err="1"/>
              <a:t>autoantigens</a:t>
            </a:r>
            <a:r>
              <a:rPr lang="en-US" dirty="0"/>
              <a:t> may recognize one or both of two cellular proteins with molecular weights of approximately 52 and 60 </a:t>
            </a:r>
            <a:r>
              <a:rPr lang="en-US" dirty="0" err="1"/>
              <a:t>kD</a:t>
            </a:r>
            <a:r>
              <a:rPr lang="en-US" dirty="0"/>
              <a:t>;</a:t>
            </a:r>
            <a:r>
              <a:rPr lang="en-US" dirty="0" smtClean="0"/>
              <a:t> </a:t>
            </a:r>
          </a:p>
          <a:p>
            <a:r>
              <a:rPr lang="en-US" dirty="0" smtClean="0"/>
              <a:t>the </a:t>
            </a:r>
            <a:r>
              <a:rPr lang="en-US" dirty="0" err="1"/>
              <a:t>autoantigens</a:t>
            </a:r>
            <a:r>
              <a:rPr lang="en-US" dirty="0"/>
              <a:t> are referred to as “Ro52” and “Ro60,” respectively. Ro60 is localized to the nucleus and nucleolus, and Ro52 is localized to the cytoplasm</a:t>
            </a:r>
            <a:r>
              <a:rPr lang="en-US" dirty="0" smtClean="0"/>
              <a:t>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SS-A</a:t>
            </a:r>
            <a:endParaRPr lang="en-US" dirty="0"/>
          </a:p>
        </p:txBody>
      </p:sp>
      <p:sp>
        <p:nvSpPr>
          <p:cNvPr id="3" name="Content Placeholder 2"/>
          <p:cNvSpPr>
            <a:spLocks noGrp="1"/>
          </p:cNvSpPr>
          <p:nvPr>
            <p:ph idx="1"/>
          </p:nvPr>
        </p:nvSpPr>
        <p:spPr/>
        <p:txBody>
          <a:bodyPr>
            <a:normAutofit fontScale="85000" lnSpcReduction="20000"/>
          </a:bodyPr>
          <a:lstStyle/>
          <a:p>
            <a:r>
              <a:rPr lang="en-US" dirty="0"/>
              <a:t>Serum containing </a:t>
            </a:r>
            <a:r>
              <a:rPr lang="en-US" dirty="0" err="1"/>
              <a:t>autoantibodies</a:t>
            </a:r>
            <a:r>
              <a:rPr lang="en-US" dirty="0"/>
              <a:t> directed against the Ro/SSA antigens may recognize one or both of two cellular proteins with molecular weights of approximately 52 and 60</a:t>
            </a:r>
            <a:r>
              <a:rPr lang="en-US" dirty="0" smtClean="0"/>
              <a:t> </a:t>
            </a:r>
          </a:p>
          <a:p>
            <a:r>
              <a:rPr lang="en-US" dirty="0" smtClean="0"/>
              <a:t>These </a:t>
            </a:r>
            <a:r>
              <a:rPr lang="en-US" dirty="0" err="1"/>
              <a:t>autoantigens</a:t>
            </a:r>
            <a:r>
              <a:rPr lang="en-US" dirty="0"/>
              <a:t> are referred to as “Ro52” and “Ro60,” respectively.</a:t>
            </a:r>
            <a:r>
              <a:rPr lang="en-US" dirty="0" smtClean="0"/>
              <a:t> </a:t>
            </a:r>
          </a:p>
          <a:p>
            <a:r>
              <a:rPr lang="en-US" dirty="0" smtClean="0"/>
              <a:t>The </a:t>
            </a:r>
            <a:r>
              <a:rPr lang="en-US" dirty="0"/>
              <a:t>two </a:t>
            </a:r>
            <a:r>
              <a:rPr lang="en-US" dirty="0" err="1"/>
              <a:t>autoantigens</a:t>
            </a:r>
            <a:r>
              <a:rPr lang="en-US" dirty="0"/>
              <a:t> were originally thought to interact with each other, but subsequent studies have shown that the two proteins reside in distinct cellular </a:t>
            </a:r>
            <a:r>
              <a:rPr lang="en-US" dirty="0" smtClean="0"/>
              <a:t>compartments</a:t>
            </a:r>
          </a:p>
          <a:p>
            <a:r>
              <a:rPr lang="en-US" dirty="0" smtClean="0"/>
              <a:t>Ro60 </a:t>
            </a:r>
            <a:r>
              <a:rPr lang="en-US" dirty="0"/>
              <a:t>localized to the nucleus and nucleolus and with Ro52 localized to the cytoplasm</a:t>
            </a:r>
            <a:r>
              <a:rPr lang="en-US" dirty="0" smtClean="0"/>
              <a:t>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a:t>Solid phase assays, including enzyme-linked </a:t>
            </a:r>
            <a:r>
              <a:rPr lang="en-US" dirty="0" err="1"/>
              <a:t>immunosorbent</a:t>
            </a:r>
            <a:r>
              <a:rPr lang="en-US" dirty="0"/>
              <a:t> assays (ELISA) and flow </a:t>
            </a:r>
            <a:r>
              <a:rPr lang="en-US" dirty="0" err="1"/>
              <a:t>cytometry</a:t>
            </a:r>
            <a:r>
              <a:rPr lang="en-US" dirty="0"/>
              <a:t>-based assays, with either native or recombinant protein as substrate, are generally used to detect antibodies directed against the Ro and La antigens. Anti-Ro antibodies may not be detected by indirect </a:t>
            </a:r>
            <a:r>
              <a:rPr lang="en-US" dirty="0" err="1"/>
              <a:t>immunofluorescence</a:t>
            </a:r>
            <a:r>
              <a:rPr lang="en-US" dirty="0"/>
              <a:t> using a traditional Hep-2 cell substrate.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a:t>Anti-Ro antibodies may be present in patients with a range of autoimmune disorders, including systemic lupus erythematosus (SLE), Sjögren’s syndrome, dermatomyositis or polymyositis, systemic sclerosis, primary biliary cirrhosis (PBC), and rheumatoid arthritis (RA)</a:t>
            </a:r>
            <a:r>
              <a:rPr lang="en-US" dirty="0" smtClean="0"/>
              <a:t>.</a:t>
            </a:r>
          </a:p>
          <a:p>
            <a:r>
              <a:rPr lang="en-US" dirty="0" smtClean="0"/>
              <a:t> </a:t>
            </a:r>
            <a:r>
              <a:rPr lang="en-US" dirty="0"/>
              <a:t>Women with anti-Ro (with or without co-occurring anti-La) autoantibodies are at increased risk for having a child with neonatal lupus syndrome. Anti-Ro antibodies may be the only </a:t>
            </a:r>
            <a:r>
              <a:rPr lang="en-US" dirty="0" err="1"/>
              <a:t>autoantibodies</a:t>
            </a:r>
            <a:r>
              <a:rPr lang="en-US" dirty="0"/>
              <a:t> present in more than half of the patients with “antinuclear antibody (ANA)-negative” SLE. The combination of anti-Ro and anti-La antibodies is relatively specific for the diagnoses of SLE and Sjögren’s syndrome.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Ro-60</a:t>
            </a:r>
            <a:endParaRPr lang="en-US" dirty="0"/>
          </a:p>
        </p:txBody>
      </p:sp>
      <p:sp>
        <p:nvSpPr>
          <p:cNvPr id="3" name="Content Placeholder 2"/>
          <p:cNvSpPr>
            <a:spLocks noGrp="1"/>
          </p:cNvSpPr>
          <p:nvPr>
            <p:ph idx="1"/>
          </p:nvPr>
        </p:nvSpPr>
        <p:spPr/>
        <p:txBody>
          <a:bodyPr>
            <a:normAutofit/>
          </a:bodyPr>
          <a:lstStyle/>
          <a:p>
            <a:r>
              <a:rPr lang="en-US" dirty="0" smtClean="0"/>
              <a:t> Ro60 </a:t>
            </a:r>
            <a:r>
              <a:rPr lang="en-US" dirty="0"/>
              <a:t>was shown to bind small, non-coding </a:t>
            </a:r>
            <a:r>
              <a:rPr lang="en-US" dirty="0" err="1"/>
              <a:t>RNAs</a:t>
            </a:r>
            <a:r>
              <a:rPr lang="en-US" dirty="0"/>
              <a:t> termed “Y </a:t>
            </a:r>
            <a:r>
              <a:rPr lang="en-US" dirty="0" err="1"/>
              <a:t>RNAs</a:t>
            </a:r>
            <a:r>
              <a:rPr lang="en-US" dirty="0"/>
              <a:t>.</a:t>
            </a:r>
            <a:r>
              <a:rPr lang="en-US" dirty="0" smtClean="0"/>
              <a:t>”</a:t>
            </a:r>
          </a:p>
          <a:p>
            <a:r>
              <a:rPr lang="en-US" dirty="0" smtClean="0"/>
              <a:t>The Ro60/hYRNA complex originally identified by </a:t>
            </a:r>
            <a:r>
              <a:rPr lang="en-US" dirty="0" err="1" smtClean="0"/>
              <a:t>Steitz</a:t>
            </a:r>
            <a:r>
              <a:rPr lang="en-US" dirty="0" smtClean="0"/>
              <a:t> as a chaperone for adenoviral RNA</a:t>
            </a:r>
          </a:p>
          <a:p>
            <a:r>
              <a:rPr lang="en-US" dirty="0" smtClean="0"/>
              <a:t>Subsequently other viruses also found to use </a:t>
            </a:r>
            <a:r>
              <a:rPr lang="en-US" dirty="0" err="1" smtClean="0"/>
              <a:t>hYRNA</a:t>
            </a:r>
            <a:r>
              <a:rPr lang="en-US" dirty="0" smtClean="0"/>
              <a:t> as their chaperone</a:t>
            </a:r>
          </a:p>
          <a:p>
            <a:r>
              <a:rPr lang="en-US" dirty="0" smtClean="0"/>
              <a:t>In particular, EBV RNA’s may use hYRNA</a:t>
            </a:r>
          </a:p>
          <a:p>
            <a:r>
              <a:rPr lang="en-US" dirty="0" smtClean="0"/>
              <a:t>Recently, miRNA predicted bind Ro60</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err="1" smtClean="0"/>
              <a:t>hYRNA</a:t>
            </a:r>
            <a:r>
              <a:rPr lang="en-US" sz="2800" dirty="0" smtClean="0"/>
              <a:t> has single and double stranded domains that could trick body into thinking it was an RNA virus</a:t>
            </a:r>
            <a:endParaRPr lang="en-US" sz="2800" dirty="0"/>
          </a:p>
        </p:txBody>
      </p:sp>
      <p:pic>
        <p:nvPicPr>
          <p:cNvPr id="4" name="Content Placeholder 3" descr="hYRNA.tiff"/>
          <p:cNvPicPr>
            <a:picLocks noGrp="1" noChangeAspect="1"/>
          </p:cNvPicPr>
          <p:nvPr>
            <p:ph idx="1"/>
          </p:nvPr>
        </p:nvPicPr>
        <p:blipFill>
          <a:blip r:embed="rId2"/>
          <a:srcRect l="-14356" r="-14356"/>
          <a:stretch>
            <a:fillRect/>
          </a:stretch>
        </p:blip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SS-A binds to </a:t>
            </a:r>
            <a:r>
              <a:rPr lang="en-US" dirty="0" err="1" smtClean="0"/>
              <a:t>hYRNA</a:t>
            </a:r>
            <a:endParaRPr lang="en-US" dirty="0"/>
          </a:p>
        </p:txBody>
      </p:sp>
      <p:pic>
        <p:nvPicPr>
          <p:cNvPr id="4" name="Content Placeholder 3" descr="ss-a pict.tiff"/>
          <p:cNvPicPr>
            <a:picLocks noGrp="1" noChangeAspect="1"/>
          </p:cNvPicPr>
          <p:nvPr>
            <p:ph idx="1"/>
          </p:nvPr>
        </p:nvPicPr>
        <p:blipFill>
          <a:blip r:embed="rId2"/>
          <a:srcRect l="-11208" r="-11208"/>
          <a:stretch>
            <a:fillRect/>
          </a:stretch>
        </p:blip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YRNA-Ro60.png"/>
          <p:cNvPicPr>
            <a:picLocks noGrp="1" noChangeAspect="1"/>
          </p:cNvPicPr>
          <p:nvPr>
            <p:ph idx="1"/>
          </p:nvPr>
        </p:nvPicPr>
        <p:blipFill>
          <a:blip r:embed="rId2">
            <a:extLst>
              <a:ext uri="{28A0092B-C50C-407E-A947-70E740481C1C}">
                <a14:useLocalDpi xmlns:a14="http://schemas.microsoft.com/office/drawing/2010/main" val="0"/>
              </a:ext>
            </a:extLst>
          </a:blip>
          <a:srcRect l="-16438" r="-16438"/>
          <a:stretch>
            <a:fillRect/>
          </a:stretch>
        </p:blipFill>
        <p:spPr>
          <a:xfrm>
            <a:off x="457200" y="655638"/>
            <a:ext cx="8999538" cy="5454650"/>
          </a:xfrm>
        </p:spPr>
      </p:pic>
      <p:sp>
        <p:nvSpPr>
          <p:cNvPr id="5" name="TextBox 4"/>
          <p:cNvSpPr txBox="1"/>
          <p:nvPr/>
        </p:nvSpPr>
        <p:spPr>
          <a:xfrm>
            <a:off x="745613" y="6341806"/>
            <a:ext cx="4224233" cy="369332"/>
          </a:xfrm>
          <a:prstGeom prst="rect">
            <a:avLst/>
          </a:prstGeom>
          <a:noFill/>
        </p:spPr>
        <p:txBody>
          <a:bodyPr wrap="none" rtlCol="0">
            <a:spAutoFit/>
          </a:bodyPr>
          <a:lstStyle/>
          <a:p>
            <a:r>
              <a:rPr lang="en-US" dirty="0" smtClean="0"/>
              <a:t>courtesy of Ed Chan and Ian Wilson-Scripps</a:t>
            </a:r>
            <a:endParaRPr lang="en-US" dirty="0"/>
          </a:p>
        </p:txBody>
      </p:sp>
      <p:sp>
        <p:nvSpPr>
          <p:cNvPr id="6" name="TextBox 5"/>
          <p:cNvSpPr txBox="1"/>
          <p:nvPr/>
        </p:nvSpPr>
        <p:spPr>
          <a:xfrm>
            <a:off x="6202773" y="1540457"/>
            <a:ext cx="731653" cy="369332"/>
          </a:xfrm>
          <a:prstGeom prst="rect">
            <a:avLst/>
          </a:prstGeom>
          <a:noFill/>
        </p:spPr>
        <p:txBody>
          <a:bodyPr wrap="none" rtlCol="0">
            <a:spAutoFit/>
          </a:bodyPr>
          <a:lstStyle/>
          <a:p>
            <a:r>
              <a:rPr lang="en-US" dirty="0" smtClean="0"/>
              <a:t>Ro-60</a:t>
            </a:r>
            <a:endParaRPr lang="en-US" dirty="0"/>
          </a:p>
        </p:txBody>
      </p:sp>
      <p:sp>
        <p:nvSpPr>
          <p:cNvPr id="7" name="TextBox 6"/>
          <p:cNvSpPr txBox="1"/>
          <p:nvPr/>
        </p:nvSpPr>
        <p:spPr>
          <a:xfrm>
            <a:off x="1950072" y="1089787"/>
            <a:ext cx="826330" cy="369332"/>
          </a:xfrm>
          <a:prstGeom prst="rect">
            <a:avLst/>
          </a:prstGeom>
          <a:noFill/>
        </p:spPr>
        <p:txBody>
          <a:bodyPr wrap="none" rtlCol="0">
            <a:spAutoFit/>
          </a:bodyPr>
          <a:lstStyle/>
          <a:p>
            <a:r>
              <a:rPr lang="en-US" dirty="0" smtClean="0"/>
              <a:t>hYRNA</a:t>
            </a:r>
            <a:endParaRPr lang="en-US" dirty="0"/>
          </a:p>
        </p:txBody>
      </p:sp>
    </p:spTree>
    <p:extLst>
      <p:ext uri="{BB962C8B-B14F-4D97-AF65-F5344CB8AC3E}">
        <p14:creationId xmlns:p14="http://schemas.microsoft.com/office/powerpoint/2010/main" val="2398880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25600" y="0"/>
            <a:ext cx="5874192" cy="6858000"/>
          </a:xfrm>
          <a:prstGeom prst="rect">
            <a:avLst/>
          </a:prstGeom>
        </p:spPr>
      </p:pic>
    </p:spTree>
    <p:extLst>
      <p:ext uri="{BB962C8B-B14F-4D97-AF65-F5344CB8AC3E}">
        <p14:creationId xmlns:p14="http://schemas.microsoft.com/office/powerpoint/2010/main" val="1534029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hYRNA</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 Although the function of Y </a:t>
            </a:r>
            <a:r>
              <a:rPr lang="en-US" dirty="0" err="1" smtClean="0"/>
              <a:t>RNAs</a:t>
            </a:r>
            <a:r>
              <a:rPr lang="en-US" dirty="0" smtClean="0"/>
              <a:t> is unknown, consensus report suggests that Y </a:t>
            </a:r>
            <a:r>
              <a:rPr lang="en-US" dirty="0" err="1" smtClean="0"/>
              <a:t>RNAs</a:t>
            </a:r>
            <a:r>
              <a:rPr lang="en-US" dirty="0" smtClean="0"/>
              <a:t> may be a source of micro (</a:t>
            </a:r>
            <a:r>
              <a:rPr lang="en-US" dirty="0" err="1" smtClean="0"/>
              <a:t>mi)RNA</a:t>
            </a:r>
            <a:r>
              <a:rPr lang="en-US" dirty="0" smtClean="0"/>
              <a:t> molecules, which have a role in the regulation of messenger (</a:t>
            </a:r>
            <a:r>
              <a:rPr lang="en-US" dirty="0" err="1" smtClean="0"/>
              <a:t>m)RNA</a:t>
            </a:r>
            <a:r>
              <a:rPr lang="en-US" dirty="0" smtClean="0"/>
              <a:t> stability and translation. </a:t>
            </a:r>
          </a:p>
          <a:p>
            <a:r>
              <a:rPr lang="en-US" dirty="0" smtClean="0"/>
              <a:t>The crystal structure of Ro60 suggests that the protein can bind to both single- and double-stranded RNA. </a:t>
            </a:r>
          </a:p>
          <a:p>
            <a:r>
              <a:rPr lang="en-US" dirty="0" smtClean="0"/>
              <a:t>The protein may function as a “RNA chaperone” that binds to </a:t>
            </a:r>
            <a:r>
              <a:rPr lang="en-US" dirty="0" err="1" smtClean="0"/>
              <a:t>misfolded</a:t>
            </a:r>
            <a:r>
              <a:rPr lang="en-US" dirty="0" smtClean="0"/>
              <a:t> pre-5S ribosomal RNA and may hasten the degradation of the defective molecule</a:t>
            </a:r>
          </a:p>
          <a:p>
            <a:r>
              <a:rPr lang="en-US" dirty="0" smtClean="0"/>
              <a:t>Ro60 may also bind to other cellular and viral </a:t>
            </a:r>
            <a:r>
              <a:rPr lang="en-US" dirty="0" err="1" smtClean="0"/>
              <a:t>RNAs</a:t>
            </a:r>
            <a:r>
              <a:rPr lang="en-US" dirty="0" smtClean="0"/>
              <a:t> in the cell, including Epstein-Barr virus (EBV) early RNA 1 (EBER1) </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98</TotalTime>
  <Words>1050</Words>
  <Application>Microsoft Macintosh PowerPoint</Application>
  <PresentationFormat>On-screen Show (4:3)</PresentationFormat>
  <Paragraphs>107</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Sjogren’s SS-A and SS-B antigens</vt:lpstr>
      <vt:lpstr>Different name, same molecule</vt:lpstr>
      <vt:lpstr>SS-A</vt:lpstr>
      <vt:lpstr>History of Ro-60</vt:lpstr>
      <vt:lpstr>hYRNA has single and double stranded domains that could trick body into thinking it was an RNA virus</vt:lpstr>
      <vt:lpstr>SS-A binds to hYRNA</vt:lpstr>
      <vt:lpstr>PowerPoint Presentation</vt:lpstr>
      <vt:lpstr>PowerPoint Presentation</vt:lpstr>
      <vt:lpstr>hYRNA</vt:lpstr>
      <vt:lpstr>To avoid this “autoimmune” catastrophy of activation by every RNA</vt:lpstr>
      <vt:lpstr>Ro-Y RNA complex interact to perpetuate</vt:lpstr>
      <vt:lpstr>microRNA</vt:lpstr>
      <vt:lpstr>Cascade of TLR signals</vt:lpstr>
      <vt:lpstr>Cascade of Lymphoma</vt:lpstr>
      <vt:lpstr>Key point</vt:lpstr>
      <vt:lpstr>Immunogenicity </vt:lpstr>
      <vt:lpstr>Key point</vt:lpstr>
      <vt:lpstr>Another proposed mechanism</vt:lpstr>
      <vt:lpstr>SS-B or La antigen</vt:lpstr>
      <vt:lpstr>SS-A  or La  52 KD</vt:lpstr>
      <vt:lpstr>Other roles in mice</vt:lpstr>
      <vt:lpstr>SS-B OR La Antigen</vt:lpstr>
      <vt:lpstr>Additional roles for SS-B</vt:lpstr>
      <vt:lpstr>DETECTION OF ANTI-Ro AND ANTI-La ANTIBODIES </vt:lpstr>
      <vt:lpstr>Detection</vt:lpstr>
      <vt:lpstr>CLINICAL SIGNIFICANCE</vt:lpstr>
      <vt:lpstr>Clinical Significance</vt:lpstr>
      <vt:lpstr>Anti-Ro preceding autoimmune disease</vt:lpstr>
      <vt:lpstr>Summary</vt:lpstr>
      <vt:lpstr>Summary</vt:lpstr>
      <vt:lpstr>PowerPoint Presentation</vt:lpstr>
    </vt:vector>
  </TitlesOfParts>
  <Company>Rheumatology Clinic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Sjogren’s SS-A and SS-B antigens</dc:title>
  <dc:creator>Robert Fox</dc:creator>
  <cp:lastModifiedBy>Robert Fox</cp:lastModifiedBy>
  <cp:revision>28</cp:revision>
  <dcterms:created xsi:type="dcterms:W3CDTF">2014-12-04T19:08:36Z</dcterms:created>
  <dcterms:modified xsi:type="dcterms:W3CDTF">2015-05-03T20:32:42Z</dcterms:modified>
</cp:coreProperties>
</file>