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7" r:id="rId2"/>
    <p:sldId id="263" r:id="rId3"/>
    <p:sldId id="271" r:id="rId4"/>
    <p:sldId id="283" r:id="rId5"/>
    <p:sldId id="284" r:id="rId6"/>
    <p:sldId id="272" r:id="rId7"/>
    <p:sldId id="280" r:id="rId8"/>
    <p:sldId id="281" r:id="rId9"/>
    <p:sldId id="282" r:id="rId10"/>
    <p:sldId id="273" r:id="rId11"/>
    <p:sldId id="278" r:id="rId12"/>
    <p:sldId id="274" r:id="rId13"/>
    <p:sldId id="258" r:id="rId14"/>
    <p:sldId id="259" r:id="rId15"/>
    <p:sldId id="260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62" r:id="rId24"/>
    <p:sldId id="275" r:id="rId25"/>
    <p:sldId id="276" r:id="rId26"/>
    <p:sldId id="279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192" y="-1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A9ABC-7EB0-6249-A614-3C42C6B89A27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4F1D3-F537-B249-BF1F-0680D1B87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49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E5069-7351-034C-A51B-29EAE56579FA}" type="slidenum">
              <a:rPr lang="en-US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</a:t>
            </a:fld>
            <a:endParaRPr lang="en-US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E91CB-42B0-894F-B702-171F64407F0D}" type="datetimeFigureOut">
              <a:rPr lang="en-US" smtClean="0"/>
              <a:pPr/>
              <a:t>5/3/15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AABB9-7BB0-364F-AF48-803203A91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ytokine_release_syndrome" TargetMode="External"/><Relationship Id="rId4" Type="http://schemas.openxmlformats.org/officeDocument/2006/relationships/hyperlink" Target="http://en.wikipedia.org/wiki/Tumor_lysis_syndrome" TargetMode="External"/><Relationship Id="rId5" Type="http://schemas.openxmlformats.org/officeDocument/2006/relationships/hyperlink" Target="http://en.wikipedia.org/wiki/Acute_renal_failure" TargetMode="External"/><Relationship Id="rId6" Type="http://schemas.openxmlformats.org/officeDocument/2006/relationships/hyperlink" Target="http://en.wikipedia.org/wiki/Hepatitis_B" TargetMode="External"/><Relationship Id="rId7" Type="http://schemas.openxmlformats.org/officeDocument/2006/relationships/hyperlink" Target="http://en.wikipedia.org/wiki/Progressive_multifocal_leukoencephalopathy" TargetMode="External"/><Relationship Id="rId8" Type="http://schemas.openxmlformats.org/officeDocument/2006/relationships/hyperlink" Target="http://en.wikipedia.org/wiki/Human_lun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Intravenous_infusion%23Adverse_effect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ogressive_multifocal_leukoencephalopathy" TargetMode="External"/><Relationship Id="rId4" Type="http://schemas.openxmlformats.org/officeDocument/2006/relationships/hyperlink" Target="http://en.wikipedia.org/wiki/JC_viru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Systemic_lupus_erythematosu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noclonal_antibody" TargetMode="External"/><Relationship Id="rId4" Type="http://schemas.openxmlformats.org/officeDocument/2006/relationships/hyperlink" Target="http://en.wikipedia.org/wiki/CD20" TargetMode="External"/><Relationship Id="rId5" Type="http://schemas.openxmlformats.org/officeDocument/2006/relationships/hyperlink" Target="http://en.wikipedia.org/wiki/B_cells" TargetMode="External"/><Relationship Id="rId6" Type="http://schemas.openxmlformats.org/officeDocument/2006/relationships/hyperlink" Target="http://en.wikipedia.org/wiki/Lymphoma" TargetMode="External"/><Relationship Id="rId7" Type="http://schemas.openxmlformats.org/officeDocument/2006/relationships/hyperlink" Target="http://en.wikipedia.org/wiki/Leukemia" TargetMode="External"/><Relationship Id="rId8" Type="http://schemas.openxmlformats.org/officeDocument/2006/relationships/hyperlink" Target="http://en.wikipedia.org/wiki/Transplant_rejection" TargetMode="External"/><Relationship Id="rId9" Type="http://schemas.openxmlformats.org/officeDocument/2006/relationships/hyperlink" Target="http://en.wikipedia.org/wiki/Autoimmune_disorder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Chimera_(protein)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Biogen_Ide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on-Hodgkin_lymphoma" TargetMode="External"/><Relationship Id="rId4" Type="http://schemas.openxmlformats.org/officeDocument/2006/relationships/hyperlink" Target="http://en.wikipedia.org/wiki/Chemotherapy" TargetMode="External"/><Relationship Id="rId5" Type="http://schemas.openxmlformats.org/officeDocument/2006/relationships/hyperlink" Target="http://en.wikipedia.org/wiki/CHOP" TargetMode="External"/><Relationship Id="rId6" Type="http://schemas.openxmlformats.org/officeDocument/2006/relationships/hyperlink" Target="http://en.wikipedia.org/wiki/Diffuse_large_B-cell_lymphoma" TargetMode="External"/><Relationship Id="rId7" Type="http://schemas.openxmlformats.org/officeDocument/2006/relationships/hyperlink" Target="http://en.wikipedia.org/wiki/European_Commission" TargetMode="External"/><Relationship Id="rId8" Type="http://schemas.openxmlformats.org/officeDocument/2006/relationships/hyperlink" Target="http://en.wikipedia.org/wiki/Follicular_lymphoma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U.S._Food_and_Drug_Administration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ethotrexate" TargetMode="External"/><Relationship Id="rId4" Type="http://schemas.openxmlformats.org/officeDocument/2006/relationships/hyperlink" Target="http://en.wikipedia.org/wiki/TNF-alpha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Rheumatoid_arthriti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ultiple_sclerosis" TargetMode="External"/><Relationship Id="rId4" Type="http://schemas.openxmlformats.org/officeDocument/2006/relationships/hyperlink" Target="http://en.wikipedia.org/wiki/Systemic_lupus_erythematosus" TargetMode="External"/><Relationship Id="rId5" Type="http://schemas.openxmlformats.org/officeDocument/2006/relationships/hyperlink" Target="http://en.wikipedia.org/wiki/Sjogren's_syndrome" TargetMode="External"/><Relationship Id="rId6" Type="http://schemas.openxmlformats.org/officeDocument/2006/relationships/hyperlink" Target="http://en.wikipedia.org/wiki/Chronic_inflammatory_demyelinating_polyneuropathy" TargetMode="External"/><Relationship Id="rId7" Type="http://schemas.openxmlformats.org/officeDocument/2006/relationships/hyperlink" Target="http://en.wikipedia.org/wiki/Anemia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Off-labe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ure_red_cell_aplasia" TargetMode="External"/><Relationship Id="rId4" Type="http://schemas.openxmlformats.org/officeDocument/2006/relationships/hyperlink" Target="http://en.wikipedia.org/wiki/Idiopathic_thrombocytopenic_purpura" TargetMode="External"/><Relationship Id="rId5" Type="http://schemas.openxmlformats.org/officeDocument/2006/relationships/hyperlink" Target="http://en.wikipedia.org/wiki/Evans_syndrome" TargetMode="External"/><Relationship Id="rId6" Type="http://schemas.openxmlformats.org/officeDocument/2006/relationships/hyperlink" Target="http://en.wikipedia.org/wiki/Granulomatosis_with_polyangiiti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Autoimmune_hemolytic_anemi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enentech" TargetMode="External"/><Relationship Id="rId4" Type="http://schemas.openxmlformats.org/officeDocument/2006/relationships/hyperlink" Target="http://en.wikipedia.org/wiki/Hoffmann%E2%80%93La_Roche" TargetMode="External"/><Relationship Id="rId5" Type="http://schemas.openxmlformats.org/officeDocument/2006/relationships/hyperlink" Target="http://en.wikipedia.org/wiki/European_Union" TargetMode="External"/><Relationship Id="rId6" Type="http://schemas.openxmlformats.org/officeDocument/2006/relationships/hyperlink" Target="http://en.wikipedia.org/wiki/Chugai_Pharmaceuticals" TargetMode="External"/><Relationship Id="rId7" Type="http://schemas.openxmlformats.org/officeDocument/2006/relationships/hyperlink" Target="http://en.wikipedia.org/wiki/AryoGe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Biogen_Idec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emphigoid" TargetMode="External"/><Relationship Id="rId4" Type="http://schemas.openxmlformats.org/officeDocument/2006/relationships/hyperlink" Target="http://en.wikipedia.org/wiki/Diabetes_mellitus" TargetMode="External"/><Relationship Id="rId5" Type="http://schemas.openxmlformats.org/officeDocument/2006/relationships/hyperlink" Target="http://en.wikipedia.org/wiki/Anti-NMDA_receptor_encephalitis" TargetMode="External"/><Relationship Id="rId6" Type="http://schemas.openxmlformats.org/officeDocument/2006/relationships/hyperlink" Target="http://en.wikipedia.org/wiki/Devic's_disease" TargetMode="External"/><Relationship Id="rId7" Type="http://schemas.openxmlformats.org/officeDocument/2006/relationships/hyperlink" Target="http://en.wikipedia.org/wiki/Graves'_ophthalmopathy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Pemphigus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fatumumab" TargetMode="External"/><Relationship Id="rId4" Type="http://schemas.openxmlformats.org/officeDocument/2006/relationships/hyperlink" Target="http://en.wikipedia.org/wiki/Obinutuzumab" TargetMode="External"/><Relationship Id="rId5" Type="http://schemas.openxmlformats.org/officeDocument/2006/relationships/hyperlink" Target="http://en.wikipedia.org/w/index.php?title=Antibody_variable_region&amp;action=edit&amp;redlink=1" TargetMode="External"/><Relationship Id="rId6" Type="http://schemas.openxmlformats.org/officeDocument/2006/relationships/hyperlink" Target="http://en.wikipedia.org/wiki/Rituximab%23cite_note-titlemonoclonal_domains-38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Ocrelizumab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D20" TargetMode="External"/><Relationship Id="rId4" Type="http://schemas.openxmlformats.org/officeDocument/2006/relationships/hyperlink" Target="http://en.wikipedia.org/wiki/Plasma_cell" TargetMode="External"/><Relationship Id="rId5" Type="http://schemas.openxmlformats.org/officeDocument/2006/relationships/hyperlink" Target="http://en.wikipedia.org/wiki/Calciu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Cluster_of_differentiat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ntibody-dependent_cellular_cytotoxicity" TargetMode="External"/><Relationship Id="rId4" Type="http://schemas.openxmlformats.org/officeDocument/2006/relationships/hyperlink" Target="http://en.wikipedia.org/wiki/Complement_system" TargetMode="External"/><Relationship Id="rId5" Type="http://schemas.openxmlformats.org/officeDocument/2006/relationships/hyperlink" Target="http://en.wikipedia.org/wiki/Cell_cycle" TargetMode="External"/><Relationship Id="rId6" Type="http://schemas.openxmlformats.org/officeDocument/2006/relationships/hyperlink" Target="http://en.wikipedia.org/wiki/MHC_II" TargetMode="External"/><Relationship Id="rId7" Type="http://schemas.openxmlformats.org/officeDocument/2006/relationships/hyperlink" Target="http://en.wikipedia.org/wiki/CD23" TargetMode="External"/><Relationship Id="rId8" Type="http://schemas.openxmlformats.org/officeDocument/2006/relationships/hyperlink" Target="http://en.wikipedia.org/wiki/B_cell_receptor" TargetMode="External"/><Relationship Id="rId9" Type="http://schemas.openxmlformats.org/officeDocument/2006/relationships/hyperlink" Target="http://en.wikipedia.org/wiki/Apoptosi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Fragment_crystallizable_regio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533400"/>
            <a:ext cx="7772400" cy="2286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3600" b="1" dirty="0" err="1" smtClean="0"/>
              <a:t>Rituximab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en-US" sz="3600" b="1" dirty="0" smtClean="0"/>
              <a:t>A Biologic agent with multiple uses</a:t>
            </a:r>
            <a:r>
              <a:rPr lang="en-US" altLang="ja-JP" sz="1600" b="1" dirty="0" smtClean="0"/>
              <a:t/>
            </a:r>
            <a:br>
              <a:rPr lang="en-US" altLang="ja-JP" sz="1600" b="1" dirty="0" smtClean="0"/>
            </a:br>
            <a:r>
              <a:rPr lang="en-US" altLang="ja-JP" sz="1600" b="1" dirty="0" smtClean="0"/>
              <a:t/>
            </a:r>
            <a:br>
              <a:rPr lang="en-US" altLang="ja-JP" sz="1600" b="1" dirty="0" smtClean="0"/>
            </a:br>
            <a:r>
              <a:rPr lang="en-US" altLang="ja-JP" sz="1600" b="1" dirty="0" smtClean="0"/>
              <a:t/>
            </a:r>
            <a:br>
              <a:rPr lang="en-US" altLang="ja-JP" sz="1600" b="1" dirty="0" smtClean="0"/>
            </a:br>
            <a:endParaRPr lang="en-US" sz="14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048000"/>
            <a:ext cx="6324600" cy="3048000"/>
          </a:xfrm>
        </p:spPr>
        <p:txBody>
          <a:bodyPr/>
          <a:lstStyle/>
          <a:p>
            <a:r>
              <a:rPr lang="en-US" b="1"/>
              <a:t>Robert I. Fox, M.D., Ph.D.</a:t>
            </a:r>
          </a:p>
          <a:p>
            <a:r>
              <a:rPr lang="en-US"/>
              <a:t>Scripps Memorial Hospital  </a:t>
            </a:r>
          </a:p>
          <a:p>
            <a:r>
              <a:rPr lang="en-US"/>
              <a:t>Scripps/XiMED Medical Center</a:t>
            </a:r>
          </a:p>
          <a:p>
            <a:r>
              <a:rPr lang="en-US"/>
              <a:t>La Jolla, California</a:t>
            </a:r>
          </a:p>
          <a:p>
            <a:r>
              <a:rPr lang="en-US" b="1">
                <a:solidFill>
                  <a:schemeClr val="tx2"/>
                </a:solidFill>
              </a:rPr>
              <a:t>robertfoxmd@mac.com</a:t>
            </a:r>
          </a:p>
          <a:p>
            <a:endParaRPr lang="en-US" sz="2800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1524000" y="2743200"/>
            <a:ext cx="5791200" cy="0"/>
          </a:xfrm>
          <a:prstGeom prst="line">
            <a:avLst/>
          </a:prstGeom>
          <a:noFill/>
          <a:ln w="28575">
            <a:solidFill>
              <a:srgbClr val="FF33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984625" y="4222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Adverse </a:t>
            </a:r>
            <a:r>
              <a:rPr lang="en-US" dirty="0" smtClean="0"/>
              <a:t>events-1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 I</a:t>
            </a:r>
            <a:r>
              <a:rPr lang="en-US" dirty="0" smtClean="0">
                <a:hlinkClick r:id="rId2" tooltip="Intravenous infusion"/>
              </a:rPr>
              <a:t>nfusion reaction</a:t>
            </a:r>
            <a:r>
              <a:rPr lang="en-US" dirty="0" smtClean="0"/>
              <a:t>-may be related to rate of infusion</a:t>
            </a:r>
            <a:endParaRPr lang="en-US" sz="3600" dirty="0" smtClean="0"/>
          </a:p>
          <a:p>
            <a:pPr lvl="0"/>
            <a:r>
              <a:rPr lang="en-US" dirty="0" smtClean="0">
                <a:hlinkClick r:id="rId3" tooltip="Cytokine release syndrome"/>
              </a:rPr>
              <a:t>Cytokine </a:t>
            </a:r>
            <a:r>
              <a:rPr lang="en-US" dirty="0">
                <a:hlinkClick r:id="rId3" tooltip="Cytokine release syndrome"/>
              </a:rPr>
              <a:t>release </a:t>
            </a:r>
            <a:r>
              <a:rPr lang="en-US" dirty="0" smtClean="0">
                <a:hlinkClick r:id="rId3" tooltip="Cytokine release syndrome"/>
              </a:rPr>
              <a:t>syndrome</a:t>
            </a:r>
            <a:r>
              <a:rPr lang="en-US" dirty="0" smtClean="0"/>
              <a:t> in </a:t>
            </a:r>
            <a:r>
              <a:rPr lang="en-US" dirty="0" err="1" smtClean="0"/>
              <a:t>leukemias</a:t>
            </a:r>
            <a:endParaRPr lang="en-US" sz="3600" dirty="0" smtClean="0"/>
          </a:p>
          <a:p>
            <a:pPr lvl="0"/>
            <a:r>
              <a:rPr lang="en-US" dirty="0">
                <a:hlinkClick r:id="rId4" tooltip="Tumor lysis syndrome"/>
              </a:rPr>
              <a:t>Tumor lysis syndrome</a:t>
            </a:r>
            <a:r>
              <a:rPr lang="en-US" dirty="0"/>
              <a:t>, causing </a:t>
            </a:r>
            <a:r>
              <a:rPr lang="en-US" dirty="0">
                <a:hlinkClick r:id="rId5" tooltip="Acute renal failure"/>
              </a:rPr>
              <a:t>acute renal failure</a:t>
            </a:r>
            <a:endParaRPr lang="en-US" sz="3600" dirty="0"/>
          </a:p>
          <a:p>
            <a:pPr lvl="0"/>
            <a:r>
              <a:rPr lang="en-US" dirty="0"/>
              <a:t>Infections</a:t>
            </a:r>
            <a:endParaRPr lang="en-US" sz="3600" dirty="0"/>
          </a:p>
          <a:p>
            <a:pPr lvl="1"/>
            <a:r>
              <a:rPr lang="en-US" dirty="0">
                <a:hlinkClick r:id="rId6" tooltip="Hepatitis B"/>
              </a:rPr>
              <a:t>Hepatitis B</a:t>
            </a:r>
            <a:r>
              <a:rPr lang="en-US" dirty="0"/>
              <a:t> reactivation</a:t>
            </a:r>
            <a:endParaRPr lang="en-US" sz="3200" dirty="0"/>
          </a:p>
          <a:p>
            <a:pPr lvl="1"/>
            <a:r>
              <a:rPr lang="en-US" dirty="0"/>
              <a:t>Other viral </a:t>
            </a:r>
            <a:r>
              <a:rPr lang="en-US" dirty="0" smtClean="0"/>
              <a:t>infections including zoster reactivation</a:t>
            </a:r>
            <a:endParaRPr lang="en-US" sz="3200" dirty="0" smtClean="0"/>
          </a:p>
          <a:p>
            <a:pPr lvl="1"/>
            <a:r>
              <a:rPr lang="en-US" dirty="0">
                <a:hlinkClick r:id="rId7" tooltip="Progressive multifocal leukoencephalopathy"/>
              </a:rPr>
              <a:t>Progressive multifocal leukoencephalopathy</a:t>
            </a:r>
            <a:r>
              <a:rPr lang="en-US" dirty="0"/>
              <a:t> (PML)</a:t>
            </a:r>
            <a:endParaRPr lang="en-US" sz="3200" dirty="0" smtClean="0"/>
          </a:p>
          <a:p>
            <a:pPr lvl="0"/>
            <a:r>
              <a:rPr lang="en-US" dirty="0" smtClean="0">
                <a:hlinkClick r:id="rId8" tooltip="Human lung"/>
              </a:rPr>
              <a:t>Pulmonary</a:t>
            </a:r>
            <a:r>
              <a:rPr lang="en-US" dirty="0"/>
              <a:t> </a:t>
            </a:r>
            <a:r>
              <a:rPr lang="en-US" dirty="0" smtClean="0"/>
              <a:t>toxicity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6800" y="0"/>
            <a:ext cx="4470400" cy="66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patients with </a:t>
            </a:r>
            <a:r>
              <a:rPr lang="en-US" dirty="0">
                <a:hlinkClick r:id="rId2" tooltip="Systemic lupus erythematosus"/>
              </a:rPr>
              <a:t>systemic lupus erythematosus</a:t>
            </a:r>
            <a:r>
              <a:rPr lang="en-US" dirty="0"/>
              <a:t> died</a:t>
            </a:r>
            <a:r>
              <a:rPr lang="en-US" dirty="0" smtClean="0"/>
              <a:t>  of </a:t>
            </a:r>
            <a:r>
              <a:rPr lang="en-US" dirty="0" smtClean="0">
                <a:hlinkClick r:id="rId3" tooltip="Progressive multifocal leukoencephalopathy"/>
              </a:rPr>
              <a:t>progressive multifocal leukoencephalopathy</a:t>
            </a:r>
            <a:r>
              <a:rPr lang="en-US" dirty="0"/>
              <a:t> (PML) after being treated with </a:t>
            </a:r>
            <a:r>
              <a:rPr lang="en-US" dirty="0" err="1"/>
              <a:t>rituximab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PML </a:t>
            </a:r>
            <a:r>
              <a:rPr lang="en-US" dirty="0"/>
              <a:t>is caused by activation of </a:t>
            </a:r>
            <a:r>
              <a:rPr lang="en-US" dirty="0">
                <a:hlinkClick r:id="rId4" tooltip="JC virus"/>
              </a:rPr>
              <a:t>JC virus</a:t>
            </a:r>
            <a:r>
              <a:rPr lang="en-US" dirty="0"/>
              <a:t>, a common virus in the brain which is usually latent. Reactivation of the JC virus usually results in death or severe brain damage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Rituximab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trade </a:t>
            </a:r>
            <a:r>
              <a:rPr lang="en-US" dirty="0"/>
              <a:t>names </a:t>
            </a:r>
            <a:r>
              <a:rPr lang="en-US" b="1" dirty="0" err="1"/>
              <a:t>Rituxan</a:t>
            </a:r>
            <a:r>
              <a:rPr lang="en-US" dirty="0"/>
              <a:t>, </a:t>
            </a:r>
            <a:r>
              <a:rPr lang="en-US" b="1" dirty="0" err="1"/>
              <a:t>MabThera</a:t>
            </a:r>
            <a:r>
              <a:rPr lang="en-US" dirty="0"/>
              <a:t> and </a:t>
            </a:r>
            <a:r>
              <a:rPr lang="en-US" b="1" dirty="0" err="1" smtClean="0"/>
              <a:t>Zytux</a:t>
            </a:r>
            <a:endParaRPr lang="en-US" dirty="0" smtClean="0"/>
          </a:p>
          <a:p>
            <a:r>
              <a:rPr lang="en-US" dirty="0" smtClean="0">
                <a:hlinkClick r:id="rId2" tooltip="Chimera (protein)"/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hlinkClick r:id="rId2" tooltip="Chimera (protein)"/>
              </a:rPr>
              <a:t>chimeric</a:t>
            </a:r>
            <a:r>
              <a:rPr lang="en-US" dirty="0"/>
              <a:t> </a:t>
            </a:r>
            <a:r>
              <a:rPr lang="en-US" dirty="0">
                <a:hlinkClick r:id="rId3" tooltip="Monoclonal antibody"/>
              </a:rPr>
              <a:t>monoclonal antibody</a:t>
            </a:r>
            <a:r>
              <a:rPr lang="en-US" dirty="0"/>
              <a:t> against the protein </a:t>
            </a:r>
            <a:r>
              <a:rPr lang="en-US" dirty="0">
                <a:hlinkClick r:id="rId4" tooltip="CD20"/>
              </a:rPr>
              <a:t>CD20</a:t>
            </a:r>
            <a:r>
              <a:rPr lang="en-US" dirty="0"/>
              <a:t>, which is primarily found on the surface of immune system </a:t>
            </a:r>
            <a:r>
              <a:rPr lang="en-US" dirty="0">
                <a:hlinkClick r:id="rId5" tooltip="B cells"/>
              </a:rPr>
              <a:t>B cells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Rituximab</a:t>
            </a:r>
            <a:r>
              <a:rPr lang="en-US" dirty="0" smtClean="0"/>
              <a:t> </a:t>
            </a:r>
            <a:r>
              <a:rPr lang="en-US" dirty="0"/>
              <a:t>destroys B cells and is therefore used to treat diseases which are characterized by excessive numbers of B cells, overactive B cells, or dysfunctional B cells.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This </a:t>
            </a:r>
            <a:r>
              <a:rPr lang="en-US" dirty="0"/>
              <a:t>includes many </a:t>
            </a:r>
            <a:r>
              <a:rPr lang="en-US" dirty="0">
                <a:hlinkClick r:id="rId6" tooltip="Lymphoma"/>
              </a:rPr>
              <a:t>lymphomas</a:t>
            </a:r>
            <a:r>
              <a:rPr lang="en-US" dirty="0"/>
              <a:t>, </a:t>
            </a:r>
            <a:r>
              <a:rPr lang="en-US" dirty="0" err="1">
                <a:hlinkClick r:id="rId7" tooltip="Leukemia"/>
              </a:rPr>
              <a:t>leukemias</a:t>
            </a:r>
            <a:r>
              <a:rPr lang="en-US" dirty="0" err="1"/>
              <a:t>,</a:t>
            </a:r>
            <a:r>
              <a:rPr lang="en-US" dirty="0" err="1">
                <a:hlinkClick r:id="rId8" tooltip="Transplant rejection"/>
              </a:rPr>
              <a:t>transplant</a:t>
            </a:r>
            <a:r>
              <a:rPr lang="en-US" dirty="0">
                <a:hlinkClick r:id="rId8" tooltip="Transplant rejection"/>
              </a:rPr>
              <a:t> rejection</a:t>
            </a:r>
            <a:r>
              <a:rPr lang="en-US" dirty="0"/>
              <a:t>, and </a:t>
            </a:r>
            <a:r>
              <a:rPr lang="en-US" dirty="0">
                <a:hlinkClick r:id="rId9" tooltip="Autoimmune disorder"/>
              </a:rPr>
              <a:t>autoimmune disorders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Rituximab</a:t>
            </a:r>
            <a:r>
              <a:rPr lang="en-US" dirty="0"/>
              <a:t> was developed by </a:t>
            </a:r>
            <a:r>
              <a:rPr lang="en-US" dirty="0">
                <a:hlinkClick r:id="rId2" tooltip="Biogen Idec"/>
              </a:rPr>
              <a:t>IDEC Pharmaceuticals</a:t>
            </a:r>
            <a:r>
              <a:rPr lang="en-US" dirty="0"/>
              <a:t> under the </a:t>
            </a:r>
            <a:r>
              <a:rPr lang="en-US" dirty="0" smtClean="0"/>
              <a:t>name </a:t>
            </a:r>
            <a:r>
              <a:rPr lang="en-US" b="1" dirty="0" smtClean="0"/>
              <a:t>IDEC</a:t>
            </a:r>
            <a:r>
              <a:rPr lang="en-US" b="1" dirty="0"/>
              <a:t>-C2B8</a:t>
            </a:r>
            <a:r>
              <a:rPr lang="en-US" dirty="0" smtClean="0"/>
              <a:t>.</a:t>
            </a:r>
            <a:r>
              <a:rPr lang="en-US" baseline="30000" dirty="0" smtClean="0"/>
              <a:t> </a:t>
            </a:r>
            <a:r>
              <a:rPr lang="en-US" dirty="0" smtClean="0"/>
              <a:t> The </a:t>
            </a:r>
            <a:r>
              <a:rPr lang="en-US" dirty="0"/>
              <a:t>U.S. patent was issued in 1998 and will expire in 2015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Several bio-similar drugs are currently in use and more are in development to be cheaper in cost to patient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ituximab</a:t>
            </a:r>
            <a:r>
              <a:rPr lang="en-US" dirty="0" smtClean="0"/>
              <a:t> </a:t>
            </a:r>
            <a:r>
              <a:rPr lang="en-US" dirty="0"/>
              <a:t>was approved by </a:t>
            </a:r>
            <a:r>
              <a:rPr lang="en-US" dirty="0" smtClean="0"/>
              <a:t>the  </a:t>
            </a:r>
            <a:r>
              <a:rPr lang="en-US" dirty="0" smtClean="0">
                <a:hlinkClick r:id="rId2" tooltip="U.S. Food and Drug Administration"/>
              </a:rPr>
              <a:t>U.S</a:t>
            </a:r>
            <a:r>
              <a:rPr lang="en-US" dirty="0">
                <a:hlinkClick r:id="rId2" tooltip="U.S. Food and Drug Administration"/>
              </a:rPr>
              <a:t>. Food and Drug Administration</a:t>
            </a:r>
            <a:r>
              <a:rPr lang="en-US" dirty="0"/>
              <a:t> in 1997 to treat B-cell </a:t>
            </a:r>
            <a:r>
              <a:rPr lang="en-US" dirty="0">
                <a:hlinkClick r:id="rId3" tooltip="Non-Hodgkin lymphoma"/>
              </a:rPr>
              <a:t>non-Hodgkin lymphomas</a:t>
            </a:r>
            <a:r>
              <a:rPr lang="en-US" dirty="0"/>
              <a:t> resistant to </a:t>
            </a:r>
            <a:r>
              <a:rPr lang="en-US" dirty="0" smtClean="0"/>
              <a:t>other </a:t>
            </a:r>
            <a:r>
              <a:rPr lang="en-US" dirty="0" smtClean="0">
                <a:hlinkClick r:id="rId4" tooltip="Chemotherapy"/>
              </a:rPr>
              <a:t>chemotherapy</a:t>
            </a:r>
            <a:r>
              <a:rPr lang="en-US" dirty="0"/>
              <a:t> </a:t>
            </a:r>
            <a:r>
              <a:rPr lang="en-US" dirty="0" smtClean="0"/>
              <a:t>regimens in studies by Dr. Antony Lopez.</a:t>
            </a:r>
            <a:endParaRPr lang="en-US" baseline="30000" dirty="0"/>
          </a:p>
          <a:p>
            <a:r>
              <a:rPr lang="en-US" dirty="0" smtClean="0"/>
              <a:t> </a:t>
            </a:r>
            <a:r>
              <a:rPr lang="en-US" dirty="0" err="1"/>
              <a:t>Rituximab</a:t>
            </a:r>
            <a:r>
              <a:rPr lang="en-US" dirty="0"/>
              <a:t>, in combination with </a:t>
            </a:r>
            <a:r>
              <a:rPr lang="en-US" dirty="0" smtClean="0">
                <a:hlinkClick r:id="rId5" tooltip="CHOP"/>
              </a:rPr>
              <a:t>CHOP</a:t>
            </a:r>
            <a:r>
              <a:rPr lang="en-US" dirty="0" smtClean="0"/>
              <a:t> chemotherapy</a:t>
            </a:r>
            <a:r>
              <a:rPr lang="en-US" dirty="0"/>
              <a:t>, is superior to CHOP alone in the treatment of </a:t>
            </a:r>
            <a:r>
              <a:rPr lang="en-US" dirty="0">
                <a:hlinkClick r:id="rId6" tooltip="Diffuse large B-cell lymphoma"/>
              </a:rPr>
              <a:t>diffuse large B-cell lymphoma</a:t>
            </a:r>
            <a:r>
              <a:rPr lang="en-US" dirty="0"/>
              <a:t> and many other B-cell lymphomas</a:t>
            </a:r>
            <a:r>
              <a:rPr lang="en-US" dirty="0" smtClean="0"/>
              <a:t>.</a:t>
            </a:r>
          </a:p>
          <a:p>
            <a:r>
              <a:rPr lang="en-US" baseline="30000" dirty="0" smtClean="0"/>
              <a:t> </a:t>
            </a:r>
            <a:r>
              <a:rPr lang="en-US" dirty="0" smtClean="0"/>
              <a:t> </a:t>
            </a:r>
            <a:r>
              <a:rPr lang="en-US" dirty="0"/>
              <a:t>In 2010 it was approved by the </a:t>
            </a:r>
            <a:r>
              <a:rPr lang="en-US" dirty="0">
                <a:hlinkClick r:id="rId7" tooltip="European Commission"/>
              </a:rPr>
              <a:t>European Commission</a:t>
            </a:r>
            <a:r>
              <a:rPr lang="en-US" dirty="0"/>
              <a:t> for maintenance treatment after initial treatment of </a:t>
            </a:r>
            <a:r>
              <a:rPr lang="en-US" dirty="0">
                <a:hlinkClick r:id="rId8" tooltip="Follicular lymphoma"/>
              </a:rPr>
              <a:t>follicular lymphoma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Anti-CD20 was first developed in Ron Levy’s lab at Stanford, where I was a post-doc</a:t>
            </a:r>
          </a:p>
          <a:p>
            <a:r>
              <a:rPr lang="en-US" dirty="0" smtClean="0"/>
              <a:t>The dose of 375/square meter was arbitrarily dosed on the amount of drug we had available for the FDA requirement of 16 patients</a:t>
            </a:r>
          </a:p>
          <a:p>
            <a:r>
              <a:rPr lang="en-US" dirty="0" smtClean="0"/>
              <a:t>The first patient at Scripps was a Sjogren’s patient (indeed—Josephine Scripps) who had Sjogren’s in 1990—years prior to approval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Autoimmune </a:t>
            </a:r>
            <a:r>
              <a:rPr lang="en-US" b="1" dirty="0" smtClean="0"/>
              <a:t>diseases-1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Rituximab</a:t>
            </a:r>
            <a:r>
              <a:rPr lang="en-US" dirty="0"/>
              <a:t> has been shown to be an effective </a:t>
            </a:r>
            <a:r>
              <a:rPr lang="en-US" dirty="0">
                <a:hlinkClick r:id="rId2" tooltip="Rheumatoid arthritis"/>
              </a:rPr>
              <a:t>rheumatoid arthritis</a:t>
            </a:r>
            <a:r>
              <a:rPr lang="en-US" dirty="0"/>
              <a:t> treatment in three </a:t>
            </a:r>
            <a:r>
              <a:rPr lang="en-US" dirty="0" err="1"/>
              <a:t>randomised</a:t>
            </a:r>
            <a:r>
              <a:rPr lang="en-US" dirty="0"/>
              <a:t> controlled trials and is now licensed for use in refractory rheumatoid disease</a:t>
            </a:r>
            <a:r>
              <a:rPr lang="en-US" dirty="0" smtClean="0"/>
              <a:t>.</a:t>
            </a:r>
            <a:endParaRPr lang="en-US" baseline="30000" dirty="0" smtClean="0"/>
          </a:p>
          <a:p>
            <a:r>
              <a:rPr lang="en-US" baseline="30000" dirty="0" err="1"/>
              <a:t>s</a:t>
            </a:r>
            <a:r>
              <a:rPr lang="en-US" dirty="0" err="1" smtClean="0"/>
              <a:t>In</a:t>
            </a:r>
            <a:r>
              <a:rPr lang="en-US" dirty="0" smtClean="0"/>
              <a:t> </a:t>
            </a:r>
            <a:r>
              <a:rPr lang="en-US" dirty="0"/>
              <a:t>the United States, it has been FDA-approved for use in combination with </a:t>
            </a:r>
            <a:r>
              <a:rPr lang="en-US" dirty="0">
                <a:hlinkClick r:id="rId3" tooltip="Methotrexate"/>
              </a:rPr>
              <a:t>methotrexate</a:t>
            </a:r>
            <a:r>
              <a:rPr lang="en-US" dirty="0"/>
              <a:t> (MTX) for reducing signs and symptoms in adult patients with moderately to severely active rheumatoid arthritis (RA) who have had an inadequate response to one or more anti-</a:t>
            </a:r>
            <a:r>
              <a:rPr lang="en-US" dirty="0">
                <a:hlinkClick r:id="rId4" tooltip="TNF-alpha"/>
              </a:rPr>
              <a:t>TNF-alpha</a:t>
            </a:r>
            <a:r>
              <a:rPr lang="en-US" dirty="0"/>
              <a:t> therapy.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 </a:t>
            </a:r>
            <a:r>
              <a:rPr lang="en-US" dirty="0"/>
              <a:t>Europe, the license is slightly more restrictive: it is licensed for use in combination with MTX in patients with severe active RA who have had an inadequate response to one or more anti-TNF therapy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Autoimmune diseases-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rituximab</a:t>
            </a:r>
            <a:r>
              <a:rPr lang="en-US" dirty="0" smtClean="0"/>
              <a:t> </a:t>
            </a:r>
            <a:r>
              <a:rPr lang="en-US" dirty="0"/>
              <a:t>is widely used </a:t>
            </a:r>
            <a:r>
              <a:rPr lang="en-US" dirty="0">
                <a:hlinkClick r:id="rId2" tooltip="Off-label"/>
              </a:rPr>
              <a:t>off-label</a:t>
            </a:r>
            <a:r>
              <a:rPr lang="en-US" dirty="0"/>
              <a:t> to treat difficult cases </a:t>
            </a:r>
            <a:r>
              <a:rPr lang="en-US" dirty="0" smtClean="0"/>
              <a:t>of:</a:t>
            </a:r>
          </a:p>
          <a:p>
            <a:r>
              <a:rPr lang="en-US" dirty="0" smtClean="0"/>
              <a:t> </a:t>
            </a:r>
            <a:r>
              <a:rPr lang="en-US" dirty="0">
                <a:hlinkClick r:id="rId3" tooltip="Multiple sclerosis"/>
              </a:rPr>
              <a:t>multiple sclerosis</a:t>
            </a:r>
            <a:r>
              <a:rPr lang="en-US" dirty="0" smtClean="0"/>
              <a:t>,</a:t>
            </a:r>
            <a:endParaRPr lang="en-US" baseline="30000" dirty="0"/>
          </a:p>
          <a:p>
            <a:r>
              <a:rPr lang="en-US" dirty="0" smtClean="0">
                <a:hlinkClick r:id="rId4" tooltip="Systemic lupus erythematosus"/>
              </a:rPr>
              <a:t>systemic </a:t>
            </a:r>
            <a:r>
              <a:rPr lang="en-US" dirty="0">
                <a:hlinkClick r:id="rId4" tooltip="Systemic lupus erythematosus"/>
              </a:rPr>
              <a:t>lupus </a:t>
            </a:r>
            <a:r>
              <a:rPr lang="en-US" dirty="0" smtClean="0">
                <a:hlinkClick r:id="rId4" tooltip="Systemic lupus erythematosus"/>
              </a:rPr>
              <a:t>erythematosus</a:t>
            </a:r>
            <a:endParaRPr lang="en-US" dirty="0" smtClean="0"/>
          </a:p>
          <a:p>
            <a:r>
              <a:rPr lang="en-US" dirty="0" smtClean="0">
                <a:hlinkClick r:id="rId5" tooltip="Sjogren's syndrome"/>
              </a:rPr>
              <a:t>Sjogren's syndrome</a:t>
            </a:r>
            <a:endParaRPr lang="en-US" dirty="0" smtClean="0"/>
          </a:p>
          <a:p>
            <a:r>
              <a:rPr lang="en-US" dirty="0" smtClean="0">
                <a:hlinkClick r:id="rId6" tooltip="Chronic inflammatory demyelinating polyneuropathy"/>
              </a:rPr>
              <a:t>Chronic </a:t>
            </a:r>
            <a:r>
              <a:rPr lang="en-US" dirty="0">
                <a:hlinkClick r:id="rId6" tooltip="Chronic inflammatory demyelinating polyneuropathy"/>
              </a:rPr>
              <a:t>inflammatory demyelinating polyneuropathy</a:t>
            </a:r>
            <a:r>
              <a:rPr lang="en-US" dirty="0" smtClean="0"/>
              <a:t> </a:t>
            </a:r>
          </a:p>
          <a:p>
            <a:r>
              <a:rPr lang="en-US" dirty="0" smtClean="0"/>
              <a:t>autoimmune</a:t>
            </a:r>
            <a:r>
              <a:rPr lang="en-US" dirty="0"/>
              <a:t> </a:t>
            </a:r>
            <a:r>
              <a:rPr lang="en-US" dirty="0" smtClean="0">
                <a:hlinkClick r:id="rId7" tooltip="Anemia"/>
              </a:rPr>
              <a:t>anemias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 tooltip="Autoimmune hemolytic anemia"/>
              </a:rPr>
              <a:t>autoimmune </a:t>
            </a:r>
            <a:r>
              <a:rPr lang="en-US" dirty="0">
                <a:hlinkClick r:id="rId2" tooltip="Autoimmune hemolytic anemia"/>
              </a:rPr>
              <a:t>hemolytic </a:t>
            </a:r>
            <a:r>
              <a:rPr lang="en-US" dirty="0" smtClean="0">
                <a:hlinkClick r:id="rId2" tooltip="Autoimmune hemolytic anemia"/>
              </a:rPr>
              <a:t>anemia</a:t>
            </a:r>
            <a:endParaRPr lang="en-US" dirty="0" smtClean="0"/>
          </a:p>
          <a:p>
            <a:r>
              <a:rPr lang="en-US" dirty="0" smtClean="0">
                <a:hlinkClick r:id="rId3" tooltip="Pure red cell aplasia"/>
              </a:rPr>
              <a:t>pure </a:t>
            </a:r>
            <a:r>
              <a:rPr lang="en-US" dirty="0">
                <a:hlinkClick r:id="rId3" tooltip="Pure red cell aplasia"/>
              </a:rPr>
              <a:t>red cell </a:t>
            </a:r>
            <a:r>
              <a:rPr lang="en-US" dirty="0" smtClean="0">
                <a:hlinkClick r:id="rId3" tooltip="Pure red cell aplasia"/>
              </a:rPr>
              <a:t>aplasia</a:t>
            </a:r>
            <a:endParaRPr lang="en-US" dirty="0" smtClean="0"/>
          </a:p>
          <a:p>
            <a:r>
              <a:rPr lang="en-US" dirty="0" smtClean="0">
                <a:hlinkClick r:id="rId4" tooltip="Idiopathic thrombocytopenic purpura"/>
              </a:rPr>
              <a:t>idiopathic </a:t>
            </a:r>
            <a:r>
              <a:rPr lang="en-US" dirty="0">
                <a:hlinkClick r:id="rId4" tooltip="Idiopathic thrombocytopenic purpura"/>
              </a:rPr>
              <a:t>thrombocytopenic purpura</a:t>
            </a:r>
            <a:r>
              <a:rPr lang="en-US" dirty="0"/>
              <a:t> (ITP</a:t>
            </a:r>
            <a:r>
              <a:rPr lang="en-US" dirty="0" smtClean="0"/>
              <a:t>) </a:t>
            </a:r>
            <a:r>
              <a:rPr lang="en-US" dirty="0">
                <a:hlinkClick r:id="rId5" tooltip="Evans syndrome"/>
              </a:rPr>
              <a:t>Evans syndrome</a:t>
            </a:r>
            <a:r>
              <a:rPr lang="en-US" dirty="0" smtClean="0"/>
              <a:t>,</a:t>
            </a:r>
            <a:endParaRPr lang="en-US" baseline="30000" dirty="0" smtClean="0"/>
          </a:p>
          <a:p>
            <a:r>
              <a:rPr lang="en-US" dirty="0" smtClean="0">
                <a:hlinkClick r:id="rId6" tooltip="Granulomatosis with polyangiitis"/>
              </a:rPr>
              <a:t>granulomatosis </a:t>
            </a:r>
            <a:r>
              <a:rPr lang="en-US" dirty="0">
                <a:hlinkClick r:id="rId6" tooltip="Granulomatosis with polyangiitis"/>
              </a:rPr>
              <a:t>with polyangiitis</a:t>
            </a:r>
            <a:r>
              <a:rPr lang="en-US" dirty="0"/>
              <a:t>, formerly Wegener's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autoimmune diseases that have been treated with </a:t>
            </a:r>
            <a:r>
              <a:rPr lang="en-US" dirty="0" err="1" smtClean="0"/>
              <a:t>rituximab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Disclosure: I am a consultant to Genentech and </a:t>
            </a:r>
            <a:r>
              <a:rPr lang="en-US" dirty="0" err="1" smtClean="0"/>
              <a:t>Biogen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Rituximab</a:t>
            </a:r>
            <a:r>
              <a:rPr lang="en-US" dirty="0"/>
              <a:t> is currently co-marketed by </a:t>
            </a:r>
            <a:r>
              <a:rPr lang="en-US" dirty="0">
                <a:hlinkClick r:id="rId2" tooltip="Biogen Idec"/>
              </a:rPr>
              <a:t>Biogen Idec</a:t>
            </a:r>
            <a:r>
              <a:rPr lang="en-US" dirty="0"/>
              <a:t> and </a:t>
            </a:r>
            <a:r>
              <a:rPr lang="en-US" dirty="0" smtClean="0">
                <a:hlinkClick r:id="rId3" tooltip="Genentech"/>
              </a:rPr>
              <a:t>Genentech</a:t>
            </a:r>
            <a:r>
              <a:rPr lang="en-US" dirty="0" smtClean="0"/>
              <a:t> in </a:t>
            </a:r>
            <a:r>
              <a:rPr lang="en-US" dirty="0"/>
              <a:t>the U.S., by </a:t>
            </a:r>
            <a:r>
              <a:rPr lang="en-US" dirty="0">
                <a:hlinkClick r:id="rId4" tooltip="Hoffmann–La Roche"/>
              </a:rPr>
              <a:t>Hoffmann–La Roche</a:t>
            </a:r>
            <a:r>
              <a:rPr lang="en-US" dirty="0"/>
              <a:t> in Canada and the </a:t>
            </a:r>
            <a:r>
              <a:rPr lang="en-US" dirty="0">
                <a:hlinkClick r:id="rId5" tooltip="European Union"/>
              </a:rPr>
              <a:t>European Union</a:t>
            </a:r>
            <a:r>
              <a:rPr lang="en-US" dirty="0"/>
              <a:t>, </a:t>
            </a:r>
            <a:r>
              <a:rPr lang="en-US" dirty="0">
                <a:hlinkClick r:id="rId6" tooltip="Chugai Pharmaceuticals"/>
              </a:rPr>
              <a:t>Chugai Pharmaceuticals</a:t>
            </a:r>
            <a:r>
              <a:rPr lang="en-US" dirty="0"/>
              <a:t>, </a:t>
            </a:r>
            <a:r>
              <a:rPr lang="en-US" dirty="0" err="1"/>
              <a:t>Zenyaku</a:t>
            </a:r>
            <a:r>
              <a:rPr lang="en-US" dirty="0"/>
              <a:t> Kogyo in Japan </a:t>
            </a:r>
            <a:r>
              <a:rPr lang="en-US" dirty="0" smtClean="0"/>
              <a:t>and </a:t>
            </a:r>
            <a:r>
              <a:rPr lang="en-US" dirty="0" smtClean="0">
                <a:hlinkClick r:id="rId7" tooltip="AryoGen"/>
              </a:rPr>
              <a:t>AryoGen</a:t>
            </a:r>
            <a:r>
              <a:rPr lang="en-US" dirty="0"/>
              <a:t> in </a:t>
            </a:r>
            <a:r>
              <a:rPr lang="en-US" dirty="0" smtClean="0"/>
              <a:t>Iran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Clinical trials were done at Scripps for FDA approval-since IDECC is across the street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autoimmune diseases that have been treated with </a:t>
            </a:r>
            <a:r>
              <a:rPr lang="en-US" dirty="0" err="1" smtClean="0"/>
              <a:t>rituximab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bullous</a:t>
            </a:r>
            <a:r>
              <a:rPr lang="en-US" dirty="0" smtClean="0"/>
              <a:t> skin disorders (for example </a:t>
            </a:r>
            <a:r>
              <a:rPr lang="en-US" dirty="0" smtClean="0">
                <a:hlinkClick r:id="rId2" tooltip="Pemphigus"/>
              </a:rPr>
              <a:t>pemphigus</a:t>
            </a:r>
            <a:r>
              <a:rPr lang="en-US" dirty="0" smtClean="0"/>
              <a:t>, </a:t>
            </a:r>
            <a:r>
              <a:rPr lang="en-US" dirty="0" smtClean="0">
                <a:hlinkClick r:id="rId3" tooltip="Pemphigoid"/>
              </a:rPr>
              <a:t>pemphigoid</a:t>
            </a:r>
            <a:r>
              <a:rPr lang="en-US" baseline="30000" dirty="0" smtClean="0"/>
              <a:t>]</a:t>
            </a:r>
          </a:p>
          <a:p>
            <a:r>
              <a:rPr lang="en-US" dirty="0" smtClean="0"/>
              <a:t> type 1 </a:t>
            </a:r>
            <a:r>
              <a:rPr lang="en-US" dirty="0" smtClean="0">
                <a:hlinkClick r:id="rId4" tooltip="Diabetes mellitus"/>
              </a:rPr>
              <a:t>diabetes mellitus</a:t>
            </a:r>
            <a:endParaRPr lang="en-US" dirty="0"/>
          </a:p>
          <a:p>
            <a:r>
              <a:rPr lang="en-US" dirty="0" smtClean="0"/>
              <a:t> </a:t>
            </a:r>
            <a:r>
              <a:rPr lang="en-US" dirty="0" smtClean="0">
                <a:hlinkClick r:id="rId5" tooltip="Anti-NMDA receptor encephalitis"/>
              </a:rPr>
              <a:t>Anti-NMDA receptor encephalitis</a:t>
            </a:r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  <a:r>
              <a:rPr lang="en-US" dirty="0" smtClean="0">
                <a:hlinkClick r:id="rId6" tooltip="Devic's disease"/>
              </a:rPr>
              <a:t>Devic's disease</a:t>
            </a:r>
            <a:r>
              <a:rPr lang="en-US" dirty="0" smtClean="0"/>
              <a:t>,</a:t>
            </a:r>
            <a:endParaRPr lang="en-US" baseline="30000" dirty="0"/>
          </a:p>
          <a:p>
            <a:r>
              <a:rPr lang="en-US" dirty="0" smtClean="0">
                <a:hlinkClick r:id="rId7" tooltip="Graves' ophthalmopathy"/>
              </a:rPr>
              <a:t>Graves' ophthalmopathy</a:t>
            </a:r>
            <a:r>
              <a:rPr lang="en-US" dirty="0" smtClean="0"/>
              <a:t> 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IgG4-related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Autoimmune pancreatitis (AIP)</a:t>
            </a:r>
          </a:p>
          <a:p>
            <a:r>
              <a:rPr lang="en-US" dirty="0" smtClean="0"/>
              <a:t>Retroperitoneal fibrosis</a:t>
            </a:r>
          </a:p>
          <a:p>
            <a:r>
              <a:rPr lang="en-US" dirty="0" err="1" smtClean="0"/>
              <a:t>Mikulicz</a:t>
            </a:r>
            <a:r>
              <a:rPr lang="en-US" dirty="0" smtClean="0"/>
              <a:t> syndrome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Of note, these IgG4-RD are mediated by </a:t>
            </a:r>
          </a:p>
          <a:p>
            <a:pPr>
              <a:buNone/>
            </a:pPr>
            <a:r>
              <a:rPr lang="en-US" dirty="0" smtClean="0"/>
              <a:t>CD20 negative, CD19-positive </a:t>
            </a:r>
            <a:r>
              <a:rPr lang="en-US" dirty="0" err="1" smtClean="0"/>
              <a:t>plasmacytic</a:t>
            </a:r>
            <a:r>
              <a:rPr lang="en-US" dirty="0" smtClean="0"/>
              <a:t> cell</a:t>
            </a:r>
          </a:p>
          <a:p>
            <a:pPr>
              <a:buNone/>
            </a:pPr>
            <a:r>
              <a:rPr lang="en-US" dirty="0" smtClean="0"/>
              <a:t>It is assumed that removal of CD20 positive precursors of CD19 </a:t>
            </a:r>
            <a:r>
              <a:rPr lang="en-US" dirty="0" err="1" smtClean="0"/>
              <a:t>plasmablasts</a:t>
            </a:r>
            <a:r>
              <a:rPr lang="en-US" dirty="0" smtClean="0"/>
              <a:t> is the mechanism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anti-CD20 </a:t>
            </a:r>
            <a:r>
              <a:rPr lang="en-US" dirty="0" err="1" smtClean="0"/>
              <a:t>monoclonals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hlinkClick r:id="rId2" tooltip="Ocrelizumab"/>
              </a:rPr>
              <a:t>ocrelizumab</a:t>
            </a:r>
            <a:r>
              <a:rPr lang="en-US" dirty="0"/>
              <a:t>, humanized (90%-95% human) B cell-depleting agent.</a:t>
            </a:r>
          </a:p>
          <a:p>
            <a:pPr lvl="0"/>
            <a:r>
              <a:rPr lang="en-US" dirty="0">
                <a:hlinkClick r:id="rId3" tooltip="Ofatumumab"/>
              </a:rPr>
              <a:t>ofatumumab</a:t>
            </a:r>
            <a:r>
              <a:rPr lang="en-US" dirty="0"/>
              <a:t> (HuMax-CD20) a fully human B cell-depleting agent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Third-generation anti-CD20s such as </a:t>
            </a:r>
            <a:r>
              <a:rPr lang="en-US" dirty="0">
                <a:hlinkClick r:id="rId4" tooltip="Obinutuzumab"/>
              </a:rPr>
              <a:t>obinutuzumab</a:t>
            </a:r>
            <a:r>
              <a:rPr lang="en-US" dirty="0"/>
              <a:t> have a </a:t>
            </a:r>
            <a:r>
              <a:rPr lang="en-US" dirty="0" err="1"/>
              <a:t>glycoengineered</a:t>
            </a:r>
            <a:r>
              <a:rPr lang="en-US" dirty="0"/>
              <a:t> </a:t>
            </a:r>
            <a:r>
              <a:rPr lang="en-US" dirty="0" err="1"/>
              <a:t>Fc</a:t>
            </a:r>
            <a:r>
              <a:rPr lang="en-US" dirty="0"/>
              <a:t> fragment (</a:t>
            </a:r>
            <a:r>
              <a:rPr lang="en-US" dirty="0" err="1"/>
              <a:t>Fc)</a:t>
            </a:r>
            <a:r>
              <a:rPr lang="en-US" baseline="30000" dirty="0" err="1" smtClean="0"/>
              <a:t>[</a:t>
            </a:r>
            <a:r>
              <a:rPr lang="en-US" dirty="0" err="1" smtClean="0"/>
              <a:t>with</a:t>
            </a:r>
            <a:r>
              <a:rPr lang="en-US" dirty="0" smtClean="0"/>
              <a:t> </a:t>
            </a:r>
            <a:r>
              <a:rPr lang="en-US" dirty="0"/>
              <a:t>enhanced binding to </a:t>
            </a:r>
            <a:r>
              <a:rPr lang="en-US" dirty="0" err="1"/>
              <a:t>Fc</a:t>
            </a:r>
            <a:r>
              <a:rPr lang="en-US" dirty="0"/>
              <a:t> gamma receptors, which increase </a:t>
            </a:r>
            <a:r>
              <a:rPr lang="en-US" dirty="0" smtClean="0"/>
              <a:t>ADCC.</a:t>
            </a:r>
            <a:endParaRPr lang="en-US" baseline="30000" dirty="0" smtClean="0"/>
          </a:p>
          <a:p>
            <a:pPr lvl="0"/>
            <a:r>
              <a:rPr lang="en-US" dirty="0" smtClean="0"/>
              <a:t>Modifications </a:t>
            </a:r>
            <a:r>
              <a:rPr lang="en-US" dirty="0"/>
              <a:t>in the </a:t>
            </a:r>
            <a:r>
              <a:rPr lang="en-US" dirty="0">
                <a:hlinkClick r:id="rId5" tooltip="Antibody variable region (page does not exist)"/>
              </a:rPr>
              <a:t>variable regions</a:t>
            </a:r>
            <a:r>
              <a:rPr lang="en-US" baseline="30000" dirty="0">
                <a:hlinkClick r:id="rId6"/>
              </a:rPr>
              <a:t>[38]</a:t>
            </a:r>
            <a:r>
              <a:rPr lang="en-US" dirty="0"/>
              <a:t> can enhance apoptosis.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mechanism is a bit more interesting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Removal of B-cells causes and excess of circulating </a:t>
            </a:r>
            <a:r>
              <a:rPr lang="en-US" dirty="0" err="1" smtClean="0"/>
              <a:t>ligands</a:t>
            </a:r>
            <a:r>
              <a:rPr lang="en-US" dirty="0" smtClean="0"/>
              <a:t> including IL-2, BAFF, and IL-10</a:t>
            </a:r>
          </a:p>
          <a:p>
            <a:r>
              <a:rPr lang="en-US" dirty="0" smtClean="0"/>
              <a:t>This triggers a round of apoptosis as immune system tries to adjust homeostasis</a:t>
            </a:r>
          </a:p>
          <a:p>
            <a:r>
              <a:rPr lang="en-US" dirty="0" smtClean="0"/>
              <a:t>Activation induced cellular apoptosis-in which over 90% of the stimulated cells are killed and only certain memory cells remain due to </a:t>
            </a:r>
            <a:r>
              <a:rPr lang="en-US" dirty="0" err="1" smtClean="0"/>
              <a:t>Th</a:t>
            </a:r>
            <a:endParaRPr lang="en-US" dirty="0" smtClean="0"/>
          </a:p>
          <a:p>
            <a:r>
              <a:rPr lang="en-US" dirty="0" smtClean="0"/>
              <a:t>This is like re-booting your computer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best predictor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B-cell depletion occurs even if no clinical response</a:t>
            </a:r>
          </a:p>
          <a:p>
            <a:r>
              <a:rPr lang="en-US" dirty="0" smtClean="0"/>
              <a:t>The best predictor is the emergence of CD4+, CD25+ </a:t>
            </a:r>
            <a:r>
              <a:rPr lang="en-US" dirty="0" err="1" smtClean="0"/>
              <a:t>Treg</a:t>
            </a:r>
            <a:r>
              <a:rPr lang="en-US" dirty="0" smtClean="0"/>
              <a:t> (FoxP3) cells</a:t>
            </a:r>
          </a:p>
          <a:p>
            <a:endParaRPr lang="en-US" dirty="0" smtClean="0"/>
          </a:p>
          <a:p>
            <a:r>
              <a:rPr lang="en-US" dirty="0" smtClean="0"/>
              <a:t>Thus the predictor of response is the immune system is altered from inflammatory to regulatory cells</a:t>
            </a:r>
          </a:p>
          <a:p>
            <a:r>
              <a:rPr lang="en-US" dirty="0" smtClean="0"/>
              <a:t>B-</a:t>
            </a:r>
            <a:r>
              <a:rPr lang="en-US" dirty="0" err="1" smtClean="0"/>
              <a:t>reg</a:t>
            </a:r>
            <a:r>
              <a:rPr lang="en-US" dirty="0" smtClean="0"/>
              <a:t> cells (CD22 subset) are being studied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IgG4-RD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likely that the target in these disorders as well as SLE or Sjogren’s is actually the </a:t>
            </a:r>
            <a:r>
              <a:rPr lang="en-US" dirty="0" err="1" smtClean="0"/>
              <a:t>plasmacytic</a:t>
            </a:r>
            <a:r>
              <a:rPr lang="en-US" dirty="0" smtClean="0"/>
              <a:t> </a:t>
            </a:r>
            <a:r>
              <a:rPr lang="en-US" dirty="0" err="1" smtClean="0"/>
              <a:t>dendritic</a:t>
            </a:r>
            <a:r>
              <a:rPr lang="en-US" dirty="0" smtClean="0"/>
              <a:t> cells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plasmacytic</a:t>
            </a:r>
            <a:r>
              <a:rPr lang="en-US" dirty="0" smtClean="0"/>
              <a:t> </a:t>
            </a:r>
            <a:r>
              <a:rPr lang="en-US" dirty="0" err="1" smtClean="0"/>
              <a:t>dendritic</a:t>
            </a:r>
            <a:r>
              <a:rPr lang="en-US" dirty="0" smtClean="0"/>
              <a:t> cell plays a key role in type 1 interferon regulation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Central to the concept of B cell depletion 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pathogenic </a:t>
            </a:r>
            <a:r>
              <a:rPr lang="en-US" dirty="0"/>
              <a:t>B cell clones and their autoantibody products might be engaged in a vicious cycle of self-perpetuation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B-cell autoimmunity requires </a:t>
            </a:r>
            <a:r>
              <a:rPr lang="en-US" dirty="0"/>
              <a:t>T cell </a:t>
            </a:r>
            <a:r>
              <a:rPr lang="en-US" dirty="0" err="1"/>
              <a:t>autoreactivity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interruption of such a cycle would restore immune tolerance and, therefore, might allow sustained benefit.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simple story is CD-20 B-cell depletion</a:t>
            </a:r>
          </a:p>
          <a:p>
            <a:r>
              <a:rPr lang="en-US" dirty="0" smtClean="0"/>
              <a:t>This is clearly only part of the story</a:t>
            </a:r>
          </a:p>
          <a:p>
            <a:r>
              <a:rPr lang="en-US" dirty="0" smtClean="0"/>
              <a:t>The removal of precursor CD20 cells is shown in IgG4-RD</a:t>
            </a:r>
          </a:p>
          <a:p>
            <a:r>
              <a:rPr lang="en-US" dirty="0" smtClean="0"/>
              <a:t>The alteration of T-cell repertoire indicates that the “homeostasis” is reset when you create activation induced </a:t>
            </a:r>
            <a:r>
              <a:rPr lang="en-US" smtClean="0"/>
              <a:t>cell death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Rituximab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antibody binds to </a:t>
            </a:r>
            <a:r>
              <a:rPr lang="en-US" dirty="0">
                <a:hlinkClick r:id="rId2" tooltip="Cluster of differentiation"/>
              </a:rPr>
              <a:t>CD</a:t>
            </a:r>
            <a:r>
              <a:rPr lang="en-US" dirty="0">
                <a:hlinkClick r:id="rId3" tooltip="CD20"/>
              </a:rPr>
              <a:t>20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CD20 </a:t>
            </a:r>
            <a:r>
              <a:rPr lang="en-US" dirty="0"/>
              <a:t>is widely expressed on B cells, from early pre-B cells to later in differentiation, but it is absent on terminally </a:t>
            </a:r>
            <a:r>
              <a:rPr lang="en-US" dirty="0" smtClean="0"/>
              <a:t>differentiated </a:t>
            </a:r>
            <a:r>
              <a:rPr lang="en-US" dirty="0" smtClean="0">
                <a:hlinkClick r:id="rId4" tooltip="Plasma cell"/>
              </a:rPr>
              <a:t>plasma cells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CD20 does not shed, modulate or </a:t>
            </a:r>
            <a:r>
              <a:rPr lang="en-US" dirty="0" smtClean="0"/>
              <a:t>internalize</a:t>
            </a:r>
          </a:p>
          <a:p>
            <a:r>
              <a:rPr lang="en-US" dirty="0" smtClean="0"/>
              <a:t> </a:t>
            </a:r>
            <a:r>
              <a:rPr lang="en-US" dirty="0"/>
              <a:t>Although the function of CD20 is unknown, it may play a role in </a:t>
            </a:r>
            <a:r>
              <a:rPr lang="en-US" dirty="0">
                <a:hlinkClick r:id="rId5" tooltip="Calcium"/>
              </a:rPr>
              <a:t>Ca</a:t>
            </a:r>
            <a:r>
              <a:rPr lang="en-US" baseline="30000" dirty="0">
                <a:hlinkClick r:id="rId5" tooltip="Calcium"/>
              </a:rPr>
              <a:t>2+</a:t>
            </a:r>
            <a:r>
              <a:rPr lang="en-US" dirty="0"/>
              <a:t> influx across plasma membranes, maintaining intracellular Ca</a:t>
            </a:r>
            <a:r>
              <a:rPr lang="en-US" baseline="30000" dirty="0"/>
              <a:t>2+</a:t>
            </a:r>
            <a:r>
              <a:rPr lang="en-US" dirty="0"/>
              <a:t> concentration and allowing activation of B cells.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CD20</a:t>
            </a:r>
            <a:endParaRPr lang="en-US" dirty="0"/>
          </a:p>
        </p:txBody>
      </p:sp>
      <p:pic>
        <p:nvPicPr>
          <p:cNvPr id="4" name="Content Placeholder 3" descr="cd20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30380" r="-30380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Rituximab</a:t>
            </a:r>
            <a:endParaRPr lang="en-US" dirty="0"/>
          </a:p>
        </p:txBody>
      </p:sp>
      <p:pic>
        <p:nvPicPr>
          <p:cNvPr id="4" name="Content Placeholder 3" descr="rituximab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62437" r="-62437"/>
          <a:stretch>
            <a:fillRect/>
          </a:stretch>
        </p:blipFill>
        <p:spPr>
          <a:xfrm>
            <a:off x="457200" y="1417639"/>
            <a:ext cx="8229600" cy="51228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Rituximab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The </a:t>
            </a:r>
            <a:r>
              <a:rPr lang="en-US" dirty="0">
                <a:hlinkClick r:id="rId2" tooltip="Fragment crystallizable region"/>
              </a:rPr>
              <a:t>Fc</a:t>
            </a:r>
            <a:r>
              <a:rPr lang="en-US" dirty="0"/>
              <a:t> portion of </a:t>
            </a:r>
            <a:r>
              <a:rPr lang="en-US" dirty="0" err="1"/>
              <a:t>rituximab</a:t>
            </a:r>
            <a:r>
              <a:rPr lang="en-US" dirty="0"/>
              <a:t> mediates </a:t>
            </a:r>
            <a:r>
              <a:rPr lang="en-US" dirty="0">
                <a:hlinkClick r:id="rId3" tooltip="Antibody-dependent cellular cytotoxicity"/>
              </a:rPr>
              <a:t>antibody-dependent cellular cytotoxicity</a:t>
            </a:r>
            <a:r>
              <a:rPr lang="en-US" dirty="0"/>
              <a:t> (ADCC) and </a:t>
            </a:r>
            <a:r>
              <a:rPr lang="en-US" dirty="0">
                <a:hlinkClick r:id="rId4" tooltip="Complement system"/>
              </a:rPr>
              <a:t>complement-dependent cytotoxicity</a:t>
            </a:r>
            <a:r>
              <a:rPr lang="en-US" dirty="0"/>
              <a:t> (CDC).</a:t>
            </a:r>
          </a:p>
          <a:p>
            <a:pPr lvl="0"/>
            <a:r>
              <a:rPr lang="en-US" dirty="0" err="1"/>
              <a:t>Rituximab</a:t>
            </a:r>
            <a:r>
              <a:rPr lang="en-US" dirty="0"/>
              <a:t> has a general regulatory effect on the </a:t>
            </a:r>
            <a:r>
              <a:rPr lang="en-US" dirty="0">
                <a:hlinkClick r:id="rId5" tooltip="Cell cycle"/>
              </a:rPr>
              <a:t>cell cycle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It increases </a:t>
            </a:r>
            <a:r>
              <a:rPr lang="en-US" dirty="0">
                <a:hlinkClick r:id="rId6" tooltip="MHC II"/>
              </a:rPr>
              <a:t>MHC II</a:t>
            </a:r>
            <a:r>
              <a:rPr lang="en-US" dirty="0"/>
              <a:t> and adhesion molecules LFA-1 and LFA-3 (lymphocyte function-associated antigen).</a:t>
            </a:r>
          </a:p>
          <a:p>
            <a:pPr lvl="0"/>
            <a:r>
              <a:rPr lang="en-US" dirty="0"/>
              <a:t>It elicits shedding of </a:t>
            </a:r>
            <a:r>
              <a:rPr lang="en-US" dirty="0">
                <a:hlinkClick r:id="rId7" tooltip="CD23"/>
              </a:rPr>
              <a:t>CD23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It </a:t>
            </a:r>
            <a:r>
              <a:rPr lang="en-US" dirty="0" err="1"/>
              <a:t>downregulates</a:t>
            </a:r>
            <a:r>
              <a:rPr lang="en-US" dirty="0"/>
              <a:t> the </a:t>
            </a:r>
            <a:r>
              <a:rPr lang="en-US" dirty="0">
                <a:hlinkClick r:id="rId8" tooltip="B cell receptor"/>
              </a:rPr>
              <a:t>B cell receptor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It induces </a:t>
            </a:r>
            <a:r>
              <a:rPr lang="en-US" dirty="0">
                <a:hlinkClick r:id="rId9" tooltip="Apoptosis"/>
              </a:rPr>
              <a:t>apoptosis</a:t>
            </a:r>
            <a:r>
              <a:rPr lang="en-US" dirty="0"/>
              <a:t> of CD20+ cells.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Dosing-1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approved dosing in RA is 1 gm at </a:t>
            </a:r>
            <a:r>
              <a:rPr lang="en-US" dirty="0" err="1" smtClean="0"/>
              <a:t>t</a:t>
            </a:r>
            <a:r>
              <a:rPr lang="en-US" dirty="0" smtClean="0"/>
              <a:t>=0 and 2 wks.  Premedication with steroids and </a:t>
            </a:r>
            <a:r>
              <a:rPr lang="en-US" dirty="0" err="1" smtClean="0"/>
              <a:t>benadryl</a:t>
            </a:r>
            <a:endParaRPr lang="en-US" dirty="0" smtClean="0"/>
          </a:p>
          <a:p>
            <a:r>
              <a:rPr lang="en-US" dirty="0" smtClean="0"/>
              <a:t>The use of high dose steroids in placebo arm required by FDA confounded the results</a:t>
            </a:r>
          </a:p>
          <a:p>
            <a:r>
              <a:rPr lang="en-US" dirty="0" smtClean="0"/>
              <a:t>The results in RA with 500 mg were almost as good as 1 gm, so IDECC filed for higher dose although cost was twice as high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Dosing-2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giant cell </a:t>
            </a:r>
            <a:r>
              <a:rPr lang="en-US" dirty="0" err="1" smtClean="0"/>
              <a:t>arteritis</a:t>
            </a:r>
            <a:r>
              <a:rPr lang="en-US" dirty="0" smtClean="0"/>
              <a:t>, the dosing is 375 mg/meter square</a:t>
            </a:r>
          </a:p>
          <a:p>
            <a:r>
              <a:rPr lang="en-US" dirty="0" smtClean="0"/>
              <a:t>In lymphomas—it remains 375 mg/meter square but no studies have shown any difference</a:t>
            </a:r>
          </a:p>
          <a:p>
            <a:r>
              <a:rPr lang="en-US" dirty="0" smtClean="0"/>
              <a:t>The timing for second or later dose remains unknown although standard at 6 months </a:t>
            </a:r>
          </a:p>
          <a:p>
            <a:r>
              <a:rPr lang="en-US" dirty="0" smtClean="0"/>
              <a:t>In our SLE and SS, dosing may be very infrequent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Dosing-3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appears that combination of </a:t>
            </a:r>
            <a:r>
              <a:rPr lang="en-US" dirty="0" err="1" smtClean="0"/>
              <a:t>rituximab</a:t>
            </a:r>
            <a:r>
              <a:rPr lang="en-US" dirty="0" smtClean="0"/>
              <a:t> plus MTX (7.5 -15 mg/wk) gives improved response to </a:t>
            </a:r>
            <a:r>
              <a:rPr lang="en-US" dirty="0" err="1" smtClean="0"/>
              <a:t>rituximab</a:t>
            </a:r>
            <a:endParaRPr lang="en-US" dirty="0" smtClean="0"/>
          </a:p>
          <a:p>
            <a:r>
              <a:rPr lang="en-US" dirty="0" smtClean="0"/>
              <a:t>Pharmacokinetics indicate this is probably due to improved bio-availability of </a:t>
            </a:r>
            <a:r>
              <a:rPr lang="en-US" dirty="0" err="1" smtClean="0"/>
              <a:t>rituximab</a:t>
            </a:r>
            <a:r>
              <a:rPr lang="en-US" dirty="0" smtClean="0"/>
              <a:t> due to MTX inhibiting drug clearance in spleen by </a:t>
            </a:r>
            <a:r>
              <a:rPr lang="en-US" dirty="0" err="1" smtClean="0"/>
              <a:t>Fc</a:t>
            </a:r>
            <a:r>
              <a:rPr lang="en-US" dirty="0" smtClean="0"/>
              <a:t> receptors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733</Words>
  <Application>Microsoft Macintosh PowerPoint</Application>
  <PresentationFormat>On-screen Show (4:3)</PresentationFormat>
  <Paragraphs>125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Rituximab: A Biologic agent with multiple uses   </vt:lpstr>
      <vt:lpstr>Disclosure: I am a consultant to Genentech and Biogen</vt:lpstr>
      <vt:lpstr>Rituximab</vt:lpstr>
      <vt:lpstr>CD20</vt:lpstr>
      <vt:lpstr>Rituximab</vt:lpstr>
      <vt:lpstr>Rituximab</vt:lpstr>
      <vt:lpstr>Dosing-1</vt:lpstr>
      <vt:lpstr>Dosing-2</vt:lpstr>
      <vt:lpstr>Dosing-3</vt:lpstr>
      <vt:lpstr>Adverse events-1 </vt:lpstr>
      <vt:lpstr>PowerPoint Presentation</vt:lpstr>
      <vt:lpstr>Toxicity</vt:lpstr>
      <vt:lpstr>Rituximab </vt:lpstr>
      <vt:lpstr>History-1</vt:lpstr>
      <vt:lpstr>History-2</vt:lpstr>
      <vt:lpstr>History-3</vt:lpstr>
      <vt:lpstr>Autoimmune diseases-1 </vt:lpstr>
      <vt:lpstr>Autoimmune diseases-2</vt:lpstr>
      <vt:lpstr>Other autoimmune diseases that have been treated with rituximab</vt:lpstr>
      <vt:lpstr>Other autoimmune diseases that have been treated with rituximab</vt:lpstr>
      <vt:lpstr>IgG4-related diseases</vt:lpstr>
      <vt:lpstr>Other anti-CD20 monoclonals </vt:lpstr>
      <vt:lpstr>The mechanism is a bit more interesting</vt:lpstr>
      <vt:lpstr>The best predictor</vt:lpstr>
      <vt:lpstr>From the IgG4-RD</vt:lpstr>
      <vt:lpstr>Central to the concept of B cell depletion therapy </vt:lpstr>
      <vt:lpstr>Summary</vt:lpstr>
    </vt:vector>
  </TitlesOfParts>
  <Company>Rheumatology Clinic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Fox</dc:creator>
  <cp:lastModifiedBy>Robert Fox</cp:lastModifiedBy>
  <cp:revision>21</cp:revision>
  <dcterms:created xsi:type="dcterms:W3CDTF">2014-12-04T17:58:36Z</dcterms:created>
  <dcterms:modified xsi:type="dcterms:W3CDTF">2015-05-03T20:03:56Z</dcterms:modified>
</cp:coreProperties>
</file>