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87" r:id="rId4"/>
    <p:sldId id="288" r:id="rId5"/>
    <p:sldId id="319" r:id="rId6"/>
    <p:sldId id="284" r:id="rId7"/>
    <p:sldId id="320" r:id="rId8"/>
    <p:sldId id="316" r:id="rId9"/>
    <p:sldId id="317" r:id="rId10"/>
    <p:sldId id="318" r:id="rId11"/>
    <p:sldId id="289" r:id="rId12"/>
    <p:sldId id="268" r:id="rId13"/>
    <p:sldId id="269" r:id="rId14"/>
    <p:sldId id="272" r:id="rId15"/>
    <p:sldId id="273" r:id="rId16"/>
    <p:sldId id="274" r:id="rId17"/>
    <p:sldId id="295" r:id="rId18"/>
    <p:sldId id="297" r:id="rId19"/>
    <p:sldId id="296" r:id="rId20"/>
    <p:sldId id="321" r:id="rId21"/>
    <p:sldId id="302" r:id="rId22"/>
    <p:sldId id="322" r:id="rId23"/>
    <p:sldId id="294" r:id="rId24"/>
    <p:sldId id="262" r:id="rId25"/>
    <p:sldId id="298" r:id="rId26"/>
    <p:sldId id="299" r:id="rId27"/>
    <p:sldId id="300" r:id="rId28"/>
    <p:sldId id="301" r:id="rId29"/>
    <p:sldId id="259" r:id="rId30"/>
    <p:sldId id="263" r:id="rId31"/>
    <p:sldId id="265" r:id="rId32"/>
    <p:sldId id="260" r:id="rId33"/>
    <p:sldId id="264" r:id="rId34"/>
    <p:sldId id="266" r:id="rId35"/>
    <p:sldId id="267" r:id="rId36"/>
    <p:sldId id="275" r:id="rId37"/>
    <p:sldId id="330" r:id="rId38"/>
    <p:sldId id="280" r:id="rId39"/>
    <p:sldId id="331" r:id="rId40"/>
    <p:sldId id="285" r:id="rId41"/>
    <p:sldId id="277" r:id="rId42"/>
    <p:sldId id="276" r:id="rId43"/>
    <p:sldId id="279" r:id="rId44"/>
    <p:sldId id="310" r:id="rId45"/>
    <p:sldId id="309" r:id="rId46"/>
    <p:sldId id="323" r:id="rId47"/>
    <p:sldId id="324" r:id="rId48"/>
    <p:sldId id="282" r:id="rId49"/>
    <p:sldId id="303" r:id="rId50"/>
    <p:sldId id="293" r:id="rId51"/>
    <p:sldId id="327" r:id="rId52"/>
    <p:sldId id="328" r:id="rId53"/>
    <p:sldId id="329" r:id="rId54"/>
    <p:sldId id="291" r:id="rId55"/>
    <p:sldId id="29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816F-E8AC-5F46-B97B-6E22979A798F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D251-DF12-804C-8818-69601A20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D251-DF12-804C-8818-69601A2030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0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2958-F30D-7A40-9280-925239710C5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867E-FAD5-F64D-A17C-CEE62810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ertfoxmd@mac.com" TargetMode="External"/><Relationship Id="rId3" Type="http://schemas.openxmlformats.org/officeDocument/2006/relationships/hyperlink" Target="http://www.robertfoxmd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ticosteroid" TargetMode="External"/><Relationship Id="rId4" Type="http://schemas.openxmlformats.org/officeDocument/2006/relationships/hyperlink" Target="http://en.wikipedia.org/wiki/Plasma_exchange" TargetMode="External"/><Relationship Id="rId5" Type="http://schemas.openxmlformats.org/officeDocument/2006/relationships/hyperlink" Target="http://en.wikipedia.org/wiki/Immunoglobulin" TargetMode="External"/><Relationship Id="rId6" Type="http://schemas.openxmlformats.org/officeDocument/2006/relationships/hyperlink" Target="http://en.wikipedia.org/wiki/Renal_failure" TargetMode="External"/><Relationship Id="rId7" Type="http://schemas.openxmlformats.org/officeDocument/2006/relationships/hyperlink" Target="http://en.wikipedia.org/wiki/Respiratory_distr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epari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rothrombin_tim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ticosteroid" TargetMode="External"/><Relationship Id="rId4" Type="http://schemas.openxmlformats.org/officeDocument/2006/relationships/hyperlink" Target="http://en.wikipedia.org/wiki/Plasma_exchange" TargetMode="External"/><Relationship Id="rId5" Type="http://schemas.openxmlformats.org/officeDocument/2006/relationships/hyperlink" Target="http://en.wikipedia.org/wiki/Immunoglobulin" TargetMode="External"/><Relationship Id="rId6" Type="http://schemas.openxmlformats.org/officeDocument/2006/relationships/hyperlink" Target="http://en.wikipedia.org/wiki/Renal_failure" TargetMode="External"/><Relationship Id="rId7" Type="http://schemas.openxmlformats.org/officeDocument/2006/relationships/hyperlink" Target="http://en.wikipedia.org/wiki/Respiratory_distr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eparin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.ub.es/MIMMUN/FORUM/CAP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7762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Antiphospholipid Syndrome (APS) </a:t>
            </a:r>
            <a:br>
              <a:rPr lang="en-US" sz="4000" b="1" dirty="0" smtClean="0"/>
            </a:br>
            <a:r>
              <a:rPr lang="en-US" sz="4000" b="1" dirty="0" smtClean="0"/>
              <a:t>and</a:t>
            </a:r>
            <a:br>
              <a:rPr lang="en-US" sz="4000" b="1" dirty="0" smtClean="0"/>
            </a:br>
            <a:r>
              <a:rPr lang="en-US" sz="4000" b="1" dirty="0" smtClean="0"/>
              <a:t>Anticardiolipin Syndrome (ACL)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49" y="3052823"/>
            <a:ext cx="8113455" cy="34157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Robert I. Fox, M.D., Ph.D.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Scripps/</a:t>
            </a:r>
            <a:r>
              <a:rPr lang="en-US" sz="2800" dirty="0" err="1" smtClean="0">
                <a:solidFill>
                  <a:schemeClr val="tx1"/>
                </a:solidFill>
              </a:rPr>
              <a:t>XiMED</a:t>
            </a:r>
            <a:r>
              <a:rPr lang="en-US" sz="2800" dirty="0" smtClean="0">
                <a:solidFill>
                  <a:schemeClr val="tx1"/>
                </a:solidFill>
              </a:rPr>
              <a:t> Medical Center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Scripps Memorial Hospital and Research Foundation La Jolla (San Diego), USA</a:t>
            </a:r>
          </a:p>
          <a:p>
            <a:r>
              <a:rPr lang="en-US" u="sng" dirty="0" smtClean="0">
                <a:solidFill>
                  <a:srgbClr val="3366FF"/>
                </a:solidFill>
                <a:hlinkClick r:id="rId2"/>
              </a:rPr>
              <a:t>robertfoxmd@mac.com</a:t>
            </a:r>
            <a:endParaRPr lang="en-US" u="sng" dirty="0" smtClean="0">
              <a:solidFill>
                <a:srgbClr val="3366FF"/>
              </a:solidFill>
            </a:endParaRPr>
          </a:p>
          <a:p>
            <a:r>
              <a:rPr lang="en-US" u="sng" dirty="0" smtClean="0">
                <a:solidFill>
                  <a:srgbClr val="3366FF"/>
                </a:solidFill>
                <a:hlinkClick r:id="rId3"/>
              </a:rPr>
              <a:t>http://www.robertfoxmd.com</a:t>
            </a:r>
            <a:endParaRPr lang="en-US" u="sng" dirty="0" smtClean="0">
              <a:solidFill>
                <a:srgbClr val="3366FF"/>
              </a:solidFill>
            </a:endParaRPr>
          </a:p>
          <a:p>
            <a:endParaRPr lang="en-US" u="sng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</a:t>
            </a:r>
            <a:r>
              <a:rPr lang="en-US" b="1" dirty="0"/>
              <a:t>L</a:t>
            </a:r>
            <a:r>
              <a:rPr lang="en-US" b="1" dirty="0" smtClean="0"/>
              <a:t>esson-3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6.    </a:t>
            </a:r>
            <a:r>
              <a:rPr lang="en-US" dirty="0" smtClean="0"/>
              <a:t>In pregnancy, low molecular weight heparin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slightly better than low dose ASA.</a:t>
            </a:r>
          </a:p>
          <a:p>
            <a:pPr marL="0" indent="0">
              <a:buNone/>
            </a:pPr>
            <a:r>
              <a:rPr lang="en-US" dirty="0" smtClean="0"/>
              <a:t>7.    </a:t>
            </a:r>
            <a:r>
              <a:rPr lang="en-US" dirty="0" smtClean="0"/>
              <a:t>Coumadin is </a:t>
            </a:r>
            <a:r>
              <a:rPr lang="en-US" dirty="0" err="1" smtClean="0"/>
              <a:t>teratogenic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8.    </a:t>
            </a:r>
            <a:r>
              <a:rPr lang="en-US" dirty="0" smtClean="0"/>
              <a:t>In non-pregnant APS, </a:t>
            </a:r>
            <a:r>
              <a:rPr lang="en-US" dirty="0" err="1" smtClean="0"/>
              <a:t>coumadin</a:t>
            </a:r>
            <a:r>
              <a:rPr lang="en-US" dirty="0" smtClean="0"/>
              <a:t> with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INR-2.5 to 3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	  In </a:t>
            </a:r>
            <a:r>
              <a:rPr lang="en-US" dirty="0" smtClean="0"/>
              <a:t>catastrophic APS, high dose </a:t>
            </a:r>
            <a:r>
              <a:rPr lang="en-US" dirty="0" smtClean="0"/>
              <a:t>steroids, 			  anti-coagulation </a:t>
            </a:r>
            <a:r>
              <a:rPr lang="en-US" dirty="0" smtClean="0"/>
              <a:t>and </a:t>
            </a:r>
            <a:r>
              <a:rPr lang="en-US" dirty="0" smtClean="0"/>
              <a:t>may need plasma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exchange?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5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Antiphospholipid syndrome was described in full in the 1980s, after various previous reports of specific antibodies in people with systemic lupus erythematosus and </a:t>
            </a:r>
            <a:r>
              <a:rPr lang="en-US" dirty="0" smtClean="0"/>
              <a:t>thrombosis.</a:t>
            </a:r>
          </a:p>
          <a:p>
            <a:r>
              <a:rPr lang="en-US" dirty="0" smtClean="0"/>
              <a:t>Recognition of primary and secondary APS.</a:t>
            </a:r>
          </a:p>
          <a:p>
            <a:r>
              <a:rPr lang="en-US" dirty="0" smtClean="0"/>
              <a:t>Standardization of antibody assays and criteria.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referred to in 1999 as the Sapporo criteria. </a:t>
            </a:r>
          </a:p>
          <a:p>
            <a:endParaRPr lang="en-US" dirty="0" smtClean="0"/>
          </a:p>
          <a:p>
            <a:r>
              <a:rPr lang="en-US" dirty="0" smtClean="0"/>
              <a:t>Subsequently modified at a workshop conducted in Sydney in 2006.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(The next slide addresses your first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“learning objective.”)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51643"/>
          </a:xfrm>
        </p:spPr>
        <p:txBody>
          <a:bodyPr>
            <a:noAutofit/>
          </a:bodyPr>
          <a:lstStyle/>
          <a:p>
            <a:r>
              <a:rPr lang="en-US" sz="2400" b="1" dirty="0"/>
              <a:t>According to the revised Sapporo criteria,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/>
              <a:t>definite </a:t>
            </a:r>
            <a:r>
              <a:rPr lang="en-US" sz="2400" b="1" u="sng" dirty="0"/>
              <a:t>APS </a:t>
            </a:r>
            <a:r>
              <a:rPr lang="en-US" sz="2400" b="1" u="sng" dirty="0" smtClean="0"/>
              <a:t>should be </a:t>
            </a:r>
            <a:r>
              <a:rPr lang="en-US" sz="2400" b="1" u="sng" dirty="0"/>
              <a:t>considered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when </a:t>
            </a:r>
            <a:r>
              <a:rPr lang="en-US" sz="2400" b="1" dirty="0"/>
              <a:t>at least one </a:t>
            </a:r>
            <a:r>
              <a:rPr lang="en-US" sz="2400" b="1" dirty="0" smtClean="0"/>
              <a:t>of the following</a:t>
            </a:r>
            <a:br>
              <a:rPr lang="en-US" sz="2400" b="1" dirty="0" smtClean="0"/>
            </a:br>
            <a:r>
              <a:rPr lang="en-US" sz="2400" b="1" dirty="0" smtClean="0"/>
              <a:t>CLINICAL CRITERIA is evident  --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presence of either </a:t>
            </a:r>
            <a:r>
              <a:rPr lang="en-US" u="sng" dirty="0"/>
              <a:t>vascular thrombosis</a:t>
            </a:r>
            <a:r>
              <a:rPr lang="en-US" dirty="0"/>
              <a:t> </a:t>
            </a:r>
            <a:r>
              <a:rPr lang="en-US" b="1" dirty="0"/>
              <a:t>or </a:t>
            </a:r>
            <a:r>
              <a:rPr lang="en-US" u="sng" dirty="0"/>
              <a:t>pregnancy </a:t>
            </a:r>
            <a:r>
              <a:rPr lang="en-US" u="sng" dirty="0" smtClean="0"/>
              <a:t>morbidity</a:t>
            </a:r>
            <a:r>
              <a:rPr lang="en-US" dirty="0" smtClean="0"/>
              <a:t> --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Vascular </a:t>
            </a:r>
            <a:r>
              <a:rPr lang="en-US" b="1" dirty="0"/>
              <a:t>thrombosis </a:t>
            </a:r>
            <a:r>
              <a:rPr lang="en-US" dirty="0"/>
              <a:t>is defined as one or more episodes of venous, arterial, or </a:t>
            </a:r>
            <a:r>
              <a:rPr lang="en-US" dirty="0" smtClean="0"/>
              <a:t>small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vessel thrombosis, with unequivocal imaging or histologic evidence of thrombosis in</a:t>
            </a:r>
          </a:p>
          <a:p>
            <a:pPr marL="0" indent="0">
              <a:buNone/>
            </a:pPr>
            <a:r>
              <a:rPr lang="en-US" dirty="0"/>
              <a:t>any tissue or organ</a:t>
            </a:r>
            <a:r>
              <a:rPr lang="en-US" dirty="0" smtClean="0"/>
              <a:t>. [Superficial </a:t>
            </a:r>
            <a:r>
              <a:rPr lang="en-US" dirty="0"/>
              <a:t>venous thrombosis does </a:t>
            </a:r>
            <a:r>
              <a:rPr lang="en-US" b="1" dirty="0"/>
              <a:t>not </a:t>
            </a:r>
            <a:r>
              <a:rPr lang="en-US" dirty="0"/>
              <a:t>satisfy the criteria for</a:t>
            </a:r>
          </a:p>
          <a:p>
            <a:pPr marL="0" indent="0">
              <a:buNone/>
            </a:pPr>
            <a:r>
              <a:rPr lang="en-US" dirty="0"/>
              <a:t>thrombosis for APS</a:t>
            </a:r>
            <a:r>
              <a:rPr lang="en-US" dirty="0" smtClean="0"/>
              <a:t>.]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b="1" dirty="0" smtClean="0"/>
              <a:t> Pregnancy </a:t>
            </a:r>
            <a:r>
              <a:rPr lang="en-US" b="1" dirty="0"/>
              <a:t>morbidity </a:t>
            </a:r>
            <a:r>
              <a:rPr lang="en-US" dirty="0"/>
              <a:t>is defined as otherwise unexplained fetal death at ≥10 weeks</a:t>
            </a:r>
          </a:p>
          <a:p>
            <a:pPr marL="0" indent="0">
              <a:buNone/>
            </a:pPr>
            <a:r>
              <a:rPr lang="en-US" dirty="0"/>
              <a:t>gestation of a morphologically normal fetus, </a:t>
            </a:r>
            <a:r>
              <a:rPr lang="en-US" b="1" dirty="0"/>
              <a:t>or </a:t>
            </a:r>
            <a:r>
              <a:rPr lang="en-US" dirty="0"/>
              <a:t>one or more premature births before</a:t>
            </a:r>
          </a:p>
          <a:p>
            <a:pPr marL="0" indent="0">
              <a:buNone/>
            </a:pPr>
            <a:r>
              <a:rPr lang="en-US" dirty="0"/>
              <a:t>34 weeks of gestation because of </a:t>
            </a:r>
            <a:r>
              <a:rPr lang="en-US" dirty="0" err="1"/>
              <a:t>eclampsia</a:t>
            </a:r>
            <a:r>
              <a:rPr lang="en-US" dirty="0"/>
              <a:t>, preeclampsia, or placental insufficiency,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Three </a:t>
            </a:r>
            <a:r>
              <a:rPr lang="en-US" b="1" dirty="0"/>
              <a:t>or more embryonic (&lt;10 weeks gestation) pregnancy losses </a:t>
            </a:r>
            <a:r>
              <a:rPr lang="en-US" dirty="0"/>
              <a:t>unexplained by</a:t>
            </a:r>
          </a:p>
          <a:p>
            <a:pPr marL="0" indent="0">
              <a:buNone/>
            </a:pPr>
            <a:r>
              <a:rPr lang="en-US" dirty="0"/>
              <a:t>maternal or paternal chromosomal </a:t>
            </a:r>
            <a:r>
              <a:rPr lang="en-US" dirty="0" smtClean="0"/>
              <a:t>abnormalities, </a:t>
            </a:r>
            <a:r>
              <a:rPr lang="en-US" dirty="0"/>
              <a:t>or by maternal anatomic or</a:t>
            </a:r>
          </a:p>
          <a:p>
            <a:pPr marL="0" indent="0">
              <a:buNone/>
            </a:pPr>
            <a:r>
              <a:rPr lang="en-US" dirty="0"/>
              <a:t>hormonal causes.</a:t>
            </a:r>
          </a:p>
        </p:txBody>
      </p:sp>
    </p:spTree>
    <p:extLst>
      <p:ext uri="{BB962C8B-B14F-4D97-AF65-F5344CB8AC3E}">
        <p14:creationId xmlns:p14="http://schemas.microsoft.com/office/powerpoint/2010/main" val="79254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Limitations of the revised </a:t>
            </a:r>
            <a:r>
              <a:rPr lang="en-US" sz="3600" b="1" dirty="0" smtClean="0"/>
              <a:t>2006 Sapporo </a:t>
            </a:r>
            <a:r>
              <a:rPr lang="en-US" sz="3600" b="1" dirty="0"/>
              <a:t>classification criteria for APS diagnosis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patients </a:t>
            </a:r>
            <a:r>
              <a:rPr lang="en-US" dirty="0"/>
              <a:t>who appear clinically to have </a:t>
            </a:r>
            <a:r>
              <a:rPr lang="en-US" dirty="0" smtClean="0"/>
              <a:t>APS </a:t>
            </a:r>
            <a:r>
              <a:rPr lang="en-US" dirty="0"/>
              <a:t>may not meet the modified criteria, </a:t>
            </a:r>
            <a:r>
              <a:rPr lang="en-US" dirty="0" smtClean="0"/>
              <a:t>although these </a:t>
            </a:r>
            <a:r>
              <a:rPr lang="en-US" dirty="0"/>
              <a:t>criteria help define a homogeneous population for research studies.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Retrospective analysis </a:t>
            </a:r>
            <a:r>
              <a:rPr lang="en-US" dirty="0"/>
              <a:t>of 200 aPL-positive patients who met the 1999 Sapporo </a:t>
            </a:r>
            <a:r>
              <a:rPr lang="en-US" dirty="0" smtClean="0"/>
              <a:t>criteria showed that </a:t>
            </a:r>
            <a:r>
              <a:rPr lang="en-US" dirty="0"/>
              <a:t>only 59 </a:t>
            </a:r>
            <a:r>
              <a:rPr lang="en-US" dirty="0" smtClean="0"/>
              <a:t>percent met </a:t>
            </a:r>
            <a:r>
              <a:rPr lang="en-US" dirty="0"/>
              <a:t>the 2006 revised </a:t>
            </a:r>
            <a:r>
              <a:rPr lang="en-US" dirty="0" smtClean="0"/>
              <a:t>criteria.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7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in patients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not </a:t>
            </a:r>
            <a:r>
              <a:rPr lang="en-US" b="1" dirty="0"/>
              <a:t>meeting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and cautious clinical and laboratory</a:t>
            </a:r>
          </a:p>
          <a:p>
            <a:pPr marL="0" indent="0">
              <a:buNone/>
            </a:pPr>
            <a:r>
              <a:rPr lang="en-US" dirty="0" smtClean="0"/>
              <a:t>    reassessment is required </a:t>
            </a:r>
            <a:r>
              <a:rPr lang="en-US" dirty="0"/>
              <a:t>in individuals who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do </a:t>
            </a:r>
            <a:r>
              <a:rPr lang="en-US" dirty="0"/>
              <a:t>not meet </a:t>
            </a:r>
            <a:r>
              <a:rPr lang="en-US" dirty="0" smtClean="0"/>
              <a:t>2006 diagnostic </a:t>
            </a:r>
            <a:r>
              <a:rPr lang="en-US" dirty="0"/>
              <a:t>criteria for </a:t>
            </a:r>
            <a:r>
              <a:rPr lang="en-US" dirty="0" smtClean="0"/>
              <a:t>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Particular attention if “associated” clinical findings (next slide) are 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3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linical </a:t>
            </a:r>
            <a:r>
              <a:rPr lang="en-US" sz="3600" b="1" dirty="0"/>
              <a:t>F</a:t>
            </a:r>
            <a:r>
              <a:rPr lang="en-US" sz="3600" b="1" dirty="0" smtClean="0"/>
              <a:t>indings </a:t>
            </a:r>
            <a:br>
              <a:rPr lang="en-US" sz="3600" b="1" dirty="0" smtClean="0"/>
            </a:br>
            <a:r>
              <a:rPr lang="en-US" sz="3600" b="1" dirty="0" smtClean="0"/>
              <a:t>associated </a:t>
            </a:r>
            <a:r>
              <a:rPr lang="en-US" sz="3600" b="1" dirty="0"/>
              <a:t>with </a:t>
            </a:r>
            <a:r>
              <a:rPr lang="en-US" sz="3600" b="1" dirty="0" err="1"/>
              <a:t>aPL</a:t>
            </a:r>
            <a:r>
              <a:rPr lang="en-US" sz="3600" b="1" dirty="0"/>
              <a:t> </a:t>
            </a:r>
            <a:r>
              <a:rPr lang="en-US" sz="3600" b="1" dirty="0" smtClean="0"/>
              <a:t>include: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Non</a:t>
            </a:r>
            <a:r>
              <a:rPr lang="en-US" u="sng" dirty="0"/>
              <a:t>-criteria laboratory findings</a:t>
            </a:r>
            <a:r>
              <a:rPr lang="en-US" dirty="0"/>
              <a:t> that may be associated with APS include:</a:t>
            </a:r>
          </a:p>
          <a:p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/>
              <a:t>reticularis</a:t>
            </a:r>
          </a:p>
          <a:p>
            <a:r>
              <a:rPr lang="en-US" dirty="0" smtClean="0"/>
              <a:t>Thrombocytopenia</a:t>
            </a:r>
            <a:endParaRPr lang="en-US" dirty="0"/>
          </a:p>
          <a:p>
            <a:r>
              <a:rPr lang="en-US" dirty="0" smtClean="0"/>
              <a:t>Nephropathy</a:t>
            </a:r>
            <a:endParaRPr lang="en-US" dirty="0"/>
          </a:p>
          <a:p>
            <a:r>
              <a:rPr lang="en-US" dirty="0" smtClean="0"/>
              <a:t>Neurological manifestations --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(stroke, fuzzy brain)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4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Pathogenesis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Antiphospholipid syndrome </a:t>
            </a:r>
            <a:r>
              <a:rPr lang="en-US" sz="2800" dirty="0"/>
              <a:t>is </a:t>
            </a:r>
            <a:r>
              <a:rPr lang="en-US" sz="2800" dirty="0" smtClean="0"/>
              <a:t>an autoimmune disease, in which “antiphospholipid antibodies” (</a:t>
            </a:r>
            <a:r>
              <a:rPr lang="en-US" sz="2800" dirty="0" err="1" smtClean="0"/>
              <a:t>anticardiolipin</a:t>
            </a:r>
            <a:r>
              <a:rPr lang="en-US" sz="2800" dirty="0" smtClean="0"/>
              <a:t> antibodies and/or lupus anticoagulant) react against proteins that bind to anionic phospholipids on plasma membranes.</a:t>
            </a:r>
          </a:p>
          <a:p>
            <a:endParaRPr lang="en-US" sz="2800" dirty="0" smtClean="0"/>
          </a:p>
          <a:p>
            <a:r>
              <a:rPr lang="en-US" sz="2800" dirty="0" smtClean="0"/>
              <a:t>IgG antibodies more pathogenetic than IgM or IgA.  Higher titer is important risk factor.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03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Phospholipid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77" b="5875"/>
          <a:stretch/>
        </p:blipFill>
        <p:spPr>
          <a:xfrm>
            <a:off x="457200" y="1300166"/>
            <a:ext cx="8229600" cy="5306494"/>
          </a:xfrm>
        </p:spPr>
      </p:pic>
    </p:spTree>
    <p:extLst>
      <p:ext uri="{BB962C8B-B14F-4D97-AF65-F5344CB8AC3E}">
        <p14:creationId xmlns:p14="http://schemas.microsoft.com/office/powerpoint/2010/main" val="97532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Phospholipid Structure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0" b="9940"/>
          <a:stretch/>
        </p:blipFill>
        <p:spPr>
          <a:xfrm>
            <a:off x="457200" y="1103630"/>
            <a:ext cx="8229600" cy="5022533"/>
          </a:xfrm>
        </p:spPr>
      </p:pic>
    </p:spTree>
    <p:extLst>
      <p:ext uri="{BB962C8B-B14F-4D97-AF65-F5344CB8AC3E}">
        <p14:creationId xmlns:p14="http://schemas.microsoft.com/office/powerpoint/2010/main" val="283185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Learning Objectives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3200" dirty="0" smtClean="0"/>
              <a:t>At the end of this talk, participants will be able to: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157"/>
            <a:ext cx="8229600" cy="37550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u="sng" dirty="0" smtClean="0"/>
              <a:t>research </a:t>
            </a:r>
            <a:r>
              <a:rPr lang="en-US" u="sng" dirty="0"/>
              <a:t>d</a:t>
            </a:r>
            <a:r>
              <a:rPr lang="en-US" u="sng" dirty="0" smtClean="0"/>
              <a:t>iagnostic </a:t>
            </a:r>
            <a:r>
              <a:rPr lang="en-US" u="sng" dirty="0"/>
              <a:t>c</a:t>
            </a:r>
            <a:r>
              <a:rPr lang="en-US" u="sng" dirty="0" smtClean="0"/>
              <a:t>riteria </a:t>
            </a:r>
            <a:r>
              <a:rPr lang="en-US" dirty="0" smtClean="0"/>
              <a:t>for APS.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u="sng" dirty="0" smtClean="0"/>
              <a:t>3 laboratory </a:t>
            </a:r>
            <a:r>
              <a:rPr lang="en-US" u="sng" dirty="0"/>
              <a:t>a</a:t>
            </a:r>
            <a:r>
              <a:rPr lang="en-US" u="sng" dirty="0" smtClean="0"/>
              <a:t>bnormalities of 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</a:t>
            </a:r>
            <a:r>
              <a:rPr lang="en-US" u="sng" dirty="0"/>
              <a:t>treatment </a:t>
            </a:r>
            <a:r>
              <a:rPr lang="en-US" u="sng" dirty="0" smtClean="0"/>
              <a:t>interventions for </a:t>
            </a:r>
            <a:r>
              <a:rPr lang="en-US" u="sng" dirty="0"/>
              <a:t>APS during pregnancy and after </a:t>
            </a:r>
            <a:r>
              <a:rPr lang="en-US" u="sng" dirty="0" smtClean="0"/>
              <a:t>pregnancy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u="sng" dirty="0" smtClean="0"/>
              <a:t>treatment interventions for </a:t>
            </a:r>
            <a:r>
              <a:rPr lang="en-US" u="sng" dirty="0"/>
              <a:t>C</a:t>
            </a:r>
            <a:r>
              <a:rPr lang="en-US" u="sng" dirty="0" smtClean="0"/>
              <a:t>atastrophic </a:t>
            </a:r>
            <a:r>
              <a:rPr lang="en-US" u="sng" dirty="0"/>
              <a:t>C</a:t>
            </a:r>
            <a:r>
              <a:rPr lang="en-US" u="sng" dirty="0" smtClean="0"/>
              <a:t>ardiolipin Syndrome (CPS)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13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Cardiolipin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 mitochondrial membrane)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246" t="-35326" b="-37314"/>
          <a:stretch/>
        </p:blipFill>
        <p:spPr>
          <a:xfrm>
            <a:off x="-1605385" y="1600200"/>
            <a:ext cx="10313647" cy="4329237"/>
          </a:xfrm>
        </p:spPr>
      </p:pic>
    </p:spTree>
    <p:extLst>
      <p:ext uri="{BB962C8B-B14F-4D97-AF65-F5344CB8AC3E}">
        <p14:creationId xmlns:p14="http://schemas.microsoft.com/office/powerpoint/2010/main" val="387762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Lupus Anticoagulants</a:t>
            </a:r>
            <a:r>
              <a:rPr lang="en-US" dirty="0" smtClean="0"/>
              <a:t>-directed against components of coagulation cascade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13" r="-9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29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Antibodies to any of these antigens activate coagulation pathways lead to thrombosis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476" t="368" r="-41958" b="-1"/>
          <a:stretch/>
        </p:blipFill>
        <p:spPr>
          <a:xfrm>
            <a:off x="728344" y="1624908"/>
            <a:ext cx="7958455" cy="5071327"/>
          </a:xfrm>
        </p:spPr>
      </p:pic>
    </p:spTree>
    <p:extLst>
      <p:ext uri="{BB962C8B-B14F-4D97-AF65-F5344CB8AC3E}">
        <p14:creationId xmlns:p14="http://schemas.microsoft.com/office/powerpoint/2010/main" val="336165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vessel thrombosis (kidney)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77" b="9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73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no pathognomonic physical findings of APS; however</a:t>
            </a:r>
            <a:r>
              <a:rPr lang="en-US" dirty="0" smtClean="0"/>
              <a:t>, look for:</a:t>
            </a:r>
            <a:endParaRPr lang="en-US" dirty="0"/>
          </a:p>
          <a:p>
            <a:r>
              <a:rPr lang="en-US" dirty="0" smtClean="0"/>
              <a:t>Ischemia livedo reticularis </a:t>
            </a:r>
            <a:r>
              <a:rPr lang="en-US" dirty="0"/>
              <a:t>(and particularly livedo </a:t>
            </a:r>
            <a:r>
              <a:rPr lang="en-US" dirty="0" err="1"/>
              <a:t>racemosa</a:t>
            </a:r>
            <a:r>
              <a:rPr lang="en-US" dirty="0" smtClean="0"/>
              <a:t>)</a:t>
            </a:r>
          </a:p>
          <a:p>
            <a:r>
              <a:rPr lang="en-US" dirty="0"/>
              <a:t>D</a:t>
            </a:r>
            <a:r>
              <a:rPr lang="en-US" dirty="0" smtClean="0"/>
              <a:t>igital ischemia or </a:t>
            </a:r>
            <a:r>
              <a:rPr lang="en-US" dirty="0"/>
              <a:t>gangrene,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eep venous thrombosis (DVT), </a:t>
            </a:r>
          </a:p>
          <a:p>
            <a:r>
              <a:rPr lang="en-US" dirty="0"/>
              <a:t>N</a:t>
            </a:r>
            <a:r>
              <a:rPr lang="en-US" dirty="0" smtClean="0"/>
              <a:t>eurological </a:t>
            </a:r>
            <a:r>
              <a:rPr lang="en-US" dirty="0"/>
              <a:t>lesions consistent with a </a:t>
            </a:r>
            <a:r>
              <a:rPr lang="en-US" dirty="0" smtClean="0"/>
              <a:t>stroke.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Livido</a:t>
            </a:r>
            <a:r>
              <a:rPr lang="en-US" b="1" dirty="0" smtClean="0"/>
              <a:t> Reticularis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44" b="6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86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Arterial Thrombotic Hand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89" r="-6089"/>
          <a:stretch>
            <a:fillRect/>
          </a:stretch>
        </p:blipFill>
        <p:spPr>
          <a:xfrm>
            <a:off x="90784" y="1602555"/>
            <a:ext cx="5817536" cy="31453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40" y="3543822"/>
            <a:ext cx="3248650" cy="2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 </a:t>
            </a:r>
            <a:r>
              <a:rPr lang="en-US" b="1" dirty="0" smtClean="0"/>
              <a:t>Arterial Thrombotic Foot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035" b="18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6535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Central retinal vein thrombosis in </a:t>
            </a:r>
            <a:br>
              <a:rPr lang="en-US" b="1" dirty="0" smtClean="0"/>
            </a:br>
            <a:r>
              <a:rPr lang="en-US" b="1" dirty="0" smtClean="0"/>
              <a:t>15-year-old SLE patient </a:t>
            </a:r>
            <a:br>
              <a:rPr lang="en-US" b="1" dirty="0" smtClean="0"/>
            </a:br>
            <a:r>
              <a:rPr lang="en-US" b="1" dirty="0" smtClean="0"/>
              <a:t>with massive left hemorrhage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597" b="-6597"/>
          <a:stretch>
            <a:fillRect/>
          </a:stretch>
        </p:blipFill>
        <p:spPr>
          <a:xfrm>
            <a:off x="457200" y="20466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277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Diagnostic Evaluation-1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History to look for: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or more specific adverse outcomes related </a:t>
            </a:r>
            <a:r>
              <a:rPr lang="en-US" dirty="0" smtClean="0"/>
              <a:t>  to pregnancy</a:t>
            </a:r>
          </a:p>
          <a:p>
            <a:pPr lvl="1"/>
            <a:r>
              <a:rPr lang="en-US" dirty="0" smtClean="0"/>
              <a:t>Criteria for SLE or Sjogren’s Syndrome</a:t>
            </a:r>
          </a:p>
          <a:p>
            <a:pPr lvl="1"/>
            <a:r>
              <a:rPr lang="en-US" dirty="0" smtClean="0"/>
              <a:t>Detailed obstetric </a:t>
            </a:r>
            <a:r>
              <a:rPr lang="en-US" dirty="0"/>
              <a:t>h</a:t>
            </a:r>
            <a:r>
              <a:rPr lang="en-US" dirty="0" smtClean="0"/>
              <a:t>istory</a:t>
            </a:r>
          </a:p>
          <a:p>
            <a:pPr lvl="1"/>
            <a:r>
              <a:rPr lang="en-US" dirty="0" smtClean="0"/>
              <a:t>Post-operative </a:t>
            </a:r>
            <a:r>
              <a:rPr lang="en-US" dirty="0" err="1" smtClean="0"/>
              <a:t>thromboses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4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Anti-Phospholipid Syndrome (APS)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</a:t>
            </a:r>
            <a:r>
              <a:rPr lang="en-US" dirty="0" err="1" smtClean="0"/>
              <a:t>Hughe’s</a:t>
            </a:r>
            <a:r>
              <a:rPr lang="en-US" dirty="0" smtClean="0"/>
              <a:t> Syndrome,” after Graham Hughes (a </a:t>
            </a:r>
            <a:r>
              <a:rPr lang="en-US" dirty="0"/>
              <a:t>R</a:t>
            </a:r>
            <a:r>
              <a:rPr lang="en-US" dirty="0" smtClean="0"/>
              <a:t>heumatologist in London)</a:t>
            </a:r>
          </a:p>
          <a:p>
            <a:r>
              <a:rPr lang="en-US" dirty="0" smtClean="0"/>
              <a:t>Autoimmune </a:t>
            </a:r>
            <a:r>
              <a:rPr lang="en-US" dirty="0" err="1" smtClean="0"/>
              <a:t>hypercoagulable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Caused by anti-phospholipid antibodies</a:t>
            </a:r>
          </a:p>
          <a:p>
            <a:pPr marL="0" indent="0">
              <a:buNone/>
            </a:pPr>
            <a:r>
              <a:rPr lang="en-US" dirty="0" smtClean="0"/>
              <a:t>		(particularly IgG anti-B2 glycoprotein-I)</a:t>
            </a:r>
          </a:p>
          <a:p>
            <a:r>
              <a:rPr lang="en-US" dirty="0" smtClean="0"/>
              <a:t>Provokes blood clots in both arteries and veins</a:t>
            </a:r>
          </a:p>
        </p:txBody>
      </p:sp>
    </p:spTree>
    <p:extLst>
      <p:ext uri="{BB962C8B-B14F-4D97-AF65-F5344CB8AC3E}">
        <p14:creationId xmlns:p14="http://schemas.microsoft.com/office/powerpoint/2010/main" val="66618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</a:t>
            </a:r>
            <a:r>
              <a:rPr lang="en-US" b="1" dirty="0" smtClean="0"/>
              <a:t>Laboratory </a:t>
            </a:r>
            <a:r>
              <a:rPr lang="en-US" b="1" dirty="0"/>
              <a:t>T</a:t>
            </a:r>
            <a:r>
              <a:rPr lang="en-US" b="1" dirty="0" smtClean="0"/>
              <a:t>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IgG and IgM </a:t>
            </a:r>
            <a:r>
              <a:rPr lang="en-US" b="1" dirty="0" err="1"/>
              <a:t>anticardiolipin</a:t>
            </a:r>
            <a:r>
              <a:rPr lang="en-US" b="1" dirty="0"/>
              <a:t> antibodies </a:t>
            </a:r>
            <a:r>
              <a:rPr lang="en-US" dirty="0"/>
              <a:t>(</a:t>
            </a:r>
            <a:r>
              <a:rPr lang="en-US" dirty="0" err="1"/>
              <a:t>aCL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enzyme-linked </a:t>
            </a:r>
            <a:r>
              <a:rPr lang="en-US" dirty="0" err="1"/>
              <a:t>immunosorbent</a:t>
            </a:r>
            <a:r>
              <a:rPr lang="en-US" dirty="0"/>
              <a:t> </a:t>
            </a:r>
            <a:r>
              <a:rPr lang="en-US" dirty="0" smtClean="0"/>
              <a:t>assay (</a:t>
            </a:r>
            <a:r>
              <a:rPr lang="en-US" dirty="0"/>
              <a:t>ELISA)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IgG and IgM anti-beta2-glycoprotein (GP</a:t>
            </a:r>
            <a:r>
              <a:rPr lang="en-US" b="1" dirty="0" smtClean="0"/>
              <a:t>)-I</a:t>
            </a:r>
            <a:r>
              <a:rPr lang="en-US" dirty="0" smtClean="0"/>
              <a:t> </a:t>
            </a:r>
            <a:r>
              <a:rPr lang="en-US" dirty="0"/>
              <a:t>antibodies by ELISA. </a:t>
            </a:r>
            <a:endParaRPr lang="en-US" dirty="0" smtClean="0"/>
          </a:p>
          <a:p>
            <a:r>
              <a:rPr lang="en-US" b="1" dirty="0" smtClean="0"/>
              <a:t>Lupus Anticoagulant </a:t>
            </a:r>
            <a:r>
              <a:rPr lang="en-US" b="1" dirty="0"/>
              <a:t>testing </a:t>
            </a:r>
            <a:r>
              <a:rPr lang="en-US" dirty="0"/>
              <a:t>(dilute Russell viper venom time [</a:t>
            </a:r>
            <a:r>
              <a:rPr lang="en-US" dirty="0" err="1"/>
              <a:t>dRVVT</a:t>
            </a:r>
            <a:r>
              <a:rPr lang="en-US" dirty="0"/>
              <a:t>] and activated partial </a:t>
            </a:r>
            <a:r>
              <a:rPr lang="en-US" dirty="0" err="1" smtClean="0"/>
              <a:t>thromboplastin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Confirmation by by the 1:1 </a:t>
            </a:r>
            <a:r>
              <a:rPr lang="en-US" dirty="0"/>
              <a:t>mixing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86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</a:t>
            </a:r>
            <a:r>
              <a:rPr lang="en-US" b="1" dirty="0" smtClean="0"/>
              <a:t>Laboratory </a:t>
            </a:r>
            <a:r>
              <a:rPr lang="en-US" b="1" dirty="0"/>
              <a:t>T</a:t>
            </a:r>
            <a:r>
              <a:rPr lang="en-US" b="1" dirty="0" smtClean="0"/>
              <a:t>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Confirmatory aPL testing –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patients with initial positive testing for </a:t>
            </a:r>
            <a:r>
              <a:rPr lang="en-US" dirty="0" smtClean="0"/>
              <a:t>aPL: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test </a:t>
            </a:r>
            <a:r>
              <a:rPr lang="en-US" dirty="0" smtClean="0"/>
              <a:t>should be </a:t>
            </a:r>
            <a:r>
              <a:rPr lang="en-US" dirty="0"/>
              <a:t>repeated after at least </a:t>
            </a:r>
            <a:r>
              <a:rPr lang="en-US" dirty="0" smtClean="0"/>
              <a:t>     12 </a:t>
            </a:r>
            <a:r>
              <a:rPr lang="en-US" dirty="0"/>
              <a:t>weeks to confirm persistence of the </a:t>
            </a:r>
            <a:r>
              <a:rPr lang="en-US" dirty="0" err="1"/>
              <a:t>aCL</a:t>
            </a:r>
            <a:r>
              <a:rPr lang="en-US" dirty="0"/>
              <a:t>, anti-beta2-GPI, </a:t>
            </a:r>
            <a:r>
              <a:rPr lang="en-US" dirty="0" smtClean="0"/>
              <a:t>or LA test. </a:t>
            </a:r>
          </a:p>
          <a:p>
            <a:r>
              <a:rPr lang="en-US" dirty="0" smtClean="0"/>
              <a:t>Confirmatory </a:t>
            </a:r>
            <a:r>
              <a:rPr lang="en-US" dirty="0"/>
              <a:t>testing is required to satisfy the laboratory criteria for APS.</a:t>
            </a:r>
          </a:p>
        </p:txBody>
      </p:sp>
    </p:spTree>
    <p:extLst>
      <p:ext uri="{BB962C8B-B14F-4D97-AF65-F5344CB8AC3E}">
        <p14:creationId xmlns:p14="http://schemas.microsoft.com/office/powerpoint/2010/main" val="2905781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Follow-Up Lab Evaluation-1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Otherwise unexplained thrombocytopenia or prolongation of a test of blood coagulation</a:t>
            </a:r>
          </a:p>
          <a:p>
            <a:pPr marL="0" indent="0">
              <a:buNone/>
            </a:pPr>
            <a:r>
              <a:rPr lang="en-US" dirty="0" smtClean="0"/>
              <a:t>    (e.g., </a:t>
            </a:r>
            <a:r>
              <a:rPr lang="en-US" dirty="0"/>
              <a:t>activated partial </a:t>
            </a:r>
            <a:r>
              <a:rPr lang="en-US" dirty="0" err="1"/>
              <a:t>thromboplastin</a:t>
            </a:r>
            <a:r>
              <a:rPr lang="en-US" dirty="0"/>
              <a:t> time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[</a:t>
            </a:r>
            <a:r>
              <a:rPr lang="en-US" dirty="0" err="1"/>
              <a:t>aPTT</a:t>
            </a:r>
            <a:r>
              <a:rPr lang="en-US" dirty="0" smtClean="0"/>
              <a:t>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unexplained PT or PTT: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H</a:t>
            </a:r>
            <a:r>
              <a:rPr lang="en-US" dirty="0" smtClean="0"/>
              <a:t>as a 1:1 mixing with normal sera been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performed?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12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 Up Lab Testing-2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Alternatively…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experts prefer to perform testing for   anti-beta2-GPI antibodies only in patients suspected of APS in whom the IgG and IgM </a:t>
            </a:r>
            <a:r>
              <a:rPr lang="en-US" dirty="0" err="1" smtClean="0"/>
              <a:t>aCL</a:t>
            </a:r>
            <a:r>
              <a:rPr lang="en-US" dirty="0" smtClean="0"/>
              <a:t> and lupus anticoagulant (LA) testing are negative.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61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00"/>
            <a:ext cx="8229600" cy="1480054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3200" b="1" u="sng" dirty="0" smtClean="0"/>
              <a:t>Limitations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Transiently elevated levels of IgG or IgM </a:t>
            </a:r>
            <a:r>
              <a:rPr lang="en-US" sz="3200" b="1" dirty="0" err="1" smtClean="0"/>
              <a:t>aCL</a:t>
            </a:r>
            <a:r>
              <a:rPr lang="en-US" sz="3200" b="1" dirty="0" smtClean="0"/>
              <a:t>, can occur in otherwise normal individuals and in the setting of viral or other infections.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259"/>
            <a:ext cx="8229600" cy="38939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one study of 522 randomly selected normal blood donors, </a:t>
            </a:r>
            <a:r>
              <a:rPr lang="en-US" dirty="0" smtClean="0"/>
              <a:t>the prevalence </a:t>
            </a:r>
            <a:r>
              <a:rPr lang="en-US" dirty="0"/>
              <a:t>of IgG and IgM </a:t>
            </a:r>
            <a:r>
              <a:rPr lang="en-US" dirty="0" err="1"/>
              <a:t>aCL</a:t>
            </a:r>
            <a:r>
              <a:rPr lang="en-US" dirty="0"/>
              <a:t> on a first test was 6.5 and 9.4 percent, </a:t>
            </a:r>
            <a:r>
              <a:rPr lang="en-US" dirty="0" smtClean="0"/>
              <a:t>respectively.</a:t>
            </a:r>
            <a:endParaRPr lang="en-US" dirty="0"/>
          </a:p>
          <a:p>
            <a:r>
              <a:rPr lang="en-US" dirty="0"/>
              <a:t>However, repeatedly positive tests, </a:t>
            </a:r>
            <a:r>
              <a:rPr lang="en-US" dirty="0" smtClean="0"/>
              <a:t>were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present </a:t>
            </a:r>
            <a:r>
              <a:rPr lang="en-US" dirty="0"/>
              <a:t>in only 22 and 14 percent of those with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 </a:t>
            </a:r>
            <a:r>
              <a:rPr lang="en-US" dirty="0"/>
              <a:t>initial positive test (</a:t>
            </a:r>
            <a:r>
              <a:rPr lang="en-US" dirty="0" smtClean="0"/>
              <a:t>i.e., </a:t>
            </a:r>
            <a:r>
              <a:rPr lang="en-US" dirty="0"/>
              <a:t>1.4 and </a:t>
            </a:r>
            <a:r>
              <a:rPr lang="en-US" dirty="0" smtClean="0"/>
              <a:t>1.3 percent </a:t>
            </a:r>
            <a:r>
              <a:rPr lang="en-US" dirty="0"/>
              <a:t>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total population</a:t>
            </a:r>
            <a:r>
              <a:rPr lang="en-US" dirty="0" smtClean="0"/>
              <a:t>), </a:t>
            </a:r>
            <a:r>
              <a:rPr lang="en-US" dirty="0"/>
              <a:t>after nine </a:t>
            </a:r>
            <a:r>
              <a:rPr lang="en-US" dirty="0" smtClean="0"/>
              <a:t>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9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In patients with a strongly suggestive </a:t>
            </a:r>
            <a:br>
              <a:rPr lang="en-US" sz="3200" b="1" dirty="0" smtClean="0"/>
            </a:br>
            <a:r>
              <a:rPr lang="en-US" sz="3200" b="1" dirty="0" smtClean="0"/>
              <a:t>clinical history…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u="sng" dirty="0" smtClean="0"/>
              <a:t>initial test result are positive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whose </a:t>
            </a:r>
            <a:r>
              <a:rPr lang="en-US" u="sng" dirty="0" smtClean="0"/>
              <a:t>second test is negative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P</a:t>
            </a:r>
            <a:r>
              <a:rPr lang="en-US" b="1" dirty="0" smtClean="0"/>
              <a:t>erform </a:t>
            </a:r>
            <a:r>
              <a:rPr lang="en-US" b="1" dirty="0"/>
              <a:t>a third test </a:t>
            </a:r>
            <a:r>
              <a:rPr lang="en-US" dirty="0"/>
              <a:t>after several </a:t>
            </a:r>
            <a:r>
              <a:rPr lang="en-US" dirty="0" smtClean="0"/>
              <a:t>weeks,     </a:t>
            </a:r>
            <a:r>
              <a:rPr lang="en-US" dirty="0"/>
              <a:t>and use the third result to help guide </a:t>
            </a:r>
            <a:r>
              <a:rPr lang="en-US" dirty="0" smtClean="0"/>
              <a:t>decision making.</a:t>
            </a:r>
          </a:p>
          <a:p>
            <a:r>
              <a:rPr lang="en-US" b="1" dirty="0" smtClean="0"/>
              <a:t>Testing should </a:t>
            </a:r>
            <a:r>
              <a:rPr lang="en-US" b="1" dirty="0"/>
              <a:t>be repeated if the patient has a clinical event.</a:t>
            </a:r>
          </a:p>
        </p:txBody>
      </p:sp>
    </p:spTree>
    <p:extLst>
      <p:ext uri="{BB962C8B-B14F-4D97-AF65-F5344CB8AC3E}">
        <p14:creationId xmlns:p14="http://schemas.microsoft.com/office/powerpoint/2010/main" val="3637809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Catastrophic 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very small </a:t>
            </a:r>
            <a:r>
              <a:rPr lang="en-US" dirty="0" smtClean="0"/>
              <a:t>subset (1-2%) </a:t>
            </a:r>
            <a:r>
              <a:rPr lang="en-US" dirty="0"/>
              <a:t>of patients with APS has </a:t>
            </a:r>
            <a:r>
              <a:rPr lang="en-US" u="sng" dirty="0"/>
              <a:t>widespread </a:t>
            </a:r>
            <a:r>
              <a:rPr lang="en-US" u="sng" dirty="0" smtClean="0"/>
              <a:t>thrombotic disease </a:t>
            </a:r>
            <a:r>
              <a:rPr lang="en-US" dirty="0"/>
              <a:t>with </a:t>
            </a:r>
            <a:r>
              <a:rPr lang="en-US" u="sng" dirty="0"/>
              <a:t>multiorgan failure</a:t>
            </a:r>
            <a:r>
              <a:rPr lang="en-US" dirty="0"/>
              <a:t>, termed "catastrophic </a:t>
            </a:r>
            <a:r>
              <a:rPr lang="en-US" dirty="0" smtClean="0"/>
              <a:t>APS---</a:t>
            </a:r>
          </a:p>
          <a:p>
            <a:pPr lvl="1"/>
            <a:r>
              <a:rPr lang="en-US" dirty="0" smtClean="0"/>
              <a:t>Three </a:t>
            </a:r>
            <a:r>
              <a:rPr lang="en-US" dirty="0"/>
              <a:t>or more new organ </a:t>
            </a:r>
            <a:r>
              <a:rPr lang="en-US" dirty="0" err="1"/>
              <a:t>thromboses</a:t>
            </a:r>
            <a:r>
              <a:rPr lang="en-US" dirty="0"/>
              <a:t> within a </a:t>
            </a:r>
            <a:r>
              <a:rPr lang="en-US" dirty="0" smtClean="0"/>
              <a:t>week.</a:t>
            </a:r>
            <a:endParaRPr lang="en-US" dirty="0"/>
          </a:p>
          <a:p>
            <a:pPr lvl="1"/>
            <a:r>
              <a:rPr lang="en-US" dirty="0" smtClean="0"/>
              <a:t>Biopsy </a:t>
            </a:r>
            <a:r>
              <a:rPr lang="en-US" dirty="0"/>
              <a:t>confirmation of a </a:t>
            </a:r>
            <a:r>
              <a:rPr lang="en-US" dirty="0" err="1" smtClean="0"/>
              <a:t>microthrombus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Exclusion </a:t>
            </a:r>
            <a:r>
              <a:rPr lang="en-US" dirty="0"/>
              <a:t>of other causes of multiple organ </a:t>
            </a:r>
            <a:r>
              <a:rPr lang="en-US" dirty="0" err="1"/>
              <a:t>thromboses</a:t>
            </a:r>
            <a:r>
              <a:rPr lang="en-US" dirty="0"/>
              <a:t> or </a:t>
            </a:r>
            <a:r>
              <a:rPr lang="en-US" dirty="0" err="1" smtClean="0"/>
              <a:t>microthromboses</a:t>
            </a:r>
            <a:r>
              <a:rPr lang="en-US" dirty="0" smtClean="0"/>
              <a:t>*</a:t>
            </a:r>
          </a:p>
          <a:p>
            <a:pPr marL="457200" lvl="1" indent="0">
              <a:buNone/>
            </a:pPr>
            <a:r>
              <a:rPr lang="en-US" dirty="0" smtClean="0"/>
              <a:t>        [* algorithm listed in appendix]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8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Manifestations of </a:t>
            </a:r>
            <a:br>
              <a:rPr lang="en-US" b="1" dirty="0" smtClean="0"/>
            </a:br>
            <a:r>
              <a:rPr lang="en-US" b="1" dirty="0" smtClean="0"/>
              <a:t>Catastrophic APS-1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[Also </a:t>
            </a:r>
            <a:r>
              <a:rPr lang="en-US" dirty="0"/>
              <a:t>known as </a:t>
            </a:r>
            <a:r>
              <a:rPr lang="en-US" b="1" dirty="0" err="1"/>
              <a:t>Asherson’s</a:t>
            </a:r>
            <a:r>
              <a:rPr lang="en-US" b="1" dirty="0"/>
              <a:t> S</a:t>
            </a:r>
            <a:r>
              <a:rPr lang="en-US" b="1" dirty="0" smtClean="0"/>
              <a:t>yndrome or CAPS</a:t>
            </a:r>
            <a:r>
              <a:rPr lang="en-US" dirty="0" smtClean="0"/>
              <a:t>]</a:t>
            </a:r>
          </a:p>
          <a:p>
            <a:r>
              <a:rPr lang="en-US" b="1" dirty="0" smtClean="0"/>
              <a:t>Peripheral </a:t>
            </a:r>
            <a:r>
              <a:rPr lang="en-US" b="1" dirty="0"/>
              <a:t>thrombosis </a:t>
            </a:r>
            <a:r>
              <a:rPr lang="en-US" dirty="0"/>
              <a:t>may be encountered affecting veins and arteries. </a:t>
            </a:r>
            <a:endParaRPr lang="en-US" dirty="0" smtClean="0"/>
          </a:p>
          <a:p>
            <a:r>
              <a:rPr lang="en-US" b="1" dirty="0" smtClean="0"/>
              <a:t>Intra-abdominal </a:t>
            </a:r>
            <a:r>
              <a:rPr lang="en-US" b="1" dirty="0"/>
              <a:t>thrombosis </a:t>
            </a:r>
            <a:r>
              <a:rPr lang="en-US" dirty="0"/>
              <a:t>may lead to pain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Cardiovascular</a:t>
            </a:r>
            <a:r>
              <a:rPr lang="en-US" b="1" dirty="0"/>
              <a:t>, nervous, heart, renal and pulmonary system complications </a:t>
            </a:r>
            <a:r>
              <a:rPr lang="en-US" dirty="0"/>
              <a:t>are common.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patient may exhibit </a:t>
            </a:r>
            <a:r>
              <a:rPr lang="en-US" b="1" dirty="0"/>
              <a:t>skin purpura and necrosis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Cerebral </a:t>
            </a:r>
            <a:r>
              <a:rPr lang="en-US" b="1" dirty="0"/>
              <a:t>manifestations </a:t>
            </a:r>
            <a:r>
              <a:rPr lang="en-US" dirty="0"/>
              <a:t>may lead to </a:t>
            </a:r>
            <a:r>
              <a:rPr lang="en-US" b="1" dirty="0"/>
              <a:t>encephalopathy and seizures. </a:t>
            </a:r>
            <a:endParaRPr lang="en-US" b="1" dirty="0" smtClean="0"/>
          </a:p>
          <a:p>
            <a:r>
              <a:rPr lang="en-US" b="1" dirty="0" smtClean="0"/>
              <a:t>Myocardial </a:t>
            </a:r>
            <a:r>
              <a:rPr lang="en-US" b="1" dirty="0"/>
              <a:t>infarctions </a:t>
            </a:r>
            <a:r>
              <a:rPr lang="en-US" dirty="0"/>
              <a:t>may occur. </a:t>
            </a:r>
            <a:endParaRPr lang="en-US" dirty="0" smtClean="0"/>
          </a:p>
          <a:p>
            <a:r>
              <a:rPr lang="en-US" b="1" dirty="0" smtClean="0"/>
              <a:t>Strokes</a:t>
            </a:r>
            <a:r>
              <a:rPr lang="en-US" dirty="0" smtClean="0"/>
              <a:t> </a:t>
            </a:r>
            <a:r>
              <a:rPr lang="en-US" dirty="0"/>
              <a:t>may occur due to the arterial clotting involvement. </a:t>
            </a:r>
            <a:endParaRPr lang="en-US" dirty="0" smtClean="0"/>
          </a:p>
          <a:p>
            <a:r>
              <a:rPr lang="en-US" b="1" dirty="0" smtClean="0"/>
              <a:t>Adrenal involvement </a:t>
            </a:r>
            <a:r>
              <a:rPr lang="en-US" dirty="0" smtClean="0"/>
              <a:t>may lead to </a:t>
            </a:r>
            <a:r>
              <a:rPr lang="en-US" dirty="0" err="1" smtClean="0"/>
              <a:t>Addisonian</a:t>
            </a:r>
            <a:r>
              <a:rPr lang="en-US" dirty="0" smtClean="0"/>
              <a:t> crisis.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42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Catastrophic APS-2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Almost half of the patients who develop </a:t>
            </a:r>
            <a:r>
              <a:rPr lang="en-US" dirty="0" smtClean="0"/>
              <a:t>Catastrophic </a:t>
            </a:r>
            <a:r>
              <a:rPr lang="en-US" dirty="0"/>
              <a:t>APS have </a:t>
            </a:r>
            <a:r>
              <a:rPr lang="en-US" u="sng" dirty="0"/>
              <a:t>not</a:t>
            </a:r>
            <a:r>
              <a:rPr lang="en-US" dirty="0"/>
              <a:t> had a prior history </a:t>
            </a:r>
            <a:r>
              <a:rPr lang="en-US" dirty="0" smtClean="0"/>
              <a:t>of thrombosis. </a:t>
            </a:r>
          </a:p>
          <a:p>
            <a:r>
              <a:rPr lang="en-US" dirty="0" smtClean="0"/>
              <a:t>Thus</a:t>
            </a:r>
            <a:r>
              <a:rPr lang="en-US" dirty="0"/>
              <a:t>, a high level of suspicion and testing for aPL are necessary in </a:t>
            </a:r>
            <a:r>
              <a:rPr lang="en-US" dirty="0" smtClean="0"/>
              <a:t>these clinical </a:t>
            </a:r>
            <a:r>
              <a:rPr lang="en-US" dirty="0"/>
              <a:t>settings.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lgorithms </a:t>
            </a:r>
            <a:r>
              <a:rPr lang="en-US" dirty="0"/>
              <a:t>help to distinguish these conditions.</a:t>
            </a:r>
          </a:p>
        </p:txBody>
      </p:sp>
    </p:spTree>
    <p:extLst>
      <p:ext uri="{BB962C8B-B14F-4D97-AF65-F5344CB8AC3E}">
        <p14:creationId xmlns:p14="http://schemas.microsoft.com/office/powerpoint/2010/main" val="25549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CAPS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Specific </a:t>
            </a:r>
            <a:r>
              <a:rPr lang="en-US" dirty="0"/>
              <a:t>therapy </a:t>
            </a:r>
            <a:r>
              <a:rPr lang="en-US" dirty="0" smtClean="0"/>
              <a:t>includes: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Specific therapy includes use of: </a:t>
            </a:r>
          </a:p>
          <a:p>
            <a:r>
              <a:rPr lang="en-US" dirty="0" smtClean="0">
                <a:hlinkClick r:id="rId2"/>
              </a:rPr>
              <a:t>intravenous heparin </a:t>
            </a:r>
            <a:r>
              <a:rPr lang="en-US" dirty="0">
                <a:hlinkClick r:id="rId2"/>
              </a:rPr>
              <a:t>and </a:t>
            </a:r>
            <a:r>
              <a:rPr lang="en-US" dirty="0" smtClean="0">
                <a:hlinkClick r:id="rId3"/>
              </a:rPr>
              <a:t>corticosteroids </a:t>
            </a:r>
          </a:p>
          <a:p>
            <a:r>
              <a:rPr lang="en-US" dirty="0" smtClean="0">
                <a:hlinkClick r:id="rId3"/>
              </a:rPr>
              <a:t>possibly </a:t>
            </a:r>
            <a:r>
              <a:rPr lang="en-US" dirty="0">
                <a:hlinkClick r:id="rId4"/>
              </a:rPr>
              <a:t>plasma </a:t>
            </a:r>
            <a:r>
              <a:rPr lang="en-US" dirty="0" smtClean="0">
                <a:hlinkClick r:id="rId4"/>
              </a:rPr>
              <a:t>exchanges and </a:t>
            </a:r>
            <a:r>
              <a:rPr lang="en-US" dirty="0">
                <a:hlinkClick r:id="rId4"/>
              </a:rPr>
              <a:t>intravenous </a:t>
            </a:r>
            <a:r>
              <a:rPr lang="en-US" dirty="0">
                <a:hlinkClick r:id="rId5"/>
              </a:rPr>
              <a:t>immunoglobulin.</a:t>
            </a:r>
          </a:p>
          <a:p>
            <a:r>
              <a:rPr lang="en-US" dirty="0"/>
              <a:t>Additional steps may have to be taken to manage circulatory problems, </a:t>
            </a:r>
            <a:r>
              <a:rPr lang="en-US" dirty="0">
                <a:hlinkClick r:id="rId6"/>
              </a:rPr>
              <a:t>renal failure, </a:t>
            </a:r>
            <a:r>
              <a:rPr lang="en-US" dirty="0" smtClean="0">
                <a:hlinkClick r:id="rId6"/>
              </a:rPr>
              <a:t>adrenal failure and </a:t>
            </a:r>
            <a:r>
              <a:rPr lang="en-US" dirty="0">
                <a:hlinkClick r:id="rId7"/>
              </a:rPr>
              <a:t>respiratory distress.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5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APS </a:t>
            </a:r>
            <a:r>
              <a:rPr lang="en-US" b="1" dirty="0"/>
              <a:t>Pregnancy </a:t>
            </a:r>
            <a:r>
              <a:rPr lang="en-US" b="1" dirty="0" smtClean="0"/>
              <a:t>Related </a:t>
            </a:r>
            <a:r>
              <a:rPr lang="en-US" b="1" dirty="0"/>
              <a:t>C</a:t>
            </a:r>
            <a:r>
              <a:rPr lang="en-US" b="1" dirty="0" smtClean="0"/>
              <a:t>omplications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Miscarriage</a:t>
            </a:r>
          </a:p>
          <a:p>
            <a:r>
              <a:rPr lang="en-US" dirty="0" smtClean="0"/>
              <a:t>Stillbirth</a:t>
            </a:r>
          </a:p>
          <a:p>
            <a:r>
              <a:rPr lang="en-US" dirty="0" smtClean="0"/>
              <a:t>Fetal growth disruption and pre-term delivery</a:t>
            </a:r>
          </a:p>
          <a:p>
            <a:r>
              <a:rPr lang="en-US" dirty="0" smtClean="0"/>
              <a:t>Placenta integrity deterioration</a:t>
            </a:r>
          </a:p>
          <a:p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 and </a:t>
            </a:r>
            <a:r>
              <a:rPr lang="en-US" dirty="0" err="1" smtClean="0"/>
              <a:t>eclampsia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05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Differential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differential diagnosis of the APS is </a:t>
            </a:r>
            <a:r>
              <a:rPr lang="en-US" dirty="0" smtClean="0"/>
              <a:t>broad, </a:t>
            </a:r>
            <a:r>
              <a:rPr lang="en-US" dirty="0"/>
              <a:t>and includes </a:t>
            </a:r>
            <a:r>
              <a:rPr lang="en-US" u="sng" dirty="0"/>
              <a:t>venous or arterial </a:t>
            </a:r>
            <a:r>
              <a:rPr lang="en-US" u="sng" dirty="0" smtClean="0"/>
              <a:t>thrombotic events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pregnancy morbidity</a:t>
            </a:r>
            <a:r>
              <a:rPr lang="en-US" dirty="0"/>
              <a:t> due to other </a:t>
            </a:r>
            <a:r>
              <a:rPr lang="en-US" dirty="0" smtClean="0"/>
              <a:t>  causes:</a:t>
            </a:r>
            <a:endParaRPr lang="en-US" dirty="0"/>
          </a:p>
          <a:p>
            <a:r>
              <a:rPr lang="en-US" dirty="0" smtClean="0"/>
              <a:t>Abnormal lab tests due to drugs </a:t>
            </a:r>
            <a:r>
              <a:rPr lang="en-US" dirty="0"/>
              <a:t>or infection.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aPL may coexist with other conditions </a:t>
            </a:r>
            <a:r>
              <a:rPr lang="en-US" dirty="0" smtClean="0"/>
              <a:t>including clotting factor deficiency.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synergistic effect on the development of clinical </a:t>
            </a:r>
            <a:r>
              <a:rPr lang="en-US" dirty="0" smtClean="0"/>
              <a:t>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77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Differential of Arterial Thrombosis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Heparin induced </a:t>
            </a:r>
            <a:r>
              <a:rPr lang="en-US" u="sng" dirty="0"/>
              <a:t>thrombocytopenia</a:t>
            </a:r>
          </a:p>
          <a:p>
            <a:r>
              <a:rPr lang="en-US" u="sng" dirty="0" smtClean="0"/>
              <a:t>Defective </a:t>
            </a:r>
            <a:r>
              <a:rPr lang="en-US" u="sng" dirty="0"/>
              <a:t>clot lysis</a:t>
            </a:r>
            <a:r>
              <a:rPr lang="en-US" dirty="0"/>
              <a:t> due to </a:t>
            </a:r>
            <a:r>
              <a:rPr lang="en-US" dirty="0" err="1"/>
              <a:t>dysfibrinogenemia</a:t>
            </a:r>
            <a:r>
              <a:rPr lang="en-US" dirty="0"/>
              <a:t> or plasminogen activator deficiency</a:t>
            </a:r>
          </a:p>
          <a:p>
            <a:r>
              <a:rPr lang="en-US" u="sng" dirty="0" err="1" smtClean="0"/>
              <a:t>Homocysteinemia</a:t>
            </a:r>
            <a:endParaRPr lang="en-US" u="sng" dirty="0"/>
          </a:p>
          <a:p>
            <a:r>
              <a:rPr lang="en-US" u="sng" dirty="0"/>
              <a:t>Myeloproliferative disorders</a:t>
            </a:r>
            <a:r>
              <a:rPr lang="en-US" dirty="0"/>
              <a:t>, polycythemia vera (P vera), or paroxysmal </a:t>
            </a:r>
            <a:r>
              <a:rPr lang="en-US" dirty="0" smtClean="0"/>
              <a:t>nocturnal </a:t>
            </a:r>
            <a:r>
              <a:rPr lang="en-US" dirty="0" err="1" smtClean="0"/>
              <a:t>Hemoglobinuria</a:t>
            </a:r>
            <a:endParaRPr lang="en-US" dirty="0"/>
          </a:p>
          <a:p>
            <a:r>
              <a:rPr lang="en-US" u="sng" dirty="0" err="1" smtClean="0"/>
              <a:t>Hyperviscosity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smtClean="0"/>
              <a:t>P-</a:t>
            </a:r>
            <a:r>
              <a:rPr lang="en-US" dirty="0" err="1" smtClean="0"/>
              <a:t>vera</a:t>
            </a:r>
            <a:r>
              <a:rPr lang="en-US" dirty="0"/>
              <a:t>, </a:t>
            </a:r>
            <a:r>
              <a:rPr lang="en-US" dirty="0" err="1"/>
              <a:t>Waldenstrom's</a:t>
            </a:r>
            <a:r>
              <a:rPr lang="en-US" dirty="0"/>
              <a:t> </a:t>
            </a:r>
            <a:r>
              <a:rPr lang="en-US" dirty="0" err="1"/>
              <a:t>macroglobulinemia</a:t>
            </a:r>
            <a:r>
              <a:rPr lang="en-US" dirty="0"/>
              <a:t>, sickle cell disease</a:t>
            </a:r>
          </a:p>
          <a:p>
            <a:r>
              <a:rPr lang="en-US" u="sng" dirty="0" smtClean="0"/>
              <a:t>Systemic </a:t>
            </a:r>
            <a:r>
              <a:rPr lang="en-US" u="sng" dirty="0"/>
              <a:t>vasculitis</a:t>
            </a:r>
            <a:r>
              <a:rPr lang="en-US" dirty="0"/>
              <a:t>, such as those associated with </a:t>
            </a:r>
            <a:r>
              <a:rPr lang="en-US" dirty="0" err="1"/>
              <a:t>antineutrophil</a:t>
            </a:r>
            <a:r>
              <a:rPr lang="en-US" dirty="0"/>
              <a:t> cytoplasmic antibodies</a:t>
            </a:r>
          </a:p>
          <a:p>
            <a:r>
              <a:rPr lang="en-US" u="sng" dirty="0" smtClean="0"/>
              <a:t>Paradoxical </a:t>
            </a:r>
            <a:r>
              <a:rPr lang="en-US" u="sng" dirty="0"/>
              <a:t>embolism</a:t>
            </a:r>
          </a:p>
        </p:txBody>
      </p:sp>
    </p:spTree>
    <p:extLst>
      <p:ext uri="{BB962C8B-B14F-4D97-AF65-F5344CB8AC3E}">
        <p14:creationId xmlns:p14="http://schemas.microsoft.com/office/powerpoint/2010/main" val="2893116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Venous thrombosis </a:t>
            </a:r>
            <a:r>
              <a:rPr lang="en-US" sz="2800" dirty="0"/>
              <a:t>— In patients with venous thrombosis or pulmonary embolic </a:t>
            </a:r>
            <a:r>
              <a:rPr lang="en-US" sz="2800" dirty="0" smtClean="0"/>
              <a:t>disease</a:t>
            </a:r>
          </a:p>
          <a:p>
            <a:endParaRPr lang="en-US" sz="2800" dirty="0"/>
          </a:p>
          <a:p>
            <a:r>
              <a:rPr lang="en-US" sz="2800" b="1" dirty="0" smtClean="0"/>
              <a:t>Factor Deficiencies </a:t>
            </a:r>
            <a:r>
              <a:rPr lang="en-US" sz="2800" dirty="0" smtClean="0"/>
              <a:t>(V-Leyden, Factor II, Protein C/S)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These </a:t>
            </a:r>
            <a:r>
              <a:rPr lang="en-US" sz="2800" dirty="0"/>
              <a:t>conditions can be distinguished from aPL by </a:t>
            </a:r>
            <a:r>
              <a:rPr lang="en-US" sz="2800" dirty="0" smtClean="0"/>
              <a:t>the </a:t>
            </a:r>
            <a:r>
              <a:rPr lang="en-US" sz="2800" dirty="0"/>
              <a:t>lack of initial positive testing for </a:t>
            </a:r>
            <a:r>
              <a:rPr lang="en-US" sz="2800" dirty="0" err="1"/>
              <a:t>aPL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f</a:t>
            </a:r>
            <a:r>
              <a:rPr lang="en-US" sz="2800" dirty="0" smtClean="0"/>
              <a:t>ailure </a:t>
            </a:r>
            <a:r>
              <a:rPr lang="en-US" sz="2800" dirty="0"/>
              <a:t>to </a:t>
            </a:r>
            <a:r>
              <a:rPr lang="en-US" sz="2800" dirty="0" smtClean="0"/>
              <a:t> confirm positive APS </a:t>
            </a:r>
            <a:r>
              <a:rPr lang="en-US" sz="2800" dirty="0"/>
              <a:t>results after 12 weeks. </a:t>
            </a:r>
          </a:p>
        </p:txBody>
      </p:sp>
    </p:spTree>
    <p:extLst>
      <p:ext uri="{BB962C8B-B14F-4D97-AF65-F5344CB8AC3E}">
        <p14:creationId xmlns:p14="http://schemas.microsoft.com/office/powerpoint/2010/main" val="2864287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Differential of Thrombotic </a:t>
            </a:r>
            <a:r>
              <a:rPr lang="en-US" b="1" dirty="0" err="1" smtClean="0"/>
              <a:t>Angiopathies</a:t>
            </a:r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TTP-deficiency of Adam13</a:t>
            </a:r>
          </a:p>
          <a:p>
            <a:r>
              <a:rPr lang="en-US" dirty="0" smtClean="0"/>
              <a:t>HUS- reaction to </a:t>
            </a:r>
            <a:r>
              <a:rPr lang="en-US" dirty="0" err="1" smtClean="0"/>
              <a:t>shigella</a:t>
            </a:r>
            <a:r>
              <a:rPr lang="en-US" dirty="0" smtClean="0"/>
              <a:t> toxin or E. Coli</a:t>
            </a:r>
          </a:p>
          <a:p>
            <a:r>
              <a:rPr lang="en-US" dirty="0" smtClean="0"/>
              <a:t>HELLP syndrome (of hemolysis, elevated liver enzymes, and low platelets with pregnancy)</a:t>
            </a:r>
          </a:p>
          <a:p>
            <a:r>
              <a:rPr lang="en-US" dirty="0" smtClean="0"/>
              <a:t>Sepsis with multiorgan failure and disseminated intravascular coagulation (DIC)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[* listed in appendix]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87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APS-1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1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pregnancy: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Low-molecular heparin and low-dose aspirin are used instead of warfarin because of warfarin’s teratogenicity.</a:t>
            </a:r>
          </a:p>
          <a:p>
            <a:endParaRPr lang="en-US" dirty="0" smtClean="0"/>
          </a:p>
          <a:p>
            <a:r>
              <a:rPr lang="en-US" dirty="0" smtClean="0"/>
              <a:t>Women with recurrent miscarriage are often advised to take aspirin, and to start low-molecular weight heparin treatment after missing a menstrual cycle.</a:t>
            </a:r>
          </a:p>
        </p:txBody>
      </p:sp>
    </p:spTree>
    <p:extLst>
      <p:ext uri="{BB962C8B-B14F-4D97-AF65-F5344CB8AC3E}">
        <p14:creationId xmlns:p14="http://schemas.microsoft.com/office/powerpoint/2010/main" val="3648421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APS-2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patients with recurrent DVT</a:t>
            </a:r>
            <a:r>
              <a:rPr lang="en-US" dirty="0" smtClean="0"/>
              <a:t>, prophylactic treatment with </a:t>
            </a:r>
            <a:r>
              <a:rPr lang="en-US" dirty="0"/>
              <a:t>C</a:t>
            </a:r>
            <a:r>
              <a:rPr lang="en-US" dirty="0" smtClean="0"/>
              <a:t>oumadin is to maintain the patient’s INR between 2.0 and 3.0.</a:t>
            </a:r>
          </a:p>
          <a:p>
            <a:r>
              <a:rPr lang="en-US" b="1" dirty="0" smtClean="0"/>
              <a:t>Duration of Coumadin </a:t>
            </a:r>
            <a:r>
              <a:rPr lang="en-US" dirty="0" smtClean="0"/>
              <a:t>is usually 6-12 months if single uncomplicated DVT.</a:t>
            </a:r>
          </a:p>
          <a:p>
            <a:r>
              <a:rPr lang="en-US" b="1" dirty="0" smtClean="0"/>
              <a:t>If associated pulmonary emboli</a:t>
            </a:r>
            <a:r>
              <a:rPr lang="en-US" dirty="0" smtClean="0"/>
              <a:t>, then usually maintain anti-coagulation for life.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984985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APS-3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Anticoagulation</a:t>
            </a:r>
            <a:r>
              <a:rPr lang="en-US" dirty="0"/>
              <a:t> appears to </a:t>
            </a:r>
            <a:r>
              <a:rPr lang="en-US" dirty="0" smtClean="0"/>
              <a:t>prevent miscarriage in pregnant women.</a:t>
            </a:r>
          </a:p>
          <a:p>
            <a:endParaRPr lang="en-US" dirty="0" smtClean="0"/>
          </a:p>
          <a:p>
            <a:r>
              <a:rPr lang="en-US" dirty="0" smtClean="0"/>
              <a:t>In refractory cases of pregnancy-related effects (</a:t>
            </a:r>
            <a:r>
              <a:rPr lang="en-US" dirty="0" err="1" smtClean="0"/>
              <a:t>eclampsia</a:t>
            </a:r>
            <a:r>
              <a:rPr lang="en-US" dirty="0" smtClean="0"/>
              <a:t>, </a:t>
            </a:r>
            <a:r>
              <a:rPr lang="en-US" dirty="0" err="1" smtClean="0"/>
              <a:t>thromocytopenia</a:t>
            </a:r>
            <a:r>
              <a:rPr lang="en-US" dirty="0" smtClean="0"/>
              <a:t>), high-dose steroids and </a:t>
            </a:r>
            <a:r>
              <a:rPr lang="en-US" dirty="0" err="1" smtClean="0"/>
              <a:t>plasmapheresis</a:t>
            </a:r>
            <a:r>
              <a:rPr lang="en-US" dirty="0" smtClean="0"/>
              <a:t> may be used.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81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Rituximab (Anti-CD20) and 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Refractory APS or catastrophic ACS patients  </a:t>
            </a:r>
            <a:r>
              <a:rPr lang="en-US" dirty="0" smtClean="0"/>
              <a:t>have received steroids plus rituximab (1000 mg IV) and have normalized bleeding and thrombosis, as well as APS antibody titers*.</a:t>
            </a:r>
          </a:p>
          <a:p>
            <a:endParaRPr lang="en-US" dirty="0" smtClean="0"/>
          </a:p>
          <a:p>
            <a:r>
              <a:rPr lang="en-US" dirty="0" smtClean="0"/>
              <a:t>Double-blind studies have not been reported. </a:t>
            </a:r>
          </a:p>
          <a:p>
            <a:pPr marL="0" indent="0">
              <a:buNone/>
            </a:pPr>
            <a:endParaRPr lang="ro-RO" i="1" dirty="0" smtClean="0"/>
          </a:p>
          <a:p>
            <a:pPr marL="0" indent="0">
              <a:buNone/>
            </a:pPr>
            <a:r>
              <a:rPr lang="ro-RO" i="1" dirty="0"/>
              <a:t>	</a:t>
            </a:r>
            <a:r>
              <a:rPr lang="ro-RO" i="1" dirty="0" smtClean="0"/>
              <a:t>	*Lupus October, </a:t>
            </a:r>
            <a:r>
              <a:rPr lang="ro-RO" i="1" dirty="0"/>
              <a:t>2011 20(10):1106-1108</a:t>
            </a:r>
            <a:endParaRPr lang="en-US" dirty="0"/>
          </a:p>
          <a:p>
            <a:pPr marL="0" indent="0">
              <a:buNone/>
            </a:pPr>
            <a:r>
              <a:rPr lang="fi-FI" i="1" dirty="0" smtClean="0"/>
              <a:t>		*Lupus </a:t>
            </a:r>
            <a:r>
              <a:rPr lang="fi-FI" i="1" dirty="0"/>
              <a:t>July 2013 22: 865-867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80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SUMMARY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Clinical suspicion for </a:t>
            </a:r>
            <a:r>
              <a:rPr lang="en-US" dirty="0" smtClean="0"/>
              <a:t>Anti-Phospholipid </a:t>
            </a:r>
            <a:r>
              <a:rPr lang="en-US" dirty="0"/>
              <a:t>S</a:t>
            </a:r>
            <a:r>
              <a:rPr lang="en-US" dirty="0" smtClean="0"/>
              <a:t>yndrome </a:t>
            </a:r>
            <a:r>
              <a:rPr lang="en-US" dirty="0"/>
              <a:t>(APS) should be raised in </a:t>
            </a:r>
            <a:r>
              <a:rPr lang="en-US" dirty="0" smtClean="0"/>
              <a:t>the presence of the following:</a:t>
            </a:r>
            <a:endParaRPr lang="en-US" dirty="0"/>
          </a:p>
          <a:p>
            <a:endParaRPr lang="en-US" dirty="0"/>
          </a:p>
          <a:p>
            <a:r>
              <a:rPr lang="en-US" dirty="0"/>
              <a:t>Occurrence of one or more otherwise unexplained thrombotic or </a:t>
            </a:r>
            <a:r>
              <a:rPr lang="en-US" dirty="0" smtClean="0"/>
              <a:t>thromboembolic events;</a:t>
            </a:r>
            <a:endParaRPr lang="en-US" dirty="0"/>
          </a:p>
          <a:p>
            <a:endParaRPr lang="en-US" dirty="0"/>
          </a:p>
          <a:p>
            <a:r>
              <a:rPr lang="en-US" dirty="0"/>
              <a:t>One or more specific adverse outcomes </a:t>
            </a:r>
            <a:r>
              <a:rPr lang="en-US" dirty="0" smtClean="0"/>
              <a:t>related </a:t>
            </a:r>
            <a:r>
              <a:rPr lang="en-US" dirty="0"/>
              <a:t>to </a:t>
            </a:r>
            <a:r>
              <a:rPr lang="en-US" dirty="0" smtClean="0"/>
              <a:t>pregnancy;</a:t>
            </a:r>
          </a:p>
          <a:p>
            <a:endParaRPr lang="en-US" dirty="0"/>
          </a:p>
          <a:p>
            <a:r>
              <a:rPr lang="en-US" dirty="0"/>
              <a:t>Otherwise unexplained thrombocytopenia or prolongation of a test of </a:t>
            </a:r>
            <a:r>
              <a:rPr lang="en-US" dirty="0" smtClean="0"/>
              <a:t>blood coagulation </a:t>
            </a:r>
            <a:r>
              <a:rPr lang="en-US" dirty="0"/>
              <a:t>(</a:t>
            </a:r>
            <a:r>
              <a:rPr lang="en-US" dirty="0" smtClean="0"/>
              <a:t>e.g., </a:t>
            </a:r>
            <a:r>
              <a:rPr lang="en-US" dirty="0"/>
              <a:t>prothrombin time [PT] or activated partial </a:t>
            </a:r>
            <a:r>
              <a:rPr lang="en-US" dirty="0" err="1"/>
              <a:t>thromboplastin</a:t>
            </a:r>
            <a:r>
              <a:rPr lang="en-US" dirty="0"/>
              <a:t> time</a:t>
            </a:r>
          </a:p>
          <a:p>
            <a:r>
              <a:rPr lang="en-US" dirty="0"/>
              <a:t>[</a:t>
            </a:r>
            <a:r>
              <a:rPr lang="en-US" dirty="0" err="1"/>
              <a:t>aPTT</a:t>
            </a:r>
            <a:r>
              <a:rPr lang="en-US" dirty="0"/>
              <a:t>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65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Learning Objective-1</a:t>
            </a:r>
            <a:br>
              <a:rPr lang="en-US" sz="3200" b="1" dirty="0" smtClean="0"/>
            </a:br>
            <a:r>
              <a:rPr lang="en-US" sz="3200" b="1" dirty="0" smtClean="0"/>
              <a:t>[</a:t>
            </a:r>
            <a:r>
              <a:rPr lang="en-US" sz="3200" b="1" u="sng" dirty="0" smtClean="0"/>
              <a:t>Define </a:t>
            </a:r>
            <a:r>
              <a:rPr lang="en-US" sz="3200" b="1" u="sng" dirty="0"/>
              <a:t>Research Diagnostic Criteria for </a:t>
            </a:r>
            <a:r>
              <a:rPr lang="en-US" sz="3200" b="1" u="sng" dirty="0" smtClean="0"/>
              <a:t>APS</a:t>
            </a:r>
            <a:r>
              <a:rPr lang="en-US" sz="3200" b="1" dirty="0" smtClean="0"/>
              <a:t>]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801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="1" dirty="0" smtClean="0"/>
              <a:t>. </a:t>
            </a:r>
            <a:r>
              <a:rPr lang="en-US" b="1" dirty="0"/>
              <a:t>Vascular thrombosis </a:t>
            </a:r>
            <a:r>
              <a:rPr lang="en-US" dirty="0"/>
              <a:t>is defined as one or more episodes of venous, arterial, or small</a:t>
            </a:r>
          </a:p>
          <a:p>
            <a:pPr marL="0" indent="0">
              <a:buNone/>
            </a:pPr>
            <a:r>
              <a:rPr lang="en-US" dirty="0"/>
              <a:t>vessel thrombosis, with unequivocal imaging or histologic evidence of thrombosis in</a:t>
            </a:r>
          </a:p>
          <a:p>
            <a:pPr marL="0" indent="0">
              <a:buNone/>
            </a:pPr>
            <a:r>
              <a:rPr lang="en-US" dirty="0"/>
              <a:t>any tissue or organ. Superficial venous thrombosis does </a:t>
            </a:r>
            <a:r>
              <a:rPr lang="en-US" b="1" dirty="0"/>
              <a:t>not </a:t>
            </a:r>
            <a:r>
              <a:rPr lang="en-US" dirty="0"/>
              <a:t>satisfy the criteria for</a:t>
            </a:r>
          </a:p>
          <a:p>
            <a:pPr marL="0" indent="0">
              <a:buNone/>
            </a:pPr>
            <a:r>
              <a:rPr lang="en-US" dirty="0"/>
              <a:t>thrombosis for APS.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Pregnancy morbidity </a:t>
            </a:r>
            <a:r>
              <a:rPr lang="en-US" dirty="0"/>
              <a:t>is defined as otherwise unexplained fetal death at ≥10 weeks</a:t>
            </a:r>
          </a:p>
          <a:p>
            <a:pPr marL="0" indent="0">
              <a:buNone/>
            </a:pPr>
            <a:r>
              <a:rPr lang="en-US" dirty="0"/>
              <a:t>gestation of a morphologically normal fetus, </a:t>
            </a:r>
            <a:r>
              <a:rPr lang="en-US" b="1" dirty="0"/>
              <a:t>or </a:t>
            </a:r>
            <a:r>
              <a:rPr lang="en-US" dirty="0"/>
              <a:t>one or more premature births before</a:t>
            </a:r>
          </a:p>
          <a:p>
            <a:pPr marL="0" indent="0">
              <a:buNone/>
            </a:pPr>
            <a:r>
              <a:rPr lang="en-US" dirty="0"/>
              <a:t>34 weeks of gestation because of </a:t>
            </a:r>
            <a:r>
              <a:rPr lang="en-US" dirty="0" err="1"/>
              <a:t>eclampsia</a:t>
            </a:r>
            <a:r>
              <a:rPr lang="en-US" dirty="0"/>
              <a:t>, preeclampsia, or placental insufficiency,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Three or more embryonic (&lt;10 weeks gestation) pregnancy losses </a:t>
            </a:r>
            <a:r>
              <a:rPr lang="en-US" dirty="0"/>
              <a:t>unexplained by</a:t>
            </a:r>
          </a:p>
          <a:p>
            <a:pPr marL="0" indent="0">
              <a:buNone/>
            </a:pPr>
            <a:r>
              <a:rPr lang="en-US" dirty="0"/>
              <a:t>maternal or paternal chromosomal abnormalities or by maternal anatomic or</a:t>
            </a:r>
          </a:p>
          <a:p>
            <a:pPr marL="0" indent="0">
              <a:buNone/>
            </a:pPr>
            <a:r>
              <a:rPr lang="en-US" dirty="0"/>
              <a:t>hormonal </a:t>
            </a:r>
            <a:r>
              <a:rPr lang="en-US" dirty="0" smtClean="0"/>
              <a:t>causes.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7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Anti-Cardiolipin Antibodies (ACA)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Cardiolipin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an important component of the </a:t>
            </a:r>
            <a:r>
              <a:rPr lang="en-US" dirty="0" smtClean="0"/>
              <a:t>inner </a:t>
            </a:r>
            <a:r>
              <a:rPr lang="en-US" dirty="0" err="1" smtClean="0"/>
              <a:t>mitrochondrial</a:t>
            </a:r>
            <a:r>
              <a:rPr lang="en-US" dirty="0" smtClean="0"/>
              <a:t> membrane (almost 20% of mitochondrial lipids.</a:t>
            </a:r>
          </a:p>
          <a:p>
            <a:r>
              <a:rPr lang="en-US" b="1" dirty="0" smtClean="0"/>
              <a:t>Anti</a:t>
            </a:r>
            <a:r>
              <a:rPr lang="en-US" b="1" dirty="0"/>
              <a:t>-cardiolipin antibodies</a:t>
            </a:r>
            <a:r>
              <a:rPr lang="en-US" dirty="0"/>
              <a:t> </a:t>
            </a:r>
            <a:r>
              <a:rPr lang="en-US" b="1" dirty="0"/>
              <a:t>(ACA) </a:t>
            </a:r>
            <a:r>
              <a:rPr lang="en-US" dirty="0"/>
              <a:t>are antibodies </a:t>
            </a:r>
            <a:r>
              <a:rPr lang="en-US" dirty="0" smtClean="0"/>
              <a:t>often</a:t>
            </a:r>
            <a:r>
              <a:rPr lang="en-US" dirty="0"/>
              <a:t> </a:t>
            </a:r>
            <a:r>
              <a:rPr lang="en-US" dirty="0" smtClean="0"/>
              <a:t>found</a:t>
            </a:r>
            <a:r>
              <a:rPr lang="en-US" dirty="0"/>
              <a:t> </a:t>
            </a:r>
            <a:r>
              <a:rPr lang="en-US" dirty="0" smtClean="0"/>
              <a:t>in several diseases, including </a:t>
            </a:r>
            <a:r>
              <a:rPr lang="en-US" u="sng" dirty="0" smtClean="0"/>
              <a:t>syphilis</a:t>
            </a:r>
            <a:r>
              <a:rPr lang="en-US" dirty="0" smtClean="0"/>
              <a:t>, </a:t>
            </a:r>
            <a:r>
              <a:rPr lang="en-US" u="sng" dirty="0" smtClean="0"/>
              <a:t>SLE</a:t>
            </a:r>
            <a:r>
              <a:rPr lang="en-US" dirty="0" smtClean="0"/>
              <a:t>, </a:t>
            </a:r>
            <a:r>
              <a:rPr lang="en-US" u="sng" dirty="0" err="1" smtClean="0"/>
              <a:t>Behcet’s</a:t>
            </a:r>
            <a:r>
              <a:rPr lang="en-US" dirty="0" smtClean="0"/>
              <a:t>, </a:t>
            </a:r>
            <a:r>
              <a:rPr lang="en-US" u="sng" dirty="0" smtClean="0"/>
              <a:t>TBC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False positive RPR </a:t>
            </a:r>
            <a:r>
              <a:rPr lang="en-US" dirty="0" smtClean="0"/>
              <a:t>suggests ACA.</a:t>
            </a:r>
          </a:p>
          <a:p>
            <a:r>
              <a:rPr lang="en-US" dirty="0" smtClean="0"/>
              <a:t>In clinical use, terms APS and ACL are interchangeable.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1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</a:t>
            </a:r>
            <a:r>
              <a:rPr lang="en-US" b="1" dirty="0"/>
              <a:t>L</a:t>
            </a:r>
            <a:r>
              <a:rPr lang="en-US" b="1" dirty="0" smtClean="0"/>
              <a:t>earning </a:t>
            </a:r>
            <a:r>
              <a:rPr lang="en-US" b="1" dirty="0"/>
              <a:t>O</a:t>
            </a:r>
            <a:r>
              <a:rPr lang="en-US" b="1" dirty="0" smtClean="0"/>
              <a:t>bjective </a:t>
            </a:r>
            <a:r>
              <a:rPr lang="en-US" b="1" dirty="0"/>
              <a:t>2)</a:t>
            </a:r>
            <a:br>
              <a:rPr lang="en-US" b="1" dirty="0"/>
            </a:br>
            <a:r>
              <a:rPr lang="en-US" b="1" u="sng" dirty="0"/>
              <a:t>List 3 laboratory abnormalities of </a:t>
            </a:r>
            <a:r>
              <a:rPr lang="en-US" b="1" u="sng" dirty="0" smtClean="0"/>
              <a:t>APS</a:t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IgG and </a:t>
            </a:r>
            <a:r>
              <a:rPr lang="en-US" b="1" dirty="0" err="1"/>
              <a:t>IgM</a:t>
            </a:r>
            <a:r>
              <a:rPr lang="en-US" b="1" dirty="0"/>
              <a:t> </a:t>
            </a:r>
            <a:r>
              <a:rPr lang="en-US" b="1" dirty="0" err="1"/>
              <a:t>anticardiolipin</a:t>
            </a:r>
            <a:r>
              <a:rPr lang="en-US" b="1" dirty="0"/>
              <a:t> antibodies </a:t>
            </a:r>
            <a:r>
              <a:rPr lang="en-US" dirty="0"/>
              <a:t>(</a:t>
            </a:r>
            <a:r>
              <a:rPr lang="en-US" dirty="0" err="1"/>
              <a:t>aCL</a:t>
            </a:r>
            <a:r>
              <a:rPr lang="en-US" dirty="0"/>
              <a:t>)  by enzyme-linked </a:t>
            </a:r>
            <a:r>
              <a:rPr lang="en-US" dirty="0" err="1"/>
              <a:t>immunosorbent</a:t>
            </a:r>
            <a:r>
              <a:rPr lang="en-US" dirty="0"/>
              <a:t> assay (ELISA).</a:t>
            </a:r>
          </a:p>
          <a:p>
            <a:r>
              <a:rPr lang="en-US" b="1" dirty="0"/>
              <a:t>IgG and </a:t>
            </a:r>
            <a:r>
              <a:rPr lang="en-US" b="1" dirty="0" err="1"/>
              <a:t>IgM</a:t>
            </a:r>
            <a:r>
              <a:rPr lang="en-US" b="1" dirty="0"/>
              <a:t> anti-beta2-glycoprotein (GP)-I</a:t>
            </a:r>
            <a:r>
              <a:rPr lang="en-US" dirty="0"/>
              <a:t> antibodies by ELISA. </a:t>
            </a:r>
          </a:p>
          <a:p>
            <a:r>
              <a:rPr lang="en-US" b="1" dirty="0"/>
              <a:t>Lupus Anticoagulant testing </a:t>
            </a:r>
            <a:r>
              <a:rPr lang="en-US" dirty="0"/>
              <a:t>(dilute Russell viper venom time [</a:t>
            </a:r>
            <a:r>
              <a:rPr lang="en-US" dirty="0" err="1"/>
              <a:t>dRVVT</a:t>
            </a:r>
            <a:r>
              <a:rPr lang="en-US" dirty="0"/>
              <a:t>] and activated partial </a:t>
            </a:r>
            <a:r>
              <a:rPr lang="en-US" dirty="0" err="1"/>
              <a:t>thromboplastin</a:t>
            </a:r>
            <a:r>
              <a:rPr lang="en-US" dirty="0"/>
              <a:t> </a:t>
            </a:r>
          </a:p>
          <a:p>
            <a:r>
              <a:rPr lang="en-US" dirty="0"/>
              <a:t>Confirmation by by the 1:1 mixing study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9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4954"/>
            <a:ext cx="8229600" cy="20040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dirty="0" smtClean="0"/>
              <a:t>(Learning </a:t>
            </a:r>
            <a:r>
              <a:rPr lang="en-US" b="1" dirty="0"/>
              <a:t>O</a:t>
            </a:r>
            <a:r>
              <a:rPr lang="en-US" b="1" dirty="0" smtClean="0"/>
              <a:t>bjective </a:t>
            </a:r>
            <a:r>
              <a:rPr lang="en-US" b="1" dirty="0"/>
              <a:t>3)</a:t>
            </a:r>
            <a:br>
              <a:rPr lang="en-US" b="1" dirty="0"/>
            </a:br>
            <a:r>
              <a:rPr lang="en-US" sz="4000" b="1" u="sng" dirty="0"/>
              <a:t>List treatment interventions for APS during pregnancy and after pregnancy</a:t>
            </a:r>
            <a:r>
              <a:rPr lang="en-US" sz="4000" b="1" u="sng" dirty="0" smtClean="0"/>
              <a:t>.</a:t>
            </a:r>
            <a:br>
              <a:rPr lang="en-US" sz="4000" b="1" u="sng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700" dirty="0" smtClean="0"/>
              <a:t>Low</a:t>
            </a:r>
            <a:r>
              <a:rPr lang="en-US" sz="2700" dirty="0"/>
              <a:t>-molecular heparin and low-dose aspirin are used instead of warfarin because of warfarin’s teratogenicity.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Women with recurrent miscarriage are often advised to take aspirin, and to start low-molecular weight heparin treatment after missing a menstrual cycle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400" b="1" dirty="0" smtClean="0"/>
              <a:t>Anticoagulation</a:t>
            </a:r>
            <a:r>
              <a:rPr lang="en-US" sz="2400" dirty="0" smtClean="0"/>
              <a:t> </a:t>
            </a:r>
            <a:r>
              <a:rPr lang="en-US" sz="2400" dirty="0"/>
              <a:t>appears to prevent miscarriage in pregnant women.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In refractory cases of pregnancy-related effects (</a:t>
            </a:r>
            <a:r>
              <a:rPr lang="en-US" sz="2400" dirty="0" err="1"/>
              <a:t>eclampsia</a:t>
            </a:r>
            <a:r>
              <a:rPr lang="en-US" sz="2400" dirty="0"/>
              <a:t>, </a:t>
            </a:r>
            <a:r>
              <a:rPr lang="en-US" sz="2400" dirty="0" err="1"/>
              <a:t>thromocytopenia</a:t>
            </a:r>
            <a:r>
              <a:rPr lang="en-US" sz="2400" dirty="0"/>
              <a:t>), high-dose steroids and </a:t>
            </a:r>
            <a:r>
              <a:rPr lang="en-US" sz="2400" dirty="0" err="1"/>
              <a:t>plasmapheresis</a:t>
            </a:r>
            <a:r>
              <a:rPr lang="en-US" sz="2400" dirty="0"/>
              <a:t> may be used.</a:t>
            </a:r>
            <a:br>
              <a:rPr lang="en-US" sz="24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020"/>
            <a:ext cx="8229600" cy="42411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7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O</a:t>
            </a:r>
            <a:r>
              <a:rPr lang="en-US" dirty="0" smtClean="0"/>
              <a:t>bjective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List treatment interventions for 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Catastrophic </a:t>
            </a:r>
            <a:r>
              <a:rPr lang="en-US" b="1" u="sng" dirty="0"/>
              <a:t>Cardiolipin Syndrome (CPS)</a:t>
            </a:r>
            <a:r>
              <a:rPr lang="en-US" b="1" u="sng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Specific therapy includes use of: </a:t>
            </a:r>
          </a:p>
          <a:p>
            <a:r>
              <a:rPr lang="en-US" dirty="0">
                <a:hlinkClick r:id="rId2"/>
              </a:rPr>
              <a:t>intravenous heparin and </a:t>
            </a:r>
            <a:r>
              <a:rPr lang="en-US" dirty="0">
                <a:hlinkClick r:id="rId3"/>
              </a:rPr>
              <a:t>corticosteroids </a:t>
            </a:r>
          </a:p>
          <a:p>
            <a:r>
              <a:rPr lang="en-US" dirty="0">
                <a:hlinkClick r:id="rId3"/>
              </a:rPr>
              <a:t>possibly </a:t>
            </a:r>
            <a:r>
              <a:rPr lang="en-US" dirty="0">
                <a:hlinkClick r:id="rId4"/>
              </a:rPr>
              <a:t>plasma exchanges and intravenous </a:t>
            </a:r>
            <a:r>
              <a:rPr lang="en-US" dirty="0">
                <a:hlinkClick r:id="rId5"/>
              </a:rPr>
              <a:t>immunoglobulin.</a:t>
            </a:r>
          </a:p>
          <a:p>
            <a:r>
              <a:rPr lang="en-US" dirty="0"/>
              <a:t>Additional steps may have to be taken to manage circulatory problems, </a:t>
            </a:r>
            <a:r>
              <a:rPr lang="en-US" dirty="0">
                <a:hlinkClick r:id="rId6"/>
              </a:rPr>
              <a:t>renal failure, adrenal failure and </a:t>
            </a:r>
            <a:r>
              <a:rPr lang="en-US" dirty="0">
                <a:hlinkClick r:id="rId7"/>
              </a:rPr>
              <a:t>respiratory distress.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27" y="674639"/>
            <a:ext cx="8582189" cy="248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Sunset over San Diego at Salk Institute ---Thank you for inviting me---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94" b="8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387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Pengo</a:t>
            </a:r>
            <a:r>
              <a:rPr lang="en-US" dirty="0"/>
              <a:t> V, </a:t>
            </a:r>
            <a:r>
              <a:rPr lang="en-US" dirty="0" err="1"/>
              <a:t>Tripodi</a:t>
            </a:r>
            <a:r>
              <a:rPr lang="en-US" dirty="0"/>
              <a:t> A, </a:t>
            </a:r>
            <a:r>
              <a:rPr lang="en-US" dirty="0" err="1"/>
              <a:t>Reber</a:t>
            </a:r>
            <a:r>
              <a:rPr lang="en-US" dirty="0"/>
              <a:t> G, et al. Update of the guidelines for lupus </a:t>
            </a:r>
            <a:r>
              <a:rPr lang="en-US" dirty="0" smtClean="0"/>
              <a:t>anticoagulant detection</a:t>
            </a:r>
            <a:r>
              <a:rPr lang="en-US" dirty="0"/>
              <a:t>. </a:t>
            </a:r>
            <a:r>
              <a:rPr lang="en-US" dirty="0" err="1" smtClean="0"/>
              <a:t>Standardisation</a:t>
            </a:r>
            <a:r>
              <a:rPr lang="en-US" dirty="0" smtClean="0"/>
              <a:t> </a:t>
            </a:r>
            <a:r>
              <a:rPr lang="en-US" dirty="0"/>
              <a:t>Committee of the International Society on Thrombosis </a:t>
            </a:r>
            <a:r>
              <a:rPr lang="en-US" dirty="0" smtClean="0"/>
              <a:t>and </a:t>
            </a:r>
            <a:r>
              <a:rPr lang="en-US" dirty="0" err="1" smtClean="0"/>
              <a:t>Haemostasis</a:t>
            </a:r>
            <a:r>
              <a:rPr lang="en-US" dirty="0"/>
              <a:t>. J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Haemost</a:t>
            </a:r>
            <a:r>
              <a:rPr lang="en-US" dirty="0"/>
              <a:t> 2009; 7:1737</a:t>
            </a:r>
            <a:r>
              <a:rPr lang="en-US" dirty="0" smtClean="0"/>
              <a:t>.</a:t>
            </a:r>
          </a:p>
          <a:p>
            <a:r>
              <a:rPr lang="en-US" dirty="0"/>
              <a:t>Pierangeli SS, de Groot PG, </a:t>
            </a:r>
            <a:r>
              <a:rPr lang="en-US" dirty="0" err="1"/>
              <a:t>Dlott</a:t>
            </a:r>
            <a:r>
              <a:rPr lang="en-US" dirty="0"/>
              <a:t> J, et al. 'Criteria' aPL tests: report of a task </a:t>
            </a:r>
            <a:r>
              <a:rPr lang="en-US" dirty="0" smtClean="0"/>
              <a:t>force. </a:t>
            </a:r>
            <a:r>
              <a:rPr lang="en-US" dirty="0"/>
              <a:t>Lupus 2011; 20:182.</a:t>
            </a:r>
          </a:p>
        </p:txBody>
      </p:sp>
    </p:spTree>
    <p:extLst>
      <p:ext uri="{BB962C8B-B14F-4D97-AF65-F5344CB8AC3E}">
        <p14:creationId xmlns:p14="http://schemas.microsoft.com/office/powerpoint/2010/main" val="1433605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Vila P, Hernández MC, </a:t>
            </a:r>
            <a:r>
              <a:rPr lang="en-US" dirty="0" err="1"/>
              <a:t>López-Fernández</a:t>
            </a:r>
            <a:r>
              <a:rPr lang="en-US" dirty="0"/>
              <a:t> MF, </a:t>
            </a:r>
            <a:r>
              <a:rPr lang="en-US" dirty="0" err="1"/>
              <a:t>Batlle</a:t>
            </a:r>
            <a:r>
              <a:rPr lang="en-US" dirty="0"/>
              <a:t> J. Prevalence, follow-up and </a:t>
            </a:r>
            <a:r>
              <a:rPr lang="en-US" dirty="0" smtClean="0"/>
              <a:t>clinical significance </a:t>
            </a:r>
            <a:r>
              <a:rPr lang="en-US" dirty="0"/>
              <a:t>of the </a:t>
            </a:r>
            <a:r>
              <a:rPr lang="en-US" dirty="0" err="1"/>
              <a:t>anticardiolipin</a:t>
            </a:r>
            <a:r>
              <a:rPr lang="en-US" dirty="0"/>
              <a:t> antibodies in normal subjects. </a:t>
            </a:r>
            <a:r>
              <a:rPr lang="en-US" dirty="0" err="1" smtClean="0"/>
              <a:t>Thromb</a:t>
            </a:r>
            <a:r>
              <a:rPr lang="en-US" dirty="0" smtClean="0"/>
              <a:t> </a:t>
            </a:r>
            <a:r>
              <a:rPr lang="en-US" dirty="0" err="1"/>
              <a:t>Haemost</a:t>
            </a:r>
            <a:r>
              <a:rPr lang="en-US" dirty="0"/>
              <a:t> </a:t>
            </a:r>
            <a:r>
              <a:rPr lang="en-US" dirty="0" smtClean="0"/>
              <a:t>1994;72</a:t>
            </a:r>
            <a:r>
              <a:rPr lang="en-US" dirty="0"/>
              <a:t>:209</a:t>
            </a:r>
            <a:r>
              <a:rPr lang="en-US" dirty="0" smtClean="0"/>
              <a:t>.</a:t>
            </a:r>
          </a:p>
          <a:p>
            <a:r>
              <a:rPr lang="en-US" dirty="0" err="1"/>
              <a:t>Kaul</a:t>
            </a:r>
            <a:r>
              <a:rPr lang="en-US" dirty="0"/>
              <a:t> M, </a:t>
            </a:r>
            <a:r>
              <a:rPr lang="en-US" dirty="0" err="1"/>
              <a:t>Erkan</a:t>
            </a:r>
            <a:r>
              <a:rPr lang="en-US" dirty="0"/>
              <a:t> D, </a:t>
            </a:r>
            <a:r>
              <a:rPr lang="en-US" dirty="0" err="1"/>
              <a:t>Sammaritano</a:t>
            </a:r>
            <a:r>
              <a:rPr lang="en-US" dirty="0"/>
              <a:t> L, </a:t>
            </a:r>
            <a:r>
              <a:rPr lang="en-US" dirty="0" err="1"/>
              <a:t>Lockshin</a:t>
            </a:r>
            <a:r>
              <a:rPr lang="en-US" dirty="0"/>
              <a:t> MD. Assessment of the 2006 </a:t>
            </a:r>
            <a:r>
              <a:rPr lang="en-US" dirty="0" smtClean="0"/>
              <a:t>revised antiphospholipid </a:t>
            </a:r>
            <a:r>
              <a:rPr lang="en-US" dirty="0"/>
              <a:t>syndrome classification criteria. Ann Rheum Dis 2007; 66:927</a:t>
            </a:r>
          </a:p>
        </p:txBody>
      </p:sp>
    </p:spTree>
    <p:extLst>
      <p:ext uri="{BB962C8B-B14F-4D97-AF65-F5344CB8AC3E}">
        <p14:creationId xmlns:p14="http://schemas.microsoft.com/office/powerpoint/2010/main" val="2602695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62" r="-11001" b="13346"/>
          <a:stretch/>
        </p:blipFill>
        <p:spPr>
          <a:xfrm>
            <a:off x="574570" y="393413"/>
            <a:ext cx="8112229" cy="5714333"/>
          </a:xfrm>
        </p:spPr>
      </p:pic>
    </p:spTree>
    <p:extLst>
      <p:ext uri="{BB962C8B-B14F-4D97-AF65-F5344CB8AC3E}">
        <p14:creationId xmlns:p14="http://schemas.microsoft.com/office/powerpoint/2010/main" val="2005700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05" r="-5905"/>
          <a:stretch/>
        </p:blipFill>
        <p:spPr>
          <a:xfrm>
            <a:off x="457200" y="271558"/>
            <a:ext cx="8229600" cy="6607227"/>
          </a:xfrm>
        </p:spPr>
      </p:pic>
    </p:spTree>
    <p:extLst>
      <p:ext uri="{BB962C8B-B14F-4D97-AF65-F5344CB8AC3E}">
        <p14:creationId xmlns:p14="http://schemas.microsoft.com/office/powerpoint/2010/main" val="377503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Lupus Anticoagulant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 positive test for LA is a </a:t>
            </a:r>
            <a:r>
              <a:rPr lang="en-US" b="1" u="sng" dirty="0"/>
              <a:t>clotting assay</a:t>
            </a:r>
            <a:r>
              <a:rPr lang="en-US" b="1" dirty="0"/>
              <a:t> (LA test) </a:t>
            </a:r>
            <a:r>
              <a:rPr lang="en-US" dirty="0"/>
              <a:t>that demonstrates effects of </a:t>
            </a:r>
            <a:r>
              <a:rPr lang="en-US" dirty="0" smtClean="0"/>
              <a:t>these antibodies </a:t>
            </a:r>
            <a:r>
              <a:rPr lang="en-US" dirty="0"/>
              <a:t>on the phospholipid-dependent factors in the coagulation cascade. </a:t>
            </a:r>
            <a:endParaRPr lang="en-US" dirty="0" smtClean="0"/>
          </a:p>
          <a:p>
            <a:r>
              <a:rPr lang="en-US" dirty="0" smtClean="0"/>
              <a:t>The most common </a:t>
            </a:r>
            <a:r>
              <a:rPr lang="en-US" dirty="0"/>
              <a:t>screening tests employed as the first step of a LA test are the </a:t>
            </a:r>
            <a:r>
              <a:rPr lang="en-US" b="1" dirty="0" err="1"/>
              <a:t>aPTT</a:t>
            </a:r>
            <a:r>
              <a:rPr lang="en-US" b="1" dirty="0"/>
              <a:t>,</a:t>
            </a:r>
            <a:r>
              <a:rPr lang="en-US" dirty="0"/>
              <a:t> and the </a:t>
            </a:r>
            <a:r>
              <a:rPr lang="en-US" b="1" dirty="0" smtClean="0"/>
              <a:t>dilute</a:t>
            </a:r>
            <a:r>
              <a:rPr lang="en-US" dirty="0" smtClean="0"/>
              <a:t> </a:t>
            </a:r>
            <a:r>
              <a:rPr lang="en-US" b="1" dirty="0" smtClean="0"/>
              <a:t>Russell Viper </a:t>
            </a:r>
            <a:r>
              <a:rPr lang="en-US" b="1" dirty="0"/>
              <a:t>V</a:t>
            </a:r>
            <a:r>
              <a:rPr lang="en-US" b="1" dirty="0" smtClean="0"/>
              <a:t>enom </a:t>
            </a:r>
            <a:r>
              <a:rPr lang="en-US" b="1" dirty="0"/>
              <a:t>T</a:t>
            </a:r>
            <a:r>
              <a:rPr lang="en-US" b="1" dirty="0" smtClean="0"/>
              <a:t>ime </a:t>
            </a:r>
            <a:r>
              <a:rPr lang="en-US" b="1" dirty="0"/>
              <a:t>(</a:t>
            </a:r>
            <a:r>
              <a:rPr lang="en-US" b="1" dirty="0" err="1"/>
              <a:t>dRVVT</a:t>
            </a:r>
            <a:r>
              <a:rPr lang="en-US" b="1" dirty="0"/>
              <a:t>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prolonged screening test alone is not adequate for </a:t>
            </a:r>
            <a:r>
              <a:rPr lang="en-US" dirty="0" smtClean="0"/>
              <a:t>LA positivity.</a:t>
            </a:r>
          </a:p>
          <a:p>
            <a:r>
              <a:rPr lang="en-US" dirty="0"/>
              <a:t>C</a:t>
            </a:r>
            <a:r>
              <a:rPr lang="en-US" dirty="0" smtClean="0"/>
              <a:t>onfirmatory </a:t>
            </a:r>
            <a:r>
              <a:rPr lang="en-US" dirty="0"/>
              <a:t>steps with mixing studies (in order to rule out factor deficiencies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Anti-Phospholipid Syndrome (APS)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refers to anti-phospholipid,             anti-cardiolipin, or lupus anti-coagulant.</a:t>
            </a:r>
          </a:p>
          <a:p>
            <a:endParaRPr lang="en-US" dirty="0" smtClean="0"/>
          </a:p>
          <a:p>
            <a:r>
              <a:rPr lang="en-US" dirty="0" smtClean="0"/>
              <a:t>Coagulation more common when associated with other coagulopathies (Factor V-L, Factor II mutations), hyper-homocysteine, associated SLE, or metabolic factors such as hypertension or diabetes.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1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453"/>
            <a:ext cx="7772400" cy="1339356"/>
          </a:xfrm>
        </p:spPr>
        <p:txBody>
          <a:bodyPr/>
          <a:lstStyle/>
          <a:p>
            <a:r>
              <a:rPr lang="en-US" b="1" dirty="0" smtClean="0"/>
              <a:t>Take Home Lesson-1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15" y="2103284"/>
            <a:ext cx="8076188" cy="439507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Although called Anti-Cardio-</a:t>
            </a:r>
            <a:r>
              <a:rPr lang="en-US" sz="2400" dirty="0" err="1">
                <a:solidFill>
                  <a:schemeClr val="tx1"/>
                </a:solidFill>
              </a:rPr>
              <a:t>L</a:t>
            </a:r>
            <a:r>
              <a:rPr lang="en-US" sz="2400" dirty="0" err="1" smtClean="0">
                <a:solidFill>
                  <a:schemeClr val="tx1"/>
                </a:solidFill>
              </a:rPr>
              <a:t>ipin</a:t>
            </a:r>
            <a:r>
              <a:rPr lang="en-US" sz="2400" dirty="0" smtClean="0">
                <a:solidFill>
                  <a:schemeClr val="tx1"/>
                </a:solidFill>
              </a:rPr>
              <a:t> (ACL) or anti-phospholipid (APS) syndrome, the highest risk for thrombosis is associated with lupus  anti-coagulant (LA).</a:t>
            </a:r>
          </a:p>
          <a:p>
            <a:pPr marL="514350" indent="-51435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2.    IgG APL are much higher risk factors than IgM ACL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antibodies.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2400" dirty="0" smtClean="0">
                <a:solidFill>
                  <a:schemeClr val="tx1"/>
                </a:solidFill>
              </a:rPr>
              <a:t>   Although </a:t>
            </a:r>
            <a:r>
              <a:rPr lang="en-US" sz="2400" dirty="0">
                <a:solidFill>
                  <a:schemeClr val="tx1"/>
                </a:solidFill>
              </a:rPr>
              <a:t>rare (less than 1% of APS), the most devastating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manifestation </a:t>
            </a:r>
            <a:r>
              <a:rPr lang="en-US" sz="2400" dirty="0">
                <a:solidFill>
                  <a:schemeClr val="tx1"/>
                </a:solidFill>
              </a:rPr>
              <a:t>is catastrophic anti-cardiolipin </a:t>
            </a:r>
            <a:r>
              <a:rPr lang="en-US" sz="2400" dirty="0" smtClean="0">
                <a:solidFill>
                  <a:schemeClr val="tx1"/>
                </a:solidFill>
              </a:rPr>
              <a:t>syndrome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u="sng" dirty="0">
                <a:solidFill>
                  <a:schemeClr val="tx1"/>
                </a:solidFill>
              </a:rPr>
              <a:t>multi</a:t>
            </a:r>
            <a:r>
              <a:rPr lang="en-US" sz="2000" u="sng" dirty="0" smtClean="0">
                <a:solidFill>
                  <a:schemeClr val="tx1"/>
                </a:solidFill>
              </a:rPr>
              <a:t>-organ </a:t>
            </a:r>
            <a:r>
              <a:rPr lang="en-US" sz="2000" u="sng" dirty="0">
                <a:solidFill>
                  <a:schemeClr val="tx1"/>
                </a:solidFill>
              </a:rPr>
              <a:t>thrombosis</a:t>
            </a:r>
            <a:r>
              <a:rPr lang="en-US" sz="2000" u="sng" dirty="0" smtClean="0">
                <a:solidFill>
                  <a:schemeClr val="tx1"/>
                </a:solidFill>
              </a:rPr>
              <a:t>).</a:t>
            </a:r>
            <a:endParaRPr lang="en-US" sz="2000" u="sng" dirty="0">
              <a:solidFill>
                <a:schemeClr val="tx1"/>
              </a:solidFill>
            </a:endParaRPr>
          </a:p>
          <a:p>
            <a:pPr algn="l"/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427709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</a:t>
            </a:r>
            <a:r>
              <a:rPr lang="en-US" b="1" dirty="0"/>
              <a:t>L</a:t>
            </a:r>
            <a:r>
              <a:rPr lang="en-US" b="1" dirty="0" smtClean="0"/>
              <a:t>esson-2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dirty="0" smtClean="0"/>
              <a:t>Most commonly associated with lupus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anti-coagulant in addition to APS.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50</a:t>
            </a:r>
            <a:r>
              <a:rPr lang="en-US" dirty="0"/>
              <a:t>% </a:t>
            </a:r>
            <a:r>
              <a:rPr lang="en-US" dirty="0" smtClean="0"/>
              <a:t>patients </a:t>
            </a:r>
            <a:r>
              <a:rPr lang="en-US" dirty="0"/>
              <a:t>without prior </a:t>
            </a:r>
            <a:r>
              <a:rPr lang="en-US" dirty="0" smtClean="0"/>
              <a:t>thrombosis.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Registry for catastrophic ACL:					   </a:t>
            </a:r>
          </a:p>
          <a:p>
            <a:pPr marL="400050" lvl="1" indent="0">
              <a:buNone/>
            </a:pPr>
            <a:r>
              <a:rPr lang="en-US" dirty="0" smtClean="0">
                <a:hlinkClick r:id="rId2"/>
              </a:rPr>
              <a:t>www.med.ub.es/MIMMUN/FORUM/CAPS.HTM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2473</Words>
  <Application>Microsoft Macintosh PowerPoint</Application>
  <PresentationFormat>On-screen Show (4:3)</PresentationFormat>
  <Paragraphs>287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Antiphospholipid Syndrome (APS)  and Anticardiolipin Syndrome (ACL)</vt:lpstr>
      <vt:lpstr> Learning Objectives  At the end of this talk, participants will be able to:</vt:lpstr>
      <vt:lpstr>Anti-Phospholipid Syndrome (APS) </vt:lpstr>
      <vt:lpstr>APS Pregnancy Related Complications </vt:lpstr>
      <vt:lpstr>Anti-Cardiolipin Antibodies (ACA)</vt:lpstr>
      <vt:lpstr>Lupus Anticoagulant Studies</vt:lpstr>
      <vt:lpstr>Anti-Phospholipid Syndrome (APS)</vt:lpstr>
      <vt:lpstr>Take Home Lesson-1</vt:lpstr>
      <vt:lpstr>Take Home Lesson-2</vt:lpstr>
      <vt:lpstr>Take Home Lesson-3</vt:lpstr>
      <vt:lpstr>History</vt:lpstr>
      <vt:lpstr>Research Criteria</vt:lpstr>
      <vt:lpstr>According to the revised Sapporo criteria,  definite APS should be considered  when at least one of the following CLINICAL CRITERIA is evident  --</vt:lpstr>
      <vt:lpstr>Limitations of the revised 2006 Sapporo classification criteria for APS diagnosis</vt:lpstr>
      <vt:lpstr>Diagnosis in patients  not meeting criteria</vt:lpstr>
      <vt:lpstr>Clinical Findings  associated with aPL include:</vt:lpstr>
      <vt:lpstr>Pathogenesis</vt:lpstr>
      <vt:lpstr>Phospholipid</vt:lpstr>
      <vt:lpstr>Phospholipid Structure</vt:lpstr>
      <vt:lpstr>Cardiolipin  (in mitochondrial membrane)</vt:lpstr>
      <vt:lpstr>Lupus Anticoagulants-directed against components of coagulation cascade</vt:lpstr>
      <vt:lpstr>Antibodies to any of these antigens activate coagulation pathways lead to thrombosis</vt:lpstr>
      <vt:lpstr>Small vessel thrombosis (kidney)</vt:lpstr>
      <vt:lpstr>Clinical Presentations</vt:lpstr>
      <vt:lpstr>Livido Reticularis</vt:lpstr>
      <vt:lpstr>Arterial Thrombotic Hand</vt:lpstr>
      <vt:lpstr> Arterial Thrombotic Foot</vt:lpstr>
      <vt:lpstr> Central retinal vein thrombosis in  15-year-old SLE patient  with massive left hemorrhage</vt:lpstr>
      <vt:lpstr>Diagnostic Evaluation-1</vt:lpstr>
      <vt:lpstr>Initial Laboratory Testing</vt:lpstr>
      <vt:lpstr>Additional Laboratory Testing</vt:lpstr>
      <vt:lpstr>Follow-Up Lab Evaluation-1</vt:lpstr>
      <vt:lpstr>Follow Up Lab Testing-2</vt:lpstr>
      <vt:lpstr> Limitations:  Transiently elevated levels of IgG or IgM aCL, can occur in otherwise normal individuals and in the setting of viral or other infections. </vt:lpstr>
      <vt:lpstr>In patients with a strongly suggestive  clinical history…</vt:lpstr>
      <vt:lpstr>Catastrophic APS</vt:lpstr>
      <vt:lpstr>Clinical Manifestations of  Catastrophic APS-1</vt:lpstr>
      <vt:lpstr>Catastrophic APS-2</vt:lpstr>
      <vt:lpstr>Treatment of CAPS</vt:lpstr>
      <vt:lpstr>Differential Diagnosis</vt:lpstr>
      <vt:lpstr>Differential of Arterial Thrombosis </vt:lpstr>
      <vt:lpstr>Differential Diagnosis</vt:lpstr>
      <vt:lpstr>Differential of Thrombotic Angiopathies*</vt:lpstr>
      <vt:lpstr>Treatment APS-1</vt:lpstr>
      <vt:lpstr>Treatment of APS-2</vt:lpstr>
      <vt:lpstr>Treatment of APS-3</vt:lpstr>
      <vt:lpstr>Rituximab (Anti-CD20) and APS</vt:lpstr>
      <vt:lpstr>SUMMARY AND RECOMMENDATIONS</vt:lpstr>
      <vt:lpstr>Learning Objective-1 [Define Research Diagnostic Criteria for APS]   </vt:lpstr>
      <vt:lpstr> (Learning Objective 2) List 3 laboratory abnormalities of APS  </vt:lpstr>
      <vt:lpstr>                                      (Learning Objective 3) List treatment interventions for APS during pregnancy and after pregnancy.  Low-molecular heparin and low-dose aspirin are used instead of warfarin because of warfarin’s teratogenicity.  Women with recurrent miscarriage are often advised to take aspirin, and to start low-molecular weight heparin treatment after missing a menstrual cycle.  Anticoagulation appears to prevent miscarriage in pregnant women.  In refractory cases of pregnancy-related effects (eclampsia, thromocytopenia), high-dose steroids and plasmapheresis may be used.  </vt:lpstr>
      <vt:lpstr>(Learning Objective 4)</vt:lpstr>
      <vt:lpstr>Sunset over San Diego at Salk Institute ---Thank you for inviting me---</vt:lpstr>
      <vt:lpstr>References-1</vt:lpstr>
      <vt:lpstr>References-2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Antiphospholipid Syndrome (APS)</dc:title>
  <dc:creator>Robert Fox</dc:creator>
  <cp:lastModifiedBy>Dr. Fox</cp:lastModifiedBy>
  <cp:revision>85</cp:revision>
  <dcterms:created xsi:type="dcterms:W3CDTF">2014-08-04T04:04:45Z</dcterms:created>
  <dcterms:modified xsi:type="dcterms:W3CDTF">2014-08-12T20:08:43Z</dcterms:modified>
</cp:coreProperties>
</file>