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87" r:id="rId4"/>
    <p:sldId id="332" r:id="rId5"/>
    <p:sldId id="288" r:id="rId6"/>
    <p:sldId id="319" r:id="rId7"/>
    <p:sldId id="284" r:id="rId8"/>
    <p:sldId id="333" r:id="rId9"/>
    <p:sldId id="320" r:id="rId10"/>
    <p:sldId id="316" r:id="rId11"/>
    <p:sldId id="317" r:id="rId12"/>
    <p:sldId id="334" r:id="rId13"/>
    <p:sldId id="318" r:id="rId14"/>
    <p:sldId id="335" r:id="rId15"/>
    <p:sldId id="336" r:id="rId16"/>
    <p:sldId id="268" r:id="rId17"/>
    <p:sldId id="269" r:id="rId18"/>
    <p:sldId id="272" r:id="rId19"/>
    <p:sldId id="273" r:id="rId20"/>
    <p:sldId id="274" r:id="rId21"/>
    <p:sldId id="295" r:id="rId22"/>
    <p:sldId id="297" r:id="rId23"/>
    <p:sldId id="296" r:id="rId24"/>
    <p:sldId id="321" r:id="rId25"/>
    <p:sldId id="302" r:id="rId26"/>
    <p:sldId id="322" r:id="rId27"/>
    <p:sldId id="294" r:id="rId28"/>
    <p:sldId id="262" r:id="rId29"/>
    <p:sldId id="298" r:id="rId30"/>
    <p:sldId id="299" r:id="rId31"/>
    <p:sldId id="300" r:id="rId32"/>
    <p:sldId id="301" r:id="rId33"/>
    <p:sldId id="259" r:id="rId34"/>
    <p:sldId id="263" r:id="rId35"/>
    <p:sldId id="265" r:id="rId36"/>
    <p:sldId id="260" r:id="rId37"/>
    <p:sldId id="264" r:id="rId38"/>
    <p:sldId id="266" r:id="rId39"/>
    <p:sldId id="267" r:id="rId40"/>
    <p:sldId id="275" r:id="rId41"/>
    <p:sldId id="330" r:id="rId42"/>
    <p:sldId id="337" r:id="rId43"/>
    <p:sldId id="280" r:id="rId44"/>
    <p:sldId id="331" r:id="rId45"/>
    <p:sldId id="338" r:id="rId46"/>
    <p:sldId id="285" r:id="rId47"/>
    <p:sldId id="339" r:id="rId48"/>
    <p:sldId id="277" r:id="rId49"/>
    <p:sldId id="276" r:id="rId50"/>
    <p:sldId id="279" r:id="rId51"/>
    <p:sldId id="310" r:id="rId52"/>
    <p:sldId id="309" r:id="rId53"/>
    <p:sldId id="323" r:id="rId54"/>
    <p:sldId id="311" r:id="rId55"/>
    <p:sldId id="324" r:id="rId56"/>
    <p:sldId id="282" r:id="rId57"/>
    <p:sldId id="340" r:id="rId58"/>
    <p:sldId id="303" r:id="rId59"/>
    <p:sldId id="293" r:id="rId60"/>
    <p:sldId id="329" r:id="rId61"/>
    <p:sldId id="291" r:id="rId62"/>
    <p:sldId id="292" r:id="rId63"/>
    <p:sldId id="313" r:id="rId64"/>
    <p:sldId id="314" r:id="rId65"/>
    <p:sldId id="304" r:id="rId66"/>
    <p:sldId id="325" r:id="rId67"/>
    <p:sldId id="305" r:id="rId68"/>
    <p:sldId id="326" r:id="rId69"/>
    <p:sldId id="308" r:id="rId7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2" d="100"/>
          <a:sy n="62" d="100"/>
        </p:scale>
        <p:origin x="-159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B454E6-70B7-42E2-8158-E73423321638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081B99-4085-4947-B4EB-6C8306A95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35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20A1D2-B919-425D-A52D-E6ACE74E124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1C5C-FE63-4394-95A7-77A99F28C365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BF3D-54F0-4392-A414-73BD0D49F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28E8-0767-4C88-9B5E-A5E9FCFA03BD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716D-F0C5-45E3-98DF-852F81C86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6F1A-327B-4785-895C-CEA2B5AC9384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3B0C-818F-4AC0-BD00-CC93E6183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3A178-C289-4C57-A2C4-981ABC06BC54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FE54-3642-4EE6-8B94-A16A58714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EAF3D-BF52-4BB4-9B5D-E2DDC6153283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81D5E-0F6E-477A-AF5D-2E409BFD3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BA46-C483-44B7-A179-5738E3A5C396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E54E-96B1-42F1-90A7-DF7499705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1DB9D-F9A8-4740-9180-98E41988CC85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E92D-84A2-4791-8356-B36D91398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7276D-20EB-4FAB-BA5E-A1B753C80BE8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C7CBC-F7B8-4110-A12C-D909B3C3A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3E64C-6AE6-4857-946A-75A67339E981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465B-BACF-4F03-8DCB-2D37218EE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A3996-7CB7-44DF-A304-7511918F2FC8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2156-B985-4B09-9BE4-BE8A85ECB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906B-DE45-4B18-898A-BAB3683FD264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FE5A-6862-41BF-8314-8773472F3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BE275-59CD-4659-BA96-27FC191C0726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2CD373-CF7C-4E00-9C99-A4CA6BEB3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.ub.es/MIMMUN/FORUM/CAPS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ospholipid" TargetMode="External"/><Relationship Id="rId2" Type="http://schemas.openxmlformats.org/officeDocument/2006/relationships/hyperlink" Target="http://en.wikipedia.org/wiki/Autoimmune_dise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lasma_membran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rticosteroid" TargetMode="External"/><Relationship Id="rId2" Type="http://schemas.openxmlformats.org/officeDocument/2006/relationships/hyperlink" Target="http://en.wikipedia.org/wiki/Hepar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Respiratory_distress" TargetMode="External"/><Relationship Id="rId5" Type="http://schemas.openxmlformats.org/officeDocument/2006/relationships/hyperlink" Target="http://en.wikipedia.org/wiki/Renal_failure" TargetMode="External"/><Relationship Id="rId4" Type="http://schemas.openxmlformats.org/officeDocument/2006/relationships/hyperlink" Target="http://en.wikipedia.org/wiki/Immunoglobulin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munoglobulin" TargetMode="External"/><Relationship Id="rId2" Type="http://schemas.openxmlformats.org/officeDocument/2006/relationships/hyperlink" Target="http://en.wikipedia.org/wiki/Plasma_exchan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rticosteroid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spirin" TargetMode="External"/><Relationship Id="rId2" Type="http://schemas.openxmlformats.org/officeDocument/2006/relationships/hyperlink" Target="http://en.wikipedia.org/wiki/Hepar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enstrual_cycle" TargetMode="External"/><Relationship Id="rId5" Type="http://schemas.openxmlformats.org/officeDocument/2006/relationships/hyperlink" Target="http://en.wikipedia.org/wiki/Low_molecular_weight_heparin" TargetMode="External"/><Relationship Id="rId4" Type="http://schemas.openxmlformats.org/officeDocument/2006/relationships/hyperlink" Target="http://en.wikipedia.org/wiki/Teratogen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thrombin_time" TargetMode="External"/><Relationship Id="rId2" Type="http://schemas.openxmlformats.org/officeDocument/2006/relationships/hyperlink" Target="http://en.wikipedia.org/wiki/Prophylaxis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parin" TargetMode="External"/><Relationship Id="rId7" Type="http://schemas.openxmlformats.org/officeDocument/2006/relationships/hyperlink" Target="http://en.wikipedia.org/wiki/Menstrual_cycle" TargetMode="External"/><Relationship Id="rId2" Type="http://schemas.openxmlformats.org/officeDocument/2006/relationships/hyperlink" Target="http://en.wikipedia.org/wiki/Miscarri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Low_molecular_weight_heparin" TargetMode="External"/><Relationship Id="rId5" Type="http://schemas.openxmlformats.org/officeDocument/2006/relationships/hyperlink" Target="http://en.wikipedia.org/wiki/Teratogen" TargetMode="External"/><Relationship Id="rId4" Type="http://schemas.openxmlformats.org/officeDocument/2006/relationships/hyperlink" Target="http://en.wikipedia.org/wiki/Aspirin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lasmapheresis" TargetMode="External"/><Relationship Id="rId2" Type="http://schemas.openxmlformats.org/officeDocument/2006/relationships/hyperlink" Target="http://en.wikipedia.org/wiki/Menstrual_cycle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rdiolipin" TargetMode="External"/><Relationship Id="rId2" Type="http://schemas.openxmlformats.org/officeDocument/2006/relationships/hyperlink" Target="http://en.wikipedia.org/wiki/Inner_mitochondrial_membra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yphilis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agulation" TargetMode="External"/><Relationship Id="rId2" Type="http://schemas.openxmlformats.org/officeDocument/2006/relationships/hyperlink" Target="http://en.wikipedia.org/wiki/Rare_disea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Von_Willebrand_factor" TargetMode="External"/><Relationship Id="rId5" Type="http://schemas.openxmlformats.org/officeDocument/2006/relationships/hyperlink" Target="http://en.wikipedia.org/wiki/ADAMTS13" TargetMode="External"/><Relationship Id="rId4" Type="http://schemas.openxmlformats.org/officeDocument/2006/relationships/hyperlink" Target="http://en.wikipedia.org/wiki/Enzyme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oodborne_illness" TargetMode="External"/><Relationship Id="rId3" Type="http://schemas.openxmlformats.org/officeDocument/2006/relationships/hyperlink" Target="http://en.wikipedia.org/wiki/Acute_renal_failure" TargetMode="External"/><Relationship Id="rId7" Type="http://schemas.openxmlformats.org/officeDocument/2006/relationships/hyperlink" Target="http://en.wikipedia.org/wiki/Diarrhea" TargetMode="External"/><Relationship Id="rId12" Type="http://schemas.openxmlformats.org/officeDocument/2006/relationships/hyperlink" Target="http://en.wikipedia.org/wiki/Virus" TargetMode="External"/><Relationship Id="rId2" Type="http://schemas.openxmlformats.org/officeDocument/2006/relationships/hyperlink" Target="http://en.wikipedia.org/wiki/Hemolytic_anem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hrombocytopenia" TargetMode="External"/><Relationship Id="rId11" Type="http://schemas.openxmlformats.org/officeDocument/2006/relationships/hyperlink" Target="http://en.wikipedia.org/wiki/Campylobacter" TargetMode="External"/><Relationship Id="rId5" Type="http://schemas.openxmlformats.org/officeDocument/2006/relationships/hyperlink" Target="http://en.wikipedia.org/wiki/Platelet" TargetMode="External"/><Relationship Id="rId10" Type="http://schemas.openxmlformats.org/officeDocument/2006/relationships/hyperlink" Target="http://en.wikipedia.org/wiki/Shigella" TargetMode="External"/><Relationship Id="rId4" Type="http://schemas.openxmlformats.org/officeDocument/2006/relationships/hyperlink" Target="http://en.wikipedia.org/wiki/Uremia" TargetMode="External"/><Relationship Id="rId9" Type="http://schemas.openxmlformats.org/officeDocument/2006/relationships/hyperlink" Target="http://en.wikipedia.org/wiki/Escherichia_coli_O157:H7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agulation" TargetMode="External"/><Relationship Id="rId2" Type="http://schemas.openxmlformats.org/officeDocument/2006/relationships/hyperlink" Target="http://en.wikipedia.org/wiki/Rare_dise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Von_Willebrand_factor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molysis" TargetMode="External"/><Relationship Id="rId2" Type="http://schemas.openxmlformats.org/officeDocument/2006/relationships/hyperlink" Target="http://en.wikipedia.org/wiki/Shear_stre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nd_organ_damage" TargetMode="External"/><Relationship Id="rId5" Type="http://schemas.openxmlformats.org/officeDocument/2006/relationships/hyperlink" Target="http://en.wikipedia.org/wiki/Thrombosis" TargetMode="External"/><Relationship Id="rId4" Type="http://schemas.openxmlformats.org/officeDocument/2006/relationships/hyperlink" Target="http://en.wikipedia.org/wiki/Schistocyte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ituximab" TargetMode="External"/><Relationship Id="rId2" Type="http://schemas.openxmlformats.org/officeDocument/2006/relationships/hyperlink" Target="http://en.wikipedia.org/wiki/Glucocorticoi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yclosporine" TargetMode="External"/><Relationship Id="rId5" Type="http://schemas.openxmlformats.org/officeDocument/2006/relationships/hyperlink" Target="http://en.wikipedia.org/wiki/Vincristine" TargetMode="External"/><Relationship Id="rId4" Type="http://schemas.openxmlformats.org/officeDocument/2006/relationships/hyperlink" Target="http://en.wikipedia.org/wiki/Cyclophosphamid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1038225"/>
            <a:ext cx="7772400" cy="1470025"/>
          </a:xfrm>
        </p:spPr>
        <p:txBody>
          <a:bodyPr/>
          <a:lstStyle/>
          <a:p>
            <a:r>
              <a:rPr lang="en-US" sz="3200" b="1" smtClean="0"/>
              <a:t>Antiphospholipid Syndrome (APS) </a:t>
            </a:r>
            <a:br>
              <a:rPr lang="en-US" sz="3200" b="1" smtClean="0"/>
            </a:br>
            <a:r>
              <a:rPr lang="en-US" sz="3200" b="1" smtClean="0"/>
              <a:t>and</a:t>
            </a:r>
            <a:br>
              <a:rPr lang="en-US" sz="3200" b="1" smtClean="0"/>
            </a:br>
            <a:r>
              <a:rPr lang="en-US" sz="3200" b="1" smtClean="0"/>
              <a:t>Anticardiolipin Syndrome (ACL)</a:t>
            </a:r>
            <a:endParaRPr lang="en-US" sz="32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Robert I. Fox, MD., Ph.D.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Scripps Memorial Hospital and Research Institute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La Jolla, CA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robertfoxmd@mac.com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685800" y="935038"/>
            <a:ext cx="7772400" cy="1470025"/>
          </a:xfrm>
        </p:spPr>
        <p:txBody>
          <a:bodyPr/>
          <a:lstStyle/>
          <a:p>
            <a:r>
              <a:rPr lang="en-US" smtClean="0"/>
              <a:t>Take home lesson-1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21928"/>
            <a:ext cx="6400800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1. Although called anti-cardiolipin (ACL) or anti-phospholipid (APS) syndrome, the highest risk for thrombosis is associated with lupus </a:t>
            </a:r>
            <a:r>
              <a:rPr lang="en-US" dirty="0" smtClean="0">
                <a:solidFill>
                  <a:schemeClr val="tx1"/>
                </a:solidFill>
              </a:rPr>
              <a:t>anti-coagulant</a:t>
            </a:r>
            <a:r>
              <a:rPr lang="en-US" sz="2800" dirty="0" smtClean="0">
                <a:solidFill>
                  <a:schemeClr val="tx1"/>
                </a:solidFill>
              </a:rPr>
              <a:t> (LA)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2. IgG APL are much higher risk factors than </a:t>
            </a:r>
            <a:r>
              <a:rPr lang="en-US" sz="2800" dirty="0" smtClean="0">
                <a:solidFill>
                  <a:schemeClr val="tx1"/>
                </a:solidFill>
              </a:rPr>
              <a:t>IgA or </a:t>
            </a:r>
            <a:r>
              <a:rPr lang="en-US" sz="2800" dirty="0" err="1" smtClean="0">
                <a:solidFill>
                  <a:schemeClr val="tx1"/>
                </a:solidFill>
              </a:rPr>
              <a:t>IgM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ACL antibodies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</a:t>
            </a:r>
            <a:r>
              <a:rPr lang="en-US" dirty="0" smtClean="0"/>
              <a:t>lesson-2</a:t>
            </a:r>
            <a:br>
              <a:rPr lang="en-US" dirty="0" smtClean="0"/>
            </a:br>
            <a:r>
              <a:rPr lang="en-US" dirty="0" smtClean="0"/>
              <a:t>Catastrophic 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Although rare (less than 1% of APS), the </a:t>
            </a:r>
            <a:r>
              <a:rPr lang="en-US" dirty="0"/>
              <a:t>most devastating manifestation is catastrophic anti-cardiolipin syndrome </a:t>
            </a:r>
            <a:r>
              <a:rPr lang="en-US" dirty="0" smtClean="0"/>
              <a:t>(multi-organ thrombosis)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patient may </a:t>
            </a:r>
            <a:r>
              <a:rPr lang="en-US" dirty="0" err="1" smtClean="0"/>
              <a:t>thrombose</a:t>
            </a:r>
            <a:r>
              <a:rPr lang="en-US" dirty="0" smtClean="0"/>
              <a:t> their adrenal glands and go into </a:t>
            </a:r>
            <a:r>
              <a:rPr lang="en-US" dirty="0" err="1" smtClean="0"/>
              <a:t>Addisonian</a:t>
            </a:r>
            <a:r>
              <a:rPr lang="en-US" dirty="0" smtClean="0"/>
              <a:t> crisis—so don-t forget the steroids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Most commonly associated with lupus anti-coagulant </a:t>
            </a:r>
            <a:r>
              <a:rPr lang="en-US" i="1" dirty="0"/>
              <a:t>in addition </a:t>
            </a:r>
            <a:r>
              <a:rPr lang="en-US" dirty="0"/>
              <a:t>to </a:t>
            </a:r>
            <a:r>
              <a:rPr lang="en-US" dirty="0" smtClean="0"/>
              <a:t>APS and with other coagulation risk factors</a:t>
            </a: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50% patients without prior thrombosis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Registry for catastrophic ACL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hlinkClick r:id="rId2"/>
              </a:rPr>
              <a:t>www.med.ub.es/MIMMUN/FORUM/CAPS.HTM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1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 home lesson-3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pregnancy, low molecular weight heparin </a:t>
            </a:r>
            <a:r>
              <a:rPr lang="en-US" dirty="0" smtClean="0"/>
              <a:t>has slightly </a:t>
            </a:r>
            <a:r>
              <a:rPr lang="en-US" dirty="0" smtClean="0"/>
              <a:t>better </a:t>
            </a:r>
            <a:r>
              <a:rPr lang="en-US" dirty="0" smtClean="0"/>
              <a:t>efficacy the than </a:t>
            </a:r>
            <a:r>
              <a:rPr lang="en-US" dirty="0" smtClean="0"/>
              <a:t>low dose </a:t>
            </a:r>
            <a:r>
              <a:rPr lang="en-US" dirty="0" smtClean="0"/>
              <a:t>aspirin</a:t>
            </a:r>
          </a:p>
          <a:p>
            <a:r>
              <a:rPr lang="en-US" dirty="0" smtClean="0"/>
              <a:t>Do not forget that patients can get eclampsia so work with a “high risk” obstetrician with experience</a:t>
            </a:r>
          </a:p>
          <a:p>
            <a:r>
              <a:rPr lang="en-US" dirty="0" smtClean="0"/>
              <a:t>If you don-t have one at your center, FIND one at another center and get their phone number (preferable their cell)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Coumadin is </a:t>
            </a:r>
            <a:r>
              <a:rPr lang="en-US" dirty="0" smtClean="0"/>
              <a:t>teratogenic—so not in pregnancy</a:t>
            </a:r>
            <a:endParaRPr lang="en-US" dirty="0"/>
          </a:p>
          <a:p>
            <a:r>
              <a:rPr lang="en-US" dirty="0"/>
              <a:t>In non-pregnant APS, </a:t>
            </a:r>
            <a:r>
              <a:rPr lang="en-US" dirty="0" err="1"/>
              <a:t>coumadin</a:t>
            </a:r>
            <a:r>
              <a:rPr lang="en-US" dirty="0"/>
              <a:t> with INR-2.5 to 3</a:t>
            </a:r>
          </a:p>
          <a:p>
            <a:r>
              <a:rPr lang="en-US" dirty="0"/>
              <a:t>In catastrophic APS, high dose steroids and plasma exchange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1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Journals are Confusing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to be aware of some controversies</a:t>
            </a:r>
          </a:p>
          <a:p>
            <a:r>
              <a:rPr lang="en-US" dirty="0" smtClean="0"/>
              <a:t>This is the “update” portion of the talk</a:t>
            </a:r>
          </a:p>
          <a:p>
            <a:r>
              <a:rPr lang="en-US" dirty="0" smtClean="0"/>
              <a:t>Even the experts argue about the new few slides</a:t>
            </a:r>
          </a:p>
          <a:p>
            <a:r>
              <a:rPr lang="en-US" dirty="0" smtClean="0"/>
              <a:t>In practice these issues are not important</a:t>
            </a:r>
          </a:p>
          <a:p>
            <a:r>
              <a:rPr lang="en-US" dirty="0" smtClean="0"/>
              <a:t>But if you are doing research protocols—here goes…….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48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Originally referred to in 1999 as the Sapporo criteria,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Subsequently modified at a workshop conducted in Sydney in 2006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(The next slide shows your first “learning objective”)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According to the revised Sapporo criteria, definite APS is considered if at least one of the</a:t>
            </a:r>
            <a:br>
              <a:rPr lang="en-US" sz="2400" smtClean="0"/>
            </a:br>
            <a:r>
              <a:rPr lang="en-US" sz="2400" smtClean="0"/>
              <a:t>following clinical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The </a:t>
            </a:r>
            <a:r>
              <a:rPr lang="en-US" dirty="0"/>
              <a:t>presence of either vascular thrombosis </a:t>
            </a:r>
            <a:r>
              <a:rPr lang="en-US" b="1" dirty="0"/>
              <a:t>or </a:t>
            </a:r>
            <a:r>
              <a:rPr lang="en-US" dirty="0"/>
              <a:t>pregnancy morbidity, defined as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follows: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1. Vascular </a:t>
            </a:r>
            <a:r>
              <a:rPr lang="en-US" dirty="0"/>
              <a:t>thrombosis is defined as one or more episodes of venous, arterial, or small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vessel thrombosis, with unequivocal imaging or histologic evidence of thrombosis in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any tissue or organ. Superficial venous thrombosis does </a:t>
            </a:r>
            <a:r>
              <a:rPr lang="en-US" b="1" dirty="0"/>
              <a:t>not </a:t>
            </a:r>
            <a:r>
              <a:rPr lang="en-US" dirty="0"/>
              <a:t>satisfy the criteria for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thrombosis for APS</a:t>
            </a:r>
            <a:r>
              <a:rPr lang="en-US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2. Pregnancy </a:t>
            </a:r>
            <a:r>
              <a:rPr lang="en-US" dirty="0"/>
              <a:t>morbidity is defined as otherwise unexplained fetal death at ≥10 weeks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gestation of a morphologically normal fetus, </a:t>
            </a:r>
            <a:r>
              <a:rPr lang="en-US" b="1" dirty="0"/>
              <a:t>or </a:t>
            </a:r>
            <a:r>
              <a:rPr lang="en-US" dirty="0"/>
              <a:t>one or more premature births before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34 weeks of gestation because of </a:t>
            </a:r>
            <a:r>
              <a:rPr lang="en-US" dirty="0" err="1"/>
              <a:t>eclampsia</a:t>
            </a:r>
            <a:r>
              <a:rPr lang="en-US" dirty="0"/>
              <a:t>, preeclampsia, or placental insufficiency,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3. Three </a:t>
            </a:r>
            <a:r>
              <a:rPr lang="en-US" dirty="0"/>
              <a:t>or more embryonic (&lt;10 weeks gestation) pregnancy losses unexplained by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maternal or paternal chromosomal abnormalities or by maternal anatomic or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hormonal causes.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Limitations of the revised 2006 Sapporo classification criteria for APS diagnosis</a:t>
            </a:r>
            <a:endParaRPr lang="en-US" sz="240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Some patients who appear clinically to have the APS may not meet the modified criteria, although these criteria help define a homogeneous population for research studies. 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Retrospective analysis  of 200 aPL-positive patients who met the 1999 Sapporo criteria, only 59 percent met the 2006 revised criteria.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Diagnosis in patients not meeting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Ongoing and cautious clinical and laboratory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Reassessment is required </a:t>
            </a:r>
            <a:r>
              <a:rPr lang="en-US" dirty="0"/>
              <a:t>in individuals who do not meet </a:t>
            </a:r>
            <a:r>
              <a:rPr lang="en-US" dirty="0" smtClean="0"/>
              <a:t>2006 diagnostic </a:t>
            </a:r>
            <a:r>
              <a:rPr lang="en-US" dirty="0"/>
              <a:t>criteria for </a:t>
            </a:r>
            <a:r>
              <a:rPr lang="en-US" dirty="0" smtClean="0"/>
              <a:t>APS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Particular attention if “associated” clinical findings (next slide) are present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Research Diagnostic Criteria for APS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List treatment for APS during pregnancy and after </a:t>
            </a:r>
            <a:r>
              <a:rPr lang="en-US" dirty="0" smtClean="0"/>
              <a:t>pregnancy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List Treatment for catastrophic </a:t>
            </a:r>
            <a:r>
              <a:rPr lang="en-US" dirty="0" err="1" smtClean="0"/>
              <a:t>cardiolipin</a:t>
            </a:r>
            <a:r>
              <a:rPr lang="en-US" dirty="0" smtClean="0"/>
              <a:t> syndrome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clinical findings associated with aPL include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Non-criteria laboratory findings that may be associated with APS include:</a:t>
            </a:r>
          </a:p>
          <a:p>
            <a:r>
              <a:rPr lang="en-US" smtClean="0"/>
              <a:t>● Livedo reticularis</a:t>
            </a:r>
          </a:p>
          <a:p>
            <a:r>
              <a:rPr lang="en-US" smtClean="0"/>
              <a:t>● Thrombocytopenia</a:t>
            </a:r>
          </a:p>
          <a:p>
            <a:r>
              <a:rPr lang="en-US" smtClean="0"/>
              <a:t>● Nephropathy</a:t>
            </a:r>
          </a:p>
          <a:p>
            <a:r>
              <a:rPr lang="en-US" smtClean="0"/>
              <a:t>● Neurological manifestations (stroke, fuzzy brain)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Pathogenesis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Antiphospholipid syndrome is an </a:t>
            </a:r>
            <a:r>
              <a:rPr lang="en-US" smtClean="0">
                <a:hlinkClick r:id="rId2"/>
              </a:rPr>
              <a:t>autoimmune disease, in which "antiphospholipid antibodies" (anticardiolipin antibodies and/or lupus anticoagulant) react against proteins that bind to anionic </a:t>
            </a:r>
            <a:r>
              <a:rPr lang="en-US" smtClean="0">
                <a:hlinkClick r:id="rId3"/>
              </a:rPr>
              <a:t>phospholipids on </a:t>
            </a:r>
            <a:r>
              <a:rPr lang="en-US" smtClean="0">
                <a:hlinkClick r:id="rId4"/>
              </a:rPr>
              <a:t>plasma membranes.</a:t>
            </a:r>
            <a:endParaRPr lang="en-US" smtClean="0"/>
          </a:p>
          <a:p>
            <a:r>
              <a:rPr lang="en-US" smtClean="0"/>
              <a:t>IgG antibodies more pathogenetic than IgM or IgA.  Higher titer is important risk factor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Phospholipid</a:t>
            </a:r>
          </a:p>
        </p:txBody>
      </p:sp>
      <p:pic>
        <p:nvPicPr>
          <p:cNvPr id="3174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77" b="5875"/>
          <a:stretch>
            <a:fillRect/>
          </a:stretch>
        </p:blipFill>
        <p:spPr>
          <a:xfrm>
            <a:off x="457200" y="1300163"/>
            <a:ext cx="8229600" cy="53070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Phospholipid Structure</a:t>
            </a:r>
          </a:p>
        </p:txBody>
      </p:sp>
      <p:pic>
        <p:nvPicPr>
          <p:cNvPr id="3277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51" b="9940"/>
          <a:stretch>
            <a:fillRect/>
          </a:stretch>
        </p:blipFill>
        <p:spPr>
          <a:xfrm>
            <a:off x="457200" y="1103313"/>
            <a:ext cx="8229600" cy="50228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Cardiolipin </a:t>
            </a:r>
            <a:br>
              <a:rPr lang="en-US" dirty="0" smtClean="0"/>
            </a:br>
            <a:r>
              <a:rPr lang="en-US" dirty="0" smtClean="0"/>
              <a:t>(in mitochondrial membrane)</a:t>
            </a:r>
            <a:endParaRPr lang="en-US" dirty="0"/>
          </a:p>
        </p:txBody>
      </p:sp>
      <p:pic>
        <p:nvPicPr>
          <p:cNvPr id="3379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247" t="-35326" b="-37314"/>
          <a:stretch>
            <a:fillRect/>
          </a:stretch>
        </p:blipFill>
        <p:spPr>
          <a:xfrm>
            <a:off x="-1604963" y="1600200"/>
            <a:ext cx="10313988" cy="432911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Lupus Anticoagulants-directed against components of coagulation cascade</a:t>
            </a:r>
            <a:endParaRPr lang="en-US" dirty="0"/>
          </a:p>
        </p:txBody>
      </p:sp>
      <p:pic>
        <p:nvPicPr>
          <p:cNvPr id="3481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914" r="-9914"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Antibodies to any of these antigens activate coagulation pathways lead to thrombosis</a:t>
            </a:r>
          </a:p>
        </p:txBody>
      </p:sp>
      <p:pic>
        <p:nvPicPr>
          <p:cNvPr id="3584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476" t="368" r="-41959" b="-2"/>
          <a:stretch>
            <a:fillRect/>
          </a:stretch>
        </p:blipFill>
        <p:spPr>
          <a:xfrm>
            <a:off x="728663" y="1625600"/>
            <a:ext cx="7958137" cy="50704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Small vessel thrombosis (kidney)</a:t>
            </a:r>
          </a:p>
        </p:txBody>
      </p:sp>
      <p:pic>
        <p:nvPicPr>
          <p:cNvPr id="3686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877" b="9877"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There are no pathognomonic physical findings of APS; however</a:t>
            </a:r>
            <a:r>
              <a:rPr lang="en-US" dirty="0" smtClean="0"/>
              <a:t>, look for:</a:t>
            </a: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Ischemia livedo reticularis </a:t>
            </a:r>
            <a:r>
              <a:rPr lang="en-US" dirty="0"/>
              <a:t>(and particularly livedo </a:t>
            </a:r>
            <a:r>
              <a:rPr lang="en-US" dirty="0" err="1"/>
              <a:t>racemosa</a:t>
            </a:r>
            <a:r>
              <a:rPr lang="en-US" dirty="0" smtClean="0"/>
              <a:t>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digital ischemia or </a:t>
            </a:r>
            <a:r>
              <a:rPr lang="en-US" dirty="0"/>
              <a:t>gangrene,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d</a:t>
            </a:r>
            <a:r>
              <a:rPr lang="en-US" dirty="0" smtClean="0"/>
              <a:t>eep venous </a:t>
            </a:r>
            <a:r>
              <a:rPr lang="en-US" dirty="0"/>
              <a:t>thrombosis,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neurological </a:t>
            </a:r>
            <a:r>
              <a:rPr lang="en-US" dirty="0"/>
              <a:t>lesions consistent with a stroke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Livido Reticularis</a:t>
            </a:r>
          </a:p>
        </p:txBody>
      </p:sp>
      <p:pic>
        <p:nvPicPr>
          <p:cNvPr id="3891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444" b="6444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Anti-phospholipid Syndrome (APS)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Also known as “Hugh’s Syndrome,” after Graham Hughes (a </a:t>
            </a:r>
            <a:r>
              <a:rPr lang="en-US" dirty="0" err="1" smtClean="0"/>
              <a:t>rheumatogist</a:t>
            </a:r>
            <a:r>
              <a:rPr lang="en-US" dirty="0" smtClean="0"/>
              <a:t> in London</a:t>
            </a:r>
            <a:r>
              <a:rPr lang="en-US" dirty="0" smtClean="0"/>
              <a:t>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 smtClean="0"/>
              <a:t>Although I want to acknowledge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Munther</a:t>
            </a:r>
            <a:r>
              <a:rPr lang="en-US" dirty="0" smtClean="0"/>
              <a:t> </a:t>
            </a:r>
            <a:r>
              <a:rPr lang="en-US" dirty="0" err="1" smtClean="0"/>
              <a:t>Khamashta</a:t>
            </a:r>
            <a:endParaRPr lang="en-US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 smtClean="0"/>
              <a:t>For his outstanding contribution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Arterial Thrombosis Hand</a:t>
            </a:r>
          </a:p>
        </p:txBody>
      </p:sp>
      <p:pic>
        <p:nvPicPr>
          <p:cNvPr id="3993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088" r="-6088"/>
          <a:stretch>
            <a:fillRect/>
          </a:stretch>
        </p:blipFill>
        <p:spPr>
          <a:xfrm>
            <a:off x="90488" y="1601788"/>
            <a:ext cx="5818187" cy="3146425"/>
          </a:xfrm>
        </p:spPr>
      </p:pic>
      <p:pic>
        <p:nvPicPr>
          <p:cNvPr id="3993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0713" y="3543300"/>
            <a:ext cx="324802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Arterial Thrombosis Foot</a:t>
            </a:r>
          </a:p>
        </p:txBody>
      </p:sp>
      <p:pic>
        <p:nvPicPr>
          <p:cNvPr id="4096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034" b="18034"/>
          <a:stretch>
            <a:fillRect/>
          </a:stretch>
        </p:blipFill>
        <p:spPr/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Central retinal vein thrombosis in 15 yr SLE patient with massive left hemorrhage</a:t>
            </a:r>
            <a:endParaRPr lang="en-US" dirty="0"/>
          </a:p>
        </p:txBody>
      </p:sp>
      <p:pic>
        <p:nvPicPr>
          <p:cNvPr id="4198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6596" b="-6596"/>
          <a:stretch>
            <a:fillRect/>
          </a:stretch>
        </p:blipFill>
        <p:spPr/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Diagnostic Evaluation-1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History to look for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One </a:t>
            </a:r>
            <a:r>
              <a:rPr lang="en-US" dirty="0"/>
              <a:t>or more specific adverse outcomes related to </a:t>
            </a:r>
            <a:r>
              <a:rPr lang="en-US" dirty="0" smtClean="0"/>
              <a:t>pregnancy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Criteria for SLE or Sjogren’s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Detailed Obstetric History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Post operative </a:t>
            </a:r>
            <a:r>
              <a:rPr lang="en-US" dirty="0" err="1" smtClean="0"/>
              <a:t>thromboses</a:t>
            </a: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Initial laboratory </a:t>
            </a:r>
            <a:r>
              <a:rPr lang="en-US" b="1" dirty="0" smtClean="0"/>
              <a:t>testing</a:t>
            </a:r>
            <a:br>
              <a:rPr lang="en-US" b="1" dirty="0" smtClean="0"/>
            </a:br>
            <a:r>
              <a:rPr lang="en-US" b="1" dirty="0" smtClean="0"/>
              <a:t>(Be cost effective)</a:t>
            </a:r>
            <a:endParaRPr lang="en-US" dirty="0" smtClean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IgG and IgM anticardiolipin antibodies (aCL) by enzyme-linked immunosorbent assay (ELISA).</a:t>
            </a:r>
          </a:p>
          <a:p>
            <a:r>
              <a:rPr lang="en-US" smtClean="0"/>
              <a:t>IgG and IgM anti-beta2-glycoprotein (GP) I antibodies by ELISA. </a:t>
            </a:r>
          </a:p>
          <a:p>
            <a:r>
              <a:rPr lang="en-US" smtClean="0"/>
              <a:t>Lupus Anticoagulant testing (dilute Russell viper venom time [dRVVT] and activated partial thromboplastin </a:t>
            </a:r>
          </a:p>
          <a:p>
            <a:r>
              <a:rPr lang="en-US" smtClean="0"/>
              <a:t>Confirmation by by the 1:1 mixing study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Additional laboratory testing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Confirmatory aPL testing – In patients with initial positive testing for </a:t>
            </a:r>
            <a:r>
              <a:rPr lang="en-US" dirty="0" smtClean="0"/>
              <a:t>aPL: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test </a:t>
            </a:r>
            <a:r>
              <a:rPr lang="en-US" dirty="0" smtClean="0"/>
              <a:t>should be </a:t>
            </a:r>
            <a:r>
              <a:rPr lang="en-US" dirty="0"/>
              <a:t>repeated after at least 12 weeks to confirm persistence of the </a:t>
            </a:r>
            <a:r>
              <a:rPr lang="en-US" dirty="0" err="1"/>
              <a:t>aCL</a:t>
            </a:r>
            <a:r>
              <a:rPr lang="en-US" dirty="0"/>
              <a:t>, anti-beta2-GPI, </a:t>
            </a:r>
            <a:r>
              <a:rPr lang="en-US" dirty="0" smtClean="0"/>
              <a:t>or LA </a:t>
            </a:r>
            <a:r>
              <a:rPr lang="en-US" dirty="0" err="1" smtClean="0"/>
              <a:t>testConfirmatory</a:t>
            </a:r>
            <a:r>
              <a:rPr lang="en-US" dirty="0" smtClean="0"/>
              <a:t> </a:t>
            </a:r>
            <a:r>
              <a:rPr lang="en-US" dirty="0"/>
              <a:t>testing is required to satisfy the laboratory criteria for APS.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Follow-up Lab Evaluation-1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320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If patient continues to have otherwise </a:t>
            </a:r>
            <a:r>
              <a:rPr lang="en-US" dirty="0"/>
              <a:t>unexplained thrombocytopenia or prolongation of a test of blood coagulation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activated partial </a:t>
            </a:r>
            <a:r>
              <a:rPr lang="en-US" dirty="0" err="1"/>
              <a:t>thromboplastin</a:t>
            </a:r>
            <a:r>
              <a:rPr lang="en-US" dirty="0"/>
              <a:t> time [</a:t>
            </a:r>
            <a:r>
              <a:rPr lang="en-US" dirty="0" err="1"/>
              <a:t>aPTT</a:t>
            </a:r>
            <a:r>
              <a:rPr lang="en-US" dirty="0" smtClean="0"/>
              <a:t>]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Follow up Lab Testing-2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Lots of discussion about expensive lab tests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About half the experts </a:t>
            </a:r>
            <a:r>
              <a:rPr lang="en-US" dirty="0" smtClean="0"/>
              <a:t>prefer to perform testing for </a:t>
            </a:r>
            <a:r>
              <a:rPr lang="en-US" dirty="0" smtClean="0"/>
              <a:t>anti-beta2-GP1 antibodies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We only </a:t>
            </a:r>
            <a:r>
              <a:rPr lang="en-US" dirty="0" err="1" smtClean="0"/>
              <a:t>only</a:t>
            </a:r>
            <a:r>
              <a:rPr lang="en-US" dirty="0" smtClean="0"/>
              <a:t> get these expensive tests in </a:t>
            </a:r>
            <a:r>
              <a:rPr lang="en-US" dirty="0" smtClean="0"/>
              <a:t>patients </a:t>
            </a:r>
            <a:r>
              <a:rPr lang="en-US" dirty="0" smtClean="0"/>
              <a:t>clinically suspected </a:t>
            </a:r>
            <a:r>
              <a:rPr lang="en-US" dirty="0" smtClean="0"/>
              <a:t>of APS in whom the IgG and IgM </a:t>
            </a:r>
            <a:r>
              <a:rPr lang="en-US" dirty="0" err="1" smtClean="0"/>
              <a:t>aCL</a:t>
            </a:r>
            <a:r>
              <a:rPr lang="en-US" dirty="0" smtClean="0"/>
              <a:t> and lupus anticoagulant (LA) testing are negative.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085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CAUTION: </a:t>
            </a:r>
            <a:r>
              <a:rPr lang="en-US" sz="2400" dirty="0" smtClean="0">
                <a:solidFill>
                  <a:srgbClr val="FF0000"/>
                </a:solidFill>
              </a:rPr>
              <a:t>Transiently elevated levels of IgG or </a:t>
            </a:r>
            <a:r>
              <a:rPr lang="en-US" sz="2400" dirty="0" err="1" smtClean="0">
                <a:solidFill>
                  <a:srgbClr val="FF0000"/>
                </a:solidFill>
              </a:rPr>
              <a:t>IgM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aCL</a:t>
            </a:r>
            <a:r>
              <a:rPr lang="en-US" sz="2400" dirty="0" smtClean="0">
                <a:solidFill>
                  <a:srgbClr val="FF0000"/>
                </a:solidFill>
              </a:rPr>
              <a:t>, can occur in otherwise normal individuals 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Usually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 the setting of viral or other infections.</a:t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In one study of 522 randomly selected normal blood donors, </a:t>
            </a:r>
            <a:r>
              <a:rPr lang="en-US" dirty="0" smtClean="0"/>
              <a:t>the prevalence </a:t>
            </a:r>
            <a:r>
              <a:rPr lang="en-US" dirty="0"/>
              <a:t>of IgG and IgM </a:t>
            </a:r>
            <a:r>
              <a:rPr lang="en-US" dirty="0" err="1"/>
              <a:t>aCL</a:t>
            </a:r>
            <a:r>
              <a:rPr lang="en-US" dirty="0"/>
              <a:t> on a first test was 6.5 and 9.4 percent, </a:t>
            </a:r>
            <a:r>
              <a:rPr lang="en-US" dirty="0" smtClean="0"/>
              <a:t>respectively.</a:t>
            </a: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However, repeatedly positive tests, </a:t>
            </a:r>
            <a:r>
              <a:rPr lang="en-US" dirty="0" smtClean="0"/>
              <a:t>were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present in only 22 and 14 percent of those with an initial positive test (</a:t>
            </a:r>
            <a:r>
              <a:rPr lang="en-US" dirty="0" err="1"/>
              <a:t>ie</a:t>
            </a:r>
            <a:r>
              <a:rPr lang="en-US" dirty="0"/>
              <a:t>, 1.4 and </a:t>
            </a:r>
            <a:r>
              <a:rPr lang="en-US" dirty="0" smtClean="0"/>
              <a:t>1.3 percent </a:t>
            </a:r>
            <a:r>
              <a:rPr lang="en-US" dirty="0"/>
              <a:t>of the total population) after nine months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Our general approach:</a:t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 smtClean="0"/>
              <a:t>patients with a strongly suggestive clinical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If initial test result are positive</a:t>
            </a:r>
            <a:br>
              <a:rPr lang="en-US" dirty="0" smtClean="0"/>
            </a:br>
            <a:r>
              <a:rPr lang="en-US" dirty="0" smtClean="0"/>
              <a:t>but whose second test is negative: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perform </a:t>
            </a:r>
            <a:r>
              <a:rPr lang="en-US" dirty="0"/>
              <a:t>a third test after several weeks and use the third result to help guide </a:t>
            </a:r>
            <a:r>
              <a:rPr lang="en-US" dirty="0" smtClean="0"/>
              <a:t>decision making.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Testing </a:t>
            </a:r>
            <a:r>
              <a:rPr lang="en-US" dirty="0" smtClean="0"/>
              <a:t>should </a:t>
            </a:r>
            <a:r>
              <a:rPr lang="en-US" dirty="0"/>
              <a:t>be repeated if the patient has a clinical event.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Anti-phospholipid syndrome</a:t>
            </a:r>
            <a:br>
              <a:rPr lang="en-US" dirty="0" smtClean="0"/>
            </a:br>
            <a:r>
              <a:rPr lang="en-US" dirty="0" smtClean="0"/>
              <a:t>also known 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760"/>
            <a:ext cx="8229600" cy="45259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Autoimmune </a:t>
            </a:r>
            <a:r>
              <a:rPr lang="en-US" dirty="0" err="1"/>
              <a:t>hypercoagulable</a:t>
            </a:r>
            <a:r>
              <a:rPr lang="en-US" dirty="0"/>
              <a:t> state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Caused by anti-phospholipid antibodies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		(particularly IgG anti-B2 glycoprotein I)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Provokes blood clots in both arteries and veins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16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Catastrophic APS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 very small </a:t>
            </a:r>
            <a:r>
              <a:rPr lang="en-US" dirty="0" smtClean="0"/>
              <a:t>subset (1-2%) </a:t>
            </a:r>
            <a:r>
              <a:rPr lang="en-US" dirty="0"/>
              <a:t>of patients with APS has widespread </a:t>
            </a:r>
            <a:r>
              <a:rPr lang="en-US" dirty="0" smtClean="0"/>
              <a:t>thrombotic disease </a:t>
            </a:r>
            <a:r>
              <a:rPr lang="en-US" dirty="0"/>
              <a:t>with multiorgan failure, termed "catastrophic </a:t>
            </a:r>
            <a:r>
              <a:rPr lang="en-US" dirty="0" smtClean="0"/>
              <a:t>APS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● </a:t>
            </a:r>
            <a:r>
              <a:rPr lang="en-US" dirty="0"/>
              <a:t>Three or more new organ </a:t>
            </a:r>
            <a:r>
              <a:rPr lang="en-US" dirty="0" err="1"/>
              <a:t>thromboses</a:t>
            </a:r>
            <a:r>
              <a:rPr lang="en-US" dirty="0"/>
              <a:t> within a week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● Biopsy confirmation of a </a:t>
            </a:r>
            <a:r>
              <a:rPr lang="en-US" dirty="0" smtClean="0"/>
              <a:t>micro-thrombus</a:t>
            </a: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● Exclusion of other causes of multiple organ </a:t>
            </a:r>
            <a:r>
              <a:rPr lang="en-US" dirty="0" err="1"/>
              <a:t>thromboses</a:t>
            </a:r>
            <a:r>
              <a:rPr lang="en-US" dirty="0"/>
              <a:t> or </a:t>
            </a:r>
            <a:r>
              <a:rPr lang="en-US" dirty="0" err="1" smtClean="0"/>
              <a:t>microthromboses</a:t>
            </a:r>
            <a:r>
              <a:rPr lang="en-US" dirty="0" smtClean="0"/>
              <a:t>*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* algorithm listed in appendix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Clinical manifestations of </a:t>
            </a:r>
            <a:br>
              <a:rPr lang="en-US" dirty="0" smtClean="0"/>
            </a:br>
            <a:r>
              <a:rPr lang="en-US" dirty="0" smtClean="0"/>
              <a:t>Catastrophic 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also known as </a:t>
            </a:r>
            <a:r>
              <a:rPr lang="en-US" b="1" dirty="0" err="1"/>
              <a:t>Asherson’s</a:t>
            </a:r>
            <a:r>
              <a:rPr lang="en-US" b="1" dirty="0"/>
              <a:t> </a:t>
            </a:r>
            <a:r>
              <a:rPr lang="en-US" b="1" dirty="0" smtClean="0"/>
              <a:t>syndrome or CAPS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Peripheral </a:t>
            </a:r>
            <a:r>
              <a:rPr lang="en-US" dirty="0"/>
              <a:t>thrombosis may be encountered affecting veins and arteries.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/>
              <a:t>Intraabdominal</a:t>
            </a:r>
            <a:r>
              <a:rPr lang="en-US" dirty="0" smtClean="0"/>
              <a:t> </a:t>
            </a:r>
            <a:r>
              <a:rPr lang="en-US" dirty="0"/>
              <a:t>thrombosis may lead to pain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 </a:t>
            </a:r>
            <a:r>
              <a:rPr lang="en-US" dirty="0"/>
              <a:t>Cardiovascular, nervous, heart, renal and pulmonary system complications are common. </a:t>
            </a:r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signs of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The patient may exhibit skin </a:t>
            </a:r>
            <a:r>
              <a:rPr lang="en-US" dirty="0" err="1"/>
              <a:t>purpura</a:t>
            </a:r>
            <a:r>
              <a:rPr lang="en-US" dirty="0"/>
              <a:t> and necrosis.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Cerebral manifestations may lead to encephalopathy and seizures.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Myocardial infarctions may occur.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Strokes may occur due to the arterial clotting involvement.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Adrenal involvement may lead to </a:t>
            </a:r>
            <a:r>
              <a:rPr lang="en-US" dirty="0" err="1"/>
              <a:t>Addisonian</a:t>
            </a:r>
            <a:r>
              <a:rPr lang="en-US" dirty="0"/>
              <a:t> crisis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82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Catastrophic APS-2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Almost half of the patients who develop catastrophic APS have not had a prior history of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Thrombosis. </a:t>
            </a:r>
            <a:r>
              <a:rPr lang="en-US" dirty="0"/>
              <a:t>Thus, a high level of suspicion and testing for aPL are necessary in these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clinical settings. </a:t>
            </a:r>
            <a:r>
              <a:rPr lang="en-US" dirty="0" smtClean="0"/>
              <a:t>algorithms </a:t>
            </a:r>
            <a:r>
              <a:rPr lang="en-US" dirty="0"/>
              <a:t>help to distinguish these conditions.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smtClean="0"/>
              <a:t>CAPS</a:t>
            </a:r>
            <a:br>
              <a:rPr lang="en-US" dirty="0" smtClean="0"/>
            </a:br>
            <a:r>
              <a:rPr lang="en-US" dirty="0" smtClean="0"/>
              <a:t>in our clinic</a:t>
            </a:r>
            <a:endParaRPr lang="en-US" dirty="0" smtClean="0"/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therapy includes the use of intravenous </a:t>
            </a:r>
            <a:r>
              <a:rPr lang="en-US" dirty="0" smtClean="0">
                <a:hlinkClick r:id="rId2"/>
              </a:rPr>
              <a:t>heparin and </a:t>
            </a:r>
            <a:r>
              <a:rPr lang="en-US" dirty="0" smtClean="0">
                <a:hlinkClick r:id="rId3"/>
              </a:rPr>
              <a:t>corticosteroids 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.</a:t>
            </a:r>
            <a:endParaRPr lang="en-US" dirty="0" smtClean="0">
              <a:hlinkClick r:id="rId4"/>
            </a:endParaRPr>
          </a:p>
          <a:p>
            <a:r>
              <a:rPr lang="en-US" dirty="0" smtClean="0"/>
              <a:t>Additional steps may have to be taken to manage circulatory problems, </a:t>
            </a:r>
            <a:r>
              <a:rPr lang="en-US" dirty="0" smtClean="0">
                <a:hlinkClick r:id="rId5"/>
              </a:rPr>
              <a:t>renal failure, adrenal failure and </a:t>
            </a:r>
            <a:r>
              <a:rPr lang="en-US" dirty="0" smtClean="0">
                <a:hlinkClick r:id="rId6"/>
              </a:rPr>
              <a:t>respiratory distress.</a:t>
            </a:r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intravenous </a:t>
            </a:r>
            <a:r>
              <a:rPr lang="en-US" dirty="0">
                <a:hlinkClick r:id="rId3"/>
              </a:rPr>
              <a:t>immunoglobulin </a:t>
            </a:r>
            <a:r>
              <a:rPr lang="en-US" dirty="0" smtClean="0"/>
              <a:t>is expensive and a bit controversial</a:t>
            </a:r>
            <a:r>
              <a:rPr lang="en-US" dirty="0" smtClean="0">
                <a:hlinkClick r:id="rId4"/>
              </a:rPr>
              <a:t>—</a:t>
            </a:r>
            <a:r>
              <a:rPr lang="en-US" dirty="0" smtClean="0"/>
              <a:t>but sometimes you are desperate</a:t>
            </a:r>
          </a:p>
          <a:p>
            <a:r>
              <a:rPr lang="en-US" dirty="0" err="1" smtClean="0"/>
              <a:t>plasmapheresis</a:t>
            </a:r>
            <a:r>
              <a:rPr lang="en-US" dirty="0" smtClean="0"/>
              <a:t> and </a:t>
            </a:r>
            <a:r>
              <a:rPr lang="en-US" dirty="0" smtClean="0">
                <a:hlinkClick r:id="rId2"/>
              </a:rPr>
              <a:t>plasma </a:t>
            </a:r>
            <a:r>
              <a:rPr lang="en-US" dirty="0">
                <a:hlinkClick r:id="rId2"/>
              </a:rPr>
              <a:t>exchanges </a:t>
            </a:r>
            <a:r>
              <a:rPr lang="en-US" dirty="0" smtClean="0"/>
              <a:t>–again controversial, expensive and you need to have a really good renal group to handle these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45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The differential diagnosis of the APS is broad and includes venous or arterial thrombotic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events </a:t>
            </a:r>
            <a:r>
              <a:rPr lang="en-US" dirty="0"/>
              <a:t>or pregnancy morbidity due to other </a:t>
            </a:r>
            <a:r>
              <a:rPr lang="en-US" dirty="0" smtClean="0"/>
              <a:t>          	causes: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Abnormal lab tests due to drugs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 infections ranging from </a:t>
            </a:r>
            <a:r>
              <a:rPr lang="en-US" dirty="0" err="1" smtClean="0"/>
              <a:t>henloch</a:t>
            </a:r>
            <a:r>
              <a:rPr lang="en-US" dirty="0" smtClean="0"/>
              <a:t> </a:t>
            </a:r>
            <a:r>
              <a:rPr lang="en-US" dirty="0" err="1" smtClean="0"/>
              <a:t>schoenline</a:t>
            </a:r>
            <a:r>
              <a:rPr lang="en-US" dirty="0" smtClean="0"/>
              <a:t> </a:t>
            </a:r>
            <a:r>
              <a:rPr lang="en-US" dirty="0" err="1" smtClean="0"/>
              <a:t>purpura</a:t>
            </a:r>
            <a:r>
              <a:rPr lang="en-US" dirty="0" smtClean="0"/>
              <a:t> (HSP) to viral </a:t>
            </a:r>
            <a:r>
              <a:rPr lang="en-US" dirty="0" err="1" smtClean="0"/>
              <a:t>hemorraghic</a:t>
            </a:r>
            <a:r>
              <a:rPr lang="en-US" dirty="0" smtClean="0"/>
              <a:t> fever</a:t>
            </a: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Additionally, </a:t>
            </a:r>
            <a:r>
              <a:rPr lang="en-US" dirty="0" err="1"/>
              <a:t>aPL</a:t>
            </a:r>
            <a:r>
              <a:rPr lang="en-US" dirty="0"/>
              <a:t> may coexist with other conditions including clotting factor </a:t>
            </a:r>
            <a:r>
              <a:rPr lang="en-US" dirty="0" smtClean="0"/>
              <a:t>deficiency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    (i.e.,  the APL is just a “red herring” that     	distracts you from the real process)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36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Differential of Arterial thrombosis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Heparin induced </a:t>
            </a:r>
            <a:r>
              <a:rPr lang="en-US" dirty="0"/>
              <a:t>thrombocytopenia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 </a:t>
            </a:r>
            <a:r>
              <a:rPr lang="en-US" dirty="0"/>
              <a:t>Defective clot lysis due to </a:t>
            </a:r>
            <a:r>
              <a:rPr lang="en-US" dirty="0" err="1"/>
              <a:t>dysfibrinogenemia</a:t>
            </a:r>
            <a:r>
              <a:rPr lang="en-US" dirty="0"/>
              <a:t> or plasminogen activator deficiency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/>
              <a:t>Homocysteinemia</a:t>
            </a: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Myeloproliferative disorders, polycythemia vera (P vera), or paroxysmal </a:t>
            </a:r>
            <a:r>
              <a:rPr lang="en-US" dirty="0" smtClean="0"/>
              <a:t>nocturnal </a:t>
            </a:r>
            <a:r>
              <a:rPr lang="en-US" dirty="0" err="1" smtClean="0"/>
              <a:t>Hemoglobinuria</a:t>
            </a: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/>
              <a:t>Hyperviscosity</a:t>
            </a:r>
            <a:r>
              <a:rPr lang="en-US" dirty="0" smtClean="0"/>
              <a:t> </a:t>
            </a:r>
            <a:r>
              <a:rPr lang="en-US" dirty="0"/>
              <a:t>due to P vera, </a:t>
            </a:r>
            <a:r>
              <a:rPr lang="en-US" dirty="0" err="1"/>
              <a:t>Waldenstrom's</a:t>
            </a:r>
            <a:r>
              <a:rPr lang="en-US" dirty="0"/>
              <a:t> </a:t>
            </a:r>
            <a:r>
              <a:rPr lang="en-US" dirty="0" err="1"/>
              <a:t>macroglobulinemia</a:t>
            </a:r>
            <a:r>
              <a:rPr lang="en-US" dirty="0"/>
              <a:t>, sickle cell disease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Systemic </a:t>
            </a:r>
            <a:r>
              <a:rPr lang="en-US" dirty="0"/>
              <a:t>vasculitis, such as those associated with </a:t>
            </a:r>
            <a:r>
              <a:rPr lang="en-US" dirty="0" err="1"/>
              <a:t>antineutrophil</a:t>
            </a:r>
            <a:r>
              <a:rPr lang="en-US" dirty="0"/>
              <a:t> cytoplasmic antibodies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Paradoxical </a:t>
            </a:r>
            <a:r>
              <a:rPr lang="en-US" dirty="0"/>
              <a:t>embolism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DIFFERENTIAL DIAGNOSIS</a:t>
            </a:r>
            <a:endParaRPr lang="en-US" smtClean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smtClean="0"/>
              <a:t>Venous thrombosis </a:t>
            </a:r>
            <a:r>
              <a:rPr lang="en-US" sz="2800" smtClean="0"/>
              <a:t>— In patients with venous thrombosis or pulmonary embolic disease</a:t>
            </a:r>
          </a:p>
          <a:p>
            <a:r>
              <a:rPr lang="en-US" sz="2800" smtClean="0"/>
              <a:t>Factor Deficiencies (V-Leyden, Factor II, Protein C/S)</a:t>
            </a:r>
          </a:p>
          <a:p>
            <a:r>
              <a:rPr lang="en-US" sz="2800" smtClean="0"/>
              <a:t>These conditions can be distinguished from aPL by the lack of initial positive testing for aPL or</a:t>
            </a:r>
          </a:p>
          <a:p>
            <a:r>
              <a:rPr lang="en-US" sz="2800" smtClean="0"/>
              <a:t>failure to confirm positive APS results after 12 weeks.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APS </a:t>
            </a:r>
            <a:r>
              <a:rPr lang="en-US" dirty="0"/>
              <a:t>Pregnancy related complications</a:t>
            </a:r>
            <a:br>
              <a:rPr lang="en-US" dirty="0"/>
            </a:b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Miscarriage</a:t>
            </a:r>
          </a:p>
          <a:p>
            <a:r>
              <a:rPr lang="en-US" smtClean="0"/>
              <a:t>Stillbirth</a:t>
            </a:r>
          </a:p>
          <a:p>
            <a:r>
              <a:rPr lang="en-US" smtClean="0"/>
              <a:t>Fetal growth and Pre-term delivery</a:t>
            </a:r>
          </a:p>
          <a:p>
            <a:r>
              <a:rPr lang="en-US" smtClean="0"/>
              <a:t>Placental development</a:t>
            </a:r>
          </a:p>
          <a:p>
            <a:r>
              <a:rPr lang="en-US" smtClean="0"/>
              <a:t>Pre-eclampsia and eclampsia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Differential of Thrombotic </a:t>
            </a:r>
            <a:r>
              <a:rPr lang="en-US" dirty="0" err="1" smtClean="0"/>
              <a:t>Angiopathies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TTP-deficiency of Adam13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HUS- reaction to </a:t>
            </a:r>
            <a:r>
              <a:rPr lang="en-US" dirty="0" err="1" smtClean="0"/>
              <a:t>shigella</a:t>
            </a:r>
            <a:r>
              <a:rPr lang="en-US" dirty="0" smtClean="0"/>
              <a:t> toxin or E. coli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HELLP syndrome (of hemolysis, elevated liver enzymes, and low platelets with pregnancy)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Sepsis with multiorgan failure and disseminated intravascular coagulation (DIC)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* listed in appendix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APS-1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pregnancy, low molecular weight </a:t>
            </a:r>
            <a:r>
              <a:rPr lang="en-US" smtClean="0">
                <a:hlinkClick r:id="rId2"/>
              </a:rPr>
              <a:t>heparin and low-dose </a:t>
            </a:r>
            <a:r>
              <a:rPr lang="en-US" smtClean="0">
                <a:hlinkClick r:id="rId3"/>
              </a:rPr>
              <a:t>aspirin are used instead of warfarin because of warfarin's </a:t>
            </a:r>
            <a:r>
              <a:rPr lang="en-US" smtClean="0">
                <a:hlinkClick r:id="rId4"/>
              </a:rPr>
              <a:t>teratogenicity. </a:t>
            </a:r>
          </a:p>
          <a:p>
            <a:r>
              <a:rPr lang="en-US" smtClean="0">
                <a:hlinkClick r:id="rId4"/>
              </a:rPr>
              <a:t>Women with recurrent miscarriage are often advised to take aspirin and to start </a:t>
            </a:r>
            <a:r>
              <a:rPr lang="en-US" smtClean="0">
                <a:hlinkClick r:id="rId5"/>
              </a:rPr>
              <a:t>low molecular weight heparin treatment after missing a </a:t>
            </a:r>
            <a:r>
              <a:rPr lang="en-US" smtClean="0">
                <a:hlinkClick r:id="rId6"/>
              </a:rPr>
              <a:t>menstrual cycle. </a:t>
            </a:r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APS-2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In patients with recurrent DVT, prophylactic treatment with coumadin is to maintain the patient's </a:t>
            </a:r>
            <a:r>
              <a:rPr lang="en-US" smtClean="0">
                <a:hlinkClick r:id="rId3"/>
              </a:rPr>
              <a:t>INR between 2.0 and 3.0. </a:t>
            </a:r>
          </a:p>
          <a:p>
            <a:r>
              <a:rPr lang="en-US" smtClean="0">
                <a:hlinkClick r:id="rId3"/>
              </a:rPr>
              <a:t>Duration of coumadin is usually 6-12 months if single uncomplicated DVT</a:t>
            </a:r>
          </a:p>
          <a:p>
            <a:r>
              <a:rPr lang="en-US" smtClean="0">
                <a:hlinkClick r:id="rId3"/>
              </a:rPr>
              <a:t>If associated pulmonary emboli, then usually maintain anti-coagulation for life</a:t>
            </a:r>
          </a:p>
          <a:p>
            <a:endParaRPr lang="en-US" smtClean="0">
              <a:hlinkClick r:id="rId3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APS-3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Anticoagulation appears to prevent </a:t>
            </a:r>
            <a:r>
              <a:rPr lang="en-US" dirty="0">
                <a:hlinkClick r:id="rId2"/>
              </a:rPr>
              <a:t>miscarriage in pregnant women.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hlinkClick r:id="rId2"/>
              </a:rPr>
              <a:t>In pregnancy, low molecular weight </a:t>
            </a:r>
            <a:r>
              <a:rPr lang="en-US" dirty="0">
                <a:hlinkClick r:id="rId3"/>
              </a:rPr>
              <a:t>heparin and low-dose </a:t>
            </a:r>
            <a:r>
              <a:rPr lang="en-US" dirty="0">
                <a:hlinkClick r:id="rId4"/>
              </a:rPr>
              <a:t>aspirin are used instead of warfarin because of warfarin's </a:t>
            </a:r>
            <a:r>
              <a:rPr lang="en-US" dirty="0">
                <a:hlinkClick r:id="rId5"/>
              </a:rPr>
              <a:t>teratogenicity.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hlinkClick r:id="rId5"/>
              </a:rPr>
              <a:t>Women with recurrent miscarriage are often advised to take aspirin and to start </a:t>
            </a:r>
            <a:r>
              <a:rPr lang="en-US" dirty="0">
                <a:hlinkClick r:id="rId6"/>
              </a:rPr>
              <a:t>low molecular weight heparin treatment after missing a </a:t>
            </a:r>
            <a:r>
              <a:rPr lang="en-US" dirty="0">
                <a:hlinkClick r:id="rId7"/>
              </a:rPr>
              <a:t>menstrual cycle.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APS-4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In refractory cases of pregnancy related effects (eclampsia, thrombocytopenia) high dose steroids and </a:t>
            </a:r>
            <a:r>
              <a:rPr lang="en-US" smtClean="0">
                <a:hlinkClick r:id="rId3"/>
              </a:rPr>
              <a:t>plasmapheresis may be used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Rituximab (anti-CD20) and APS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Refractory APS or catastrophic ACS patients  have received steroids plus rituximab (1000 mg IV) and have normalized bleeding and thrombosis, as well as APS antibody titers*</a:t>
            </a:r>
          </a:p>
          <a:p>
            <a:r>
              <a:rPr lang="en-US" smtClean="0"/>
              <a:t>Double blind studies have not been reported </a:t>
            </a:r>
          </a:p>
          <a:p>
            <a:r>
              <a:rPr lang="ro-RO" i="1" smtClean="0"/>
              <a:t>Lupus October, 2011 20(10):1106-1108</a:t>
            </a:r>
            <a:endParaRPr lang="en-US" smtClean="0"/>
          </a:p>
          <a:p>
            <a:r>
              <a:rPr lang="fi-FI" i="1" smtClean="0"/>
              <a:t>Lupus July 2013 22: 865-867</a:t>
            </a:r>
            <a:endParaRPr lang="en-US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SUMMARY AND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Clinical suspicion for the antiphospholipid syndrome (APS) should be raised in the following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Occurrence of one or more otherwise unexplained thrombotic or </a:t>
            </a:r>
            <a:r>
              <a:rPr lang="en-US" dirty="0" smtClean="0"/>
              <a:t>thromboembolic events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One or more specific adverse outcomes </a:t>
            </a:r>
            <a:r>
              <a:rPr lang="en-US" dirty="0" smtClean="0"/>
              <a:t> </a:t>
            </a:r>
            <a:r>
              <a:rPr lang="en-US" dirty="0"/>
              <a:t>related to pregnancy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of us will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Otherwise unexplained thrombocytopenia or prolongation of a test of blood coagulation (</a:t>
            </a:r>
            <a:r>
              <a:rPr lang="en-US" dirty="0" err="1"/>
              <a:t>eg</a:t>
            </a:r>
            <a:r>
              <a:rPr lang="en-US" dirty="0"/>
              <a:t>, prothrombin time [PT] or activated partial </a:t>
            </a:r>
            <a:r>
              <a:rPr lang="en-US" dirty="0" err="1"/>
              <a:t>thromboplastin</a:t>
            </a:r>
            <a:r>
              <a:rPr lang="en-US" dirty="0"/>
              <a:t> time or [</a:t>
            </a:r>
            <a:r>
              <a:rPr lang="en-US" dirty="0" err="1"/>
              <a:t>aPTT</a:t>
            </a:r>
            <a:r>
              <a:rPr lang="en-US" dirty="0" smtClean="0"/>
              <a:t>])</a:t>
            </a:r>
          </a:p>
          <a:p>
            <a:r>
              <a:rPr lang="en-US" dirty="0" smtClean="0"/>
              <a:t>As the TV hero (Dr. Who) says “Steady and Calmly Move Forward—Do not panic”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39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788988"/>
            <a:ext cx="8229600" cy="1143000"/>
          </a:xfrm>
        </p:spPr>
        <p:txBody>
          <a:bodyPr/>
          <a:lstStyle/>
          <a:p>
            <a:r>
              <a:rPr lang="en-US" sz="3200" smtClean="0"/>
              <a:t>Learning Objective-1</a:t>
            </a:r>
            <a:br>
              <a:rPr lang="en-US" sz="3200" smtClean="0"/>
            </a:br>
            <a:r>
              <a:rPr lang="en-US" sz="3200" smtClean="0"/>
              <a:t>Define Research Diagnostic Criteria for APS</a:t>
            </a:r>
            <a:br>
              <a:rPr lang="en-US" sz="3200" smtClean="0"/>
            </a:br>
            <a:r>
              <a:rPr lang="en-US" sz="3200" smtClean="0"/>
              <a:t> 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3575"/>
            <a:ext cx="8229600" cy="4525963"/>
          </a:xfrm>
        </p:spPr>
        <p:txBody>
          <a:bodyPr rtlCol="0"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1. </a:t>
            </a:r>
            <a:r>
              <a:rPr lang="en-US" dirty="0"/>
              <a:t>Vascular thrombosis is defined as one or more episodes of venous, arterial, or small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vessel thrombosis, with unequivocal imaging or histologic evidence of thrombosis in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any tissue or organ. Superficial venous thrombosis does </a:t>
            </a:r>
            <a:r>
              <a:rPr lang="en-US" b="1" dirty="0"/>
              <a:t>not </a:t>
            </a:r>
            <a:r>
              <a:rPr lang="en-US" dirty="0"/>
              <a:t>satisfy the criteria for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thrombosis for APS.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2. Pregnancy morbidity is defined as otherwise unexplained fetal death at ≥10 weeks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gestation of a morphologically normal fetus, </a:t>
            </a:r>
            <a:r>
              <a:rPr lang="en-US" b="1" dirty="0"/>
              <a:t>or </a:t>
            </a:r>
            <a:r>
              <a:rPr lang="en-US" dirty="0"/>
              <a:t>one or more premature births before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34 weeks of gestation because of </a:t>
            </a:r>
            <a:r>
              <a:rPr lang="en-US" dirty="0" err="1"/>
              <a:t>eclampsia</a:t>
            </a:r>
            <a:r>
              <a:rPr lang="en-US" dirty="0"/>
              <a:t>, preeclampsia, or placental insufficiency,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3. Three or more embryonic (&lt;10 weeks gestation) pregnancy losses unexplained by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maternal or paternal chromosomal abnormalities or by maternal anatomic or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hormonal causes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(learning objective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Sapporo Criteria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/>
              <a:t>Vascular thrombosis is defined as one or more episodes of venous, arterial, or small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vessel thrombosis, with unequivocal imaging or histologic evidence of thrombosis in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any tissue or organ. Superficial venous thrombosis does </a:t>
            </a:r>
            <a:r>
              <a:rPr lang="en-US" b="1" dirty="0"/>
              <a:t>not </a:t>
            </a:r>
            <a:r>
              <a:rPr lang="en-US" dirty="0"/>
              <a:t>satisfy the criteria for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thrombosis for APS.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2. Pregnancy morbidity is defined as otherwise unexplained fetal death at ≥10 weeks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gestation of a morphologically normal fetus, </a:t>
            </a:r>
            <a:r>
              <a:rPr lang="en-US" b="1" dirty="0"/>
              <a:t>or </a:t>
            </a:r>
            <a:r>
              <a:rPr lang="en-US" dirty="0"/>
              <a:t>one or more premature births before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34 weeks of gestation because of </a:t>
            </a:r>
            <a:r>
              <a:rPr lang="en-US" dirty="0" err="1"/>
              <a:t>eclampsia</a:t>
            </a:r>
            <a:r>
              <a:rPr lang="en-US" dirty="0"/>
              <a:t>, preeclampsia, or placental insufficiency,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3. Three or more embryonic (&lt;10 weeks gestation) pregnancy losses unexplained by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maternal or paternal chromosomal abnormalities or by maternal anatomic or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hormonal causes.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Anti-Cardiolipin Antibodies (ACA)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Cardiolipin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an important component of the </a:t>
            </a:r>
            <a:r>
              <a:rPr lang="en-US" dirty="0">
                <a:hlinkClick r:id="rId2"/>
              </a:rPr>
              <a:t>inner mitochondrial </a:t>
            </a:r>
            <a:r>
              <a:rPr lang="en-US" dirty="0" smtClean="0">
                <a:hlinkClick r:id="rId2"/>
              </a:rPr>
              <a:t>membrane (almost 20% of mitochondrial lipids),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Anti</a:t>
            </a:r>
            <a:r>
              <a:rPr lang="en-US" b="1" dirty="0"/>
              <a:t>-cardiolipin antibodies</a:t>
            </a:r>
            <a:r>
              <a:rPr lang="en-US" dirty="0"/>
              <a:t> (ACA) are antibodies often </a:t>
            </a:r>
            <a:r>
              <a:rPr lang="en-US" dirty="0" smtClean="0">
                <a:hlinkClick r:id="rId3"/>
              </a:rPr>
              <a:t>found </a:t>
            </a:r>
            <a:r>
              <a:rPr lang="en-US" dirty="0">
                <a:hlinkClick r:id="rId3"/>
              </a:rPr>
              <a:t>in several diseases, including </a:t>
            </a:r>
            <a:r>
              <a:rPr lang="en-US" dirty="0" smtClean="0">
                <a:hlinkClick r:id="rId4"/>
              </a:rPr>
              <a:t>syphilis</a:t>
            </a:r>
            <a:r>
              <a:rPr lang="en-US" dirty="0" smtClean="0"/>
              <a:t>, SLE, Behcet’s, TBC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False positive RPR suggests ACA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In clinical use, terms APS and ACL interchangeable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Sunset </a:t>
            </a:r>
            <a:r>
              <a:rPr lang="en-US" sz="2800" dirty="0" smtClean="0"/>
              <a:t>in </a:t>
            </a:r>
            <a:r>
              <a:rPr lang="en-US" sz="2800" dirty="0" smtClean="0"/>
              <a:t>San </a:t>
            </a:r>
            <a:r>
              <a:rPr lang="en-US" sz="2800" dirty="0" smtClean="0"/>
              <a:t>Diego at the Research Institute</a:t>
            </a:r>
            <a:br>
              <a:rPr lang="en-US" sz="2800" dirty="0" smtClean="0"/>
            </a:br>
            <a:r>
              <a:rPr lang="en-US" sz="2800" dirty="0" smtClean="0"/>
              <a:t>(at summer solstice)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Thank you for inviting me</a:t>
            </a:r>
            <a:endParaRPr lang="en-US" sz="2800" dirty="0"/>
          </a:p>
        </p:txBody>
      </p:sp>
      <p:pic>
        <p:nvPicPr>
          <p:cNvPr id="6963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94" b="8794"/>
          <a:stretch>
            <a:fillRect/>
          </a:stretch>
        </p:blipFill>
        <p:spPr/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/>
              <a:t>Pengo</a:t>
            </a:r>
            <a:r>
              <a:rPr lang="en-US" dirty="0"/>
              <a:t> V, </a:t>
            </a:r>
            <a:r>
              <a:rPr lang="en-US" dirty="0" err="1"/>
              <a:t>Tripodi</a:t>
            </a:r>
            <a:r>
              <a:rPr lang="en-US" dirty="0"/>
              <a:t> A, </a:t>
            </a:r>
            <a:r>
              <a:rPr lang="en-US" dirty="0" err="1"/>
              <a:t>Reber</a:t>
            </a:r>
            <a:r>
              <a:rPr lang="en-US" dirty="0"/>
              <a:t> G, et al. Update of the guidelines for lupus </a:t>
            </a:r>
            <a:r>
              <a:rPr lang="en-US" dirty="0" smtClean="0"/>
              <a:t>anticoagulant detection</a:t>
            </a:r>
            <a:r>
              <a:rPr lang="en-US" dirty="0"/>
              <a:t>. </a:t>
            </a:r>
            <a:r>
              <a:rPr lang="en-US" dirty="0" err="1" smtClean="0"/>
              <a:t>Standardisation</a:t>
            </a:r>
            <a:r>
              <a:rPr lang="en-US" dirty="0" smtClean="0"/>
              <a:t> </a:t>
            </a:r>
            <a:r>
              <a:rPr lang="en-US" dirty="0"/>
              <a:t>Committee of the International Society on Thrombosis </a:t>
            </a:r>
            <a:r>
              <a:rPr lang="en-US" dirty="0" smtClean="0"/>
              <a:t>and </a:t>
            </a:r>
            <a:r>
              <a:rPr lang="en-US" dirty="0" err="1" smtClean="0"/>
              <a:t>Haemostasis</a:t>
            </a:r>
            <a:r>
              <a:rPr lang="en-US" dirty="0"/>
              <a:t>. J </a:t>
            </a:r>
            <a:r>
              <a:rPr lang="en-US" dirty="0" err="1"/>
              <a:t>Thromb</a:t>
            </a:r>
            <a:r>
              <a:rPr lang="en-US" dirty="0"/>
              <a:t> </a:t>
            </a:r>
            <a:r>
              <a:rPr lang="en-US" dirty="0" err="1"/>
              <a:t>Haemost</a:t>
            </a:r>
            <a:r>
              <a:rPr lang="en-US" dirty="0"/>
              <a:t> 2009; 7:1737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Pierangeli SS, de Groot PG, </a:t>
            </a:r>
            <a:r>
              <a:rPr lang="en-US" dirty="0" err="1"/>
              <a:t>Dlott</a:t>
            </a:r>
            <a:r>
              <a:rPr lang="en-US" dirty="0"/>
              <a:t> J, et al. 'Criteria' aPL tests: report of a task </a:t>
            </a:r>
            <a:r>
              <a:rPr lang="en-US" dirty="0" smtClean="0"/>
              <a:t>force. </a:t>
            </a:r>
            <a:r>
              <a:rPr lang="en-US" dirty="0"/>
              <a:t>Lupus 2011; 20:182.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Refs-2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Vila P, Hernández MC, </a:t>
            </a:r>
            <a:r>
              <a:rPr lang="en-US" dirty="0" err="1"/>
              <a:t>López-Fernández</a:t>
            </a:r>
            <a:r>
              <a:rPr lang="en-US" dirty="0"/>
              <a:t> MF, </a:t>
            </a:r>
            <a:r>
              <a:rPr lang="en-US" dirty="0" err="1"/>
              <a:t>Batlle</a:t>
            </a:r>
            <a:r>
              <a:rPr lang="en-US" dirty="0"/>
              <a:t> J. Prevalence, follow-up and </a:t>
            </a:r>
            <a:r>
              <a:rPr lang="en-US" dirty="0" smtClean="0"/>
              <a:t>clinical significance </a:t>
            </a:r>
            <a:r>
              <a:rPr lang="en-US" dirty="0"/>
              <a:t>of the </a:t>
            </a:r>
            <a:r>
              <a:rPr lang="en-US" dirty="0" err="1"/>
              <a:t>anticardiolipin</a:t>
            </a:r>
            <a:r>
              <a:rPr lang="en-US" dirty="0"/>
              <a:t> antibodies in normal subjects. </a:t>
            </a:r>
            <a:r>
              <a:rPr lang="en-US" dirty="0" err="1" smtClean="0"/>
              <a:t>Thromb</a:t>
            </a:r>
            <a:r>
              <a:rPr lang="en-US" dirty="0" smtClean="0"/>
              <a:t> </a:t>
            </a:r>
            <a:r>
              <a:rPr lang="en-US" dirty="0" err="1"/>
              <a:t>Haemost</a:t>
            </a:r>
            <a:r>
              <a:rPr lang="en-US" dirty="0"/>
              <a:t> </a:t>
            </a:r>
            <a:r>
              <a:rPr lang="en-US" dirty="0" smtClean="0"/>
              <a:t>1994;72</a:t>
            </a:r>
            <a:r>
              <a:rPr lang="en-US" dirty="0"/>
              <a:t>:209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/>
              <a:t>Kaul</a:t>
            </a:r>
            <a:r>
              <a:rPr lang="en-US" dirty="0"/>
              <a:t> M, </a:t>
            </a:r>
            <a:r>
              <a:rPr lang="en-US" dirty="0" err="1"/>
              <a:t>Erkan</a:t>
            </a:r>
            <a:r>
              <a:rPr lang="en-US" dirty="0"/>
              <a:t> D, </a:t>
            </a:r>
            <a:r>
              <a:rPr lang="en-US" dirty="0" err="1"/>
              <a:t>Sammaritano</a:t>
            </a:r>
            <a:r>
              <a:rPr lang="en-US" dirty="0"/>
              <a:t> L, </a:t>
            </a:r>
            <a:r>
              <a:rPr lang="en-US" dirty="0" err="1"/>
              <a:t>Lockshin</a:t>
            </a:r>
            <a:r>
              <a:rPr lang="en-US" dirty="0"/>
              <a:t> MD. Assessment of the 2006 </a:t>
            </a:r>
            <a:r>
              <a:rPr lang="en-US" dirty="0" smtClean="0"/>
              <a:t>revised antiphospholipid </a:t>
            </a:r>
            <a:r>
              <a:rPr lang="en-US" dirty="0"/>
              <a:t>syndrome classification criteria. Ann Rheum Dis 2007; 66:927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262" r="-11002" b="13345"/>
          <a:stretch>
            <a:fillRect/>
          </a:stretch>
        </p:blipFill>
        <p:spPr>
          <a:xfrm>
            <a:off x="574675" y="393700"/>
            <a:ext cx="8112125" cy="5713413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905" r="-5905"/>
          <a:stretch>
            <a:fillRect/>
          </a:stretch>
        </p:blipFill>
        <p:spPr>
          <a:xfrm>
            <a:off x="457200" y="271463"/>
            <a:ext cx="8229600" cy="6607175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TTP-thrombotic thrombocytopenic purpura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hlinkClick r:id="rId2"/>
              </a:rPr>
              <a:t>rare disorder of the </a:t>
            </a:r>
            <a:r>
              <a:rPr lang="en-US" dirty="0">
                <a:hlinkClick r:id="rId3"/>
              </a:rPr>
              <a:t>blood-coagulation system, causing extensive microscopic clots to form in the small blood vessels throughout the </a:t>
            </a:r>
            <a:r>
              <a:rPr lang="en-US" dirty="0" smtClean="0">
                <a:hlinkClick r:id="rId3"/>
              </a:rPr>
              <a:t>body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Most cases of TTP arise from inhibition of the </a:t>
            </a:r>
            <a:r>
              <a:rPr lang="en-US" dirty="0">
                <a:hlinkClick r:id="rId4"/>
              </a:rPr>
              <a:t>enzyme </a:t>
            </a:r>
            <a:r>
              <a:rPr lang="en-US" dirty="0">
                <a:hlinkClick r:id="rId5"/>
              </a:rPr>
              <a:t>ADAMTS13, a metalloprotease responsible for cleaving large multimers of </a:t>
            </a:r>
            <a:r>
              <a:rPr lang="en-US" dirty="0">
                <a:hlinkClick r:id="rId6"/>
              </a:rPr>
              <a:t>von Willebrand factor (vWF) into smaller units. The increase in circulating multimers of vWF increase platelet adhesion to areas of endothelial injury, particularly at arteriole-capillary junctions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Before Treatment, Remember to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Hemolytic</a:t>
            </a:r>
            <a:r>
              <a:rPr lang="en-US" b="1" dirty="0"/>
              <a:t>-uremic syndrome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 disease characterized by </a:t>
            </a:r>
            <a:r>
              <a:rPr lang="en-US" dirty="0">
                <a:hlinkClick r:id="rId2"/>
              </a:rPr>
              <a:t>hemolytic anemia </a:t>
            </a:r>
            <a:endParaRPr lang="en-US" dirty="0" smtClean="0">
              <a:hlinkClick r:id="rId2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hlinkClick r:id="rId3"/>
              </a:rPr>
              <a:t>acute </a:t>
            </a:r>
            <a:r>
              <a:rPr lang="en-US" dirty="0">
                <a:hlinkClick r:id="rId3"/>
              </a:rPr>
              <a:t>kidney failure (</a:t>
            </a:r>
            <a:r>
              <a:rPr lang="en-US" dirty="0">
                <a:hlinkClick r:id="rId4"/>
              </a:rPr>
              <a:t>uremia</a:t>
            </a:r>
            <a:r>
              <a:rPr lang="en-US" dirty="0" smtClean="0">
                <a:hlinkClick r:id="rId4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hlinkClick r:id="rId4"/>
              </a:rPr>
              <a:t>a </a:t>
            </a:r>
            <a:r>
              <a:rPr lang="en-US" dirty="0">
                <a:hlinkClick r:id="rId4"/>
              </a:rPr>
              <a:t>low </a:t>
            </a:r>
            <a:r>
              <a:rPr lang="en-US" dirty="0">
                <a:hlinkClick r:id="rId5"/>
              </a:rPr>
              <a:t>platelet count (</a:t>
            </a:r>
            <a:r>
              <a:rPr lang="en-US" dirty="0">
                <a:hlinkClick r:id="rId6"/>
              </a:rPr>
              <a:t>thrombocytopenia)</a:t>
            </a:r>
            <a:r>
              <a:rPr lang="en-US" dirty="0" smtClean="0">
                <a:hlinkClick r:id="rId6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hlinkClick r:id="rId6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hlinkClick r:id="rId6"/>
              </a:rPr>
              <a:t>It </a:t>
            </a:r>
            <a:r>
              <a:rPr lang="en-US" dirty="0">
                <a:hlinkClick r:id="rId6"/>
              </a:rPr>
              <a:t>predominantly, but not exclusively, affects children. Most cases are preceded by an episode of infectious, sometimes bloody, </a:t>
            </a:r>
            <a:r>
              <a:rPr lang="en-US" dirty="0">
                <a:hlinkClick r:id="rId7"/>
              </a:rPr>
              <a:t>diarrhea acquired as a </a:t>
            </a:r>
            <a:r>
              <a:rPr lang="en-US" dirty="0">
                <a:hlinkClick r:id="rId8"/>
              </a:rPr>
              <a:t>foodborne illness or from a contaminated water supply and caused by </a:t>
            </a:r>
            <a:r>
              <a:rPr lang="en-US" i="1" dirty="0">
                <a:hlinkClick r:id="rId9"/>
              </a:rPr>
              <a:t>E. coli</a:t>
            </a:r>
            <a:r>
              <a:rPr lang="en-US" dirty="0">
                <a:hlinkClick r:id="rId9"/>
              </a:rPr>
              <a:t> O157:H7, although </a:t>
            </a:r>
            <a:r>
              <a:rPr lang="en-US" dirty="0">
                <a:hlinkClick r:id="rId10"/>
              </a:rPr>
              <a:t>Shigella, </a:t>
            </a:r>
            <a:r>
              <a:rPr lang="en-US" dirty="0">
                <a:hlinkClick r:id="rId11"/>
              </a:rPr>
              <a:t>Campylobacter and a variety of </a:t>
            </a:r>
            <a:r>
              <a:rPr lang="en-US" dirty="0">
                <a:hlinkClick r:id="rId12"/>
              </a:rPr>
              <a:t>viruses have also been implicated. </a:t>
            </a:r>
            <a:endParaRPr lang="en-US" dirty="0" smtClean="0">
              <a:hlinkClick r:id="rId12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hlinkClick r:id="rId12"/>
              </a:rPr>
              <a:t>It </a:t>
            </a:r>
            <a:r>
              <a:rPr lang="en-US" dirty="0">
                <a:hlinkClick r:id="rId12"/>
              </a:rPr>
              <a:t>is now the most common cause of acquired </a:t>
            </a:r>
            <a:r>
              <a:rPr lang="en-US" dirty="0">
                <a:hlinkClick r:id="rId3"/>
              </a:rPr>
              <a:t>acute renal failure in childhood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Thrombotic thrombocytopenic purpura</a:t>
            </a:r>
            <a:r>
              <a:rPr lang="en-US" sz="3200" smtClean="0"/>
              <a:t> (</a:t>
            </a:r>
            <a:r>
              <a:rPr lang="en-US" sz="3200" b="1" smtClean="0"/>
              <a:t>TTP)</a:t>
            </a:r>
            <a:r>
              <a:rPr lang="en-US" sz="3200" smtClean="0"/>
              <a:t> or </a:t>
            </a:r>
            <a:r>
              <a:rPr lang="en-US" sz="3200" b="1" smtClean="0"/>
              <a:t>Moschcowitz syndrome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rare disorder of the </a:t>
            </a:r>
            <a:r>
              <a:rPr lang="en-US" smtClean="0">
                <a:hlinkClick r:id="rId3"/>
              </a:rPr>
              <a:t>blood-coagulation system, causing extensive microscopic clots to form in the small blood vessels throughout the body</a:t>
            </a:r>
            <a:endParaRPr lang="en-US" smtClean="0"/>
          </a:p>
          <a:p>
            <a:r>
              <a:rPr lang="en-US" smtClean="0"/>
              <a:t>Most often due to low level of ADAM 13, a metalloprotease responsible for cleaving large multimers of</a:t>
            </a:r>
            <a:r>
              <a:rPr lang="en-US" smtClean="0">
                <a:hlinkClick r:id="rId4"/>
              </a:rPr>
              <a:t>von Willebrand factor (vWF) into smaller units</a:t>
            </a:r>
            <a:endParaRPr lang="en-US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Remember to rule out TTS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Presents with anemia, low platelets and thrombosis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Remember to check blood smear for microangiopathic changes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Red </a:t>
            </a:r>
            <a:r>
              <a:rPr lang="en-US" dirty="0"/>
              <a:t>blood cells passing the microscopic clots are subjected to </a:t>
            </a:r>
            <a:r>
              <a:rPr lang="en-US" dirty="0">
                <a:hlinkClick r:id="rId2"/>
              </a:rPr>
              <a:t>shear stress which damages their membranes, leading to intravascular </a:t>
            </a:r>
            <a:r>
              <a:rPr lang="en-US" dirty="0">
                <a:hlinkClick r:id="rId3"/>
              </a:rPr>
              <a:t>hemolysis, which in turn leads to anaemia and </a:t>
            </a:r>
            <a:r>
              <a:rPr lang="en-US" dirty="0">
                <a:hlinkClick r:id="rId4"/>
              </a:rPr>
              <a:t>schistocyte formation. Reduced blood flow due to </a:t>
            </a:r>
            <a:r>
              <a:rPr lang="en-US" dirty="0">
                <a:hlinkClick r:id="rId5"/>
              </a:rPr>
              <a:t>thrombosis and cellular injury results in </a:t>
            </a:r>
            <a:r>
              <a:rPr lang="en-US" dirty="0">
                <a:hlinkClick r:id="rId6"/>
              </a:rPr>
              <a:t>end organ damage. 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TTP Treatment 3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Immunosuppressants, such as </a:t>
            </a:r>
            <a:r>
              <a:rPr lang="en-US" smtClean="0">
                <a:hlinkClick r:id="rId2"/>
              </a:rPr>
              <a:t>glucocorticoids, </a:t>
            </a:r>
            <a:r>
              <a:rPr lang="en-US" smtClean="0">
                <a:hlinkClick r:id="rId3"/>
              </a:rPr>
              <a:t>rituximab, </a:t>
            </a:r>
            <a:r>
              <a:rPr lang="en-US" smtClean="0">
                <a:hlinkClick r:id="rId4"/>
              </a:rPr>
              <a:t>cyclophosphamide, </a:t>
            </a:r>
            <a:r>
              <a:rPr lang="en-US" smtClean="0">
                <a:hlinkClick r:id="rId5"/>
              </a:rPr>
              <a:t>vincristine, or </a:t>
            </a:r>
            <a:r>
              <a:rPr lang="en-US" smtClean="0">
                <a:hlinkClick r:id="rId6"/>
              </a:rPr>
              <a:t>cyclosporine, may also be used if a relapse or recurrence follows plasma exchange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Lupus Anticoagulant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 positive test for LA is a clotting assay (LA test) that demonstrates effects of </a:t>
            </a:r>
            <a:r>
              <a:rPr lang="en-US" dirty="0" smtClean="0"/>
              <a:t>these antibodies </a:t>
            </a:r>
            <a:r>
              <a:rPr lang="en-US" dirty="0"/>
              <a:t>on the phospholipid-dependent factors in the coagulation cascade.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most common </a:t>
            </a:r>
            <a:r>
              <a:rPr lang="en-US" dirty="0"/>
              <a:t>screening tests employed as the first step of a LA test are the </a:t>
            </a:r>
            <a:r>
              <a:rPr lang="en-US" dirty="0" err="1"/>
              <a:t>aPTT</a:t>
            </a:r>
            <a:r>
              <a:rPr lang="en-US" dirty="0"/>
              <a:t>, and the dilute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Russell viper venom time (</a:t>
            </a:r>
            <a:r>
              <a:rPr lang="en-US" dirty="0" err="1"/>
              <a:t>dRVVT</a:t>
            </a:r>
            <a:r>
              <a:rPr lang="en-US" dirty="0" smtClean="0"/>
              <a:t>)..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 simple confirmatory </a:t>
            </a:r>
            <a:r>
              <a:rPr lang="en-US" dirty="0" smtClean="0"/>
              <a:t>step that is cost effective  is a 1:1 mixing </a:t>
            </a:r>
            <a:r>
              <a:rPr lang="en-US" dirty="0"/>
              <a:t>studies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This will rule </a:t>
            </a:r>
            <a:r>
              <a:rPr lang="en-US" dirty="0"/>
              <a:t>out </a:t>
            </a:r>
            <a:r>
              <a:rPr lang="en-US" dirty="0" smtClean="0"/>
              <a:t>prolonged PT or PTT due to clotting factor deficiencies</a:t>
            </a: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 </a:t>
            </a:r>
            <a:r>
              <a:rPr lang="en-US" dirty="0"/>
              <a:t>prolonged screening test alone is not adequate for LA </a:t>
            </a:r>
            <a:r>
              <a:rPr lang="en-US" dirty="0" smtClean="0"/>
              <a:t>positivity—esp. now patients are taking Factor X inhibitors (</a:t>
            </a:r>
            <a:r>
              <a:rPr lang="en-US" dirty="0" err="1" smtClean="0"/>
              <a:t>enoxyparin</a:t>
            </a:r>
            <a:r>
              <a:rPr lang="en-US" dirty="0" smtClean="0"/>
              <a:t>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791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there is an APL antibody-remember</a:t>
            </a:r>
            <a:endParaRPr lang="en-US" dirty="0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Coagulation </a:t>
            </a:r>
            <a:r>
              <a:rPr lang="en-US" dirty="0" smtClean="0"/>
              <a:t>more common when associated with other coagulopathies (Factor V-L, </a:t>
            </a: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			Factor </a:t>
            </a:r>
            <a:r>
              <a:rPr lang="en-US" dirty="0" smtClean="0"/>
              <a:t>II mutations), </a:t>
            </a:r>
            <a:endParaRPr lang="en-US" dirty="0" smtClean="0"/>
          </a:p>
          <a:p>
            <a:r>
              <a:rPr lang="en-US" dirty="0" smtClean="0"/>
              <a:t>hyper-homocysteine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associated </a:t>
            </a:r>
            <a:r>
              <a:rPr lang="en-US" dirty="0" smtClean="0"/>
              <a:t>SLE, or </a:t>
            </a:r>
            <a:endParaRPr lang="en-US" dirty="0" smtClean="0"/>
          </a:p>
          <a:p>
            <a:r>
              <a:rPr lang="en-US" dirty="0" smtClean="0"/>
              <a:t>metabolic </a:t>
            </a:r>
            <a:r>
              <a:rPr lang="en-US" dirty="0" smtClean="0"/>
              <a:t>factors such as hypertension or diabetes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2815</Words>
  <Application>Microsoft Office PowerPoint</Application>
  <PresentationFormat>On-screen Show (4:3)</PresentationFormat>
  <Paragraphs>294</Paragraphs>
  <Slides>69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Antiphospholipid Syndrome (APS)  and Anticardiolipin Syndrome (ACL)</vt:lpstr>
      <vt:lpstr>Learning Objectives</vt:lpstr>
      <vt:lpstr>Anti-phospholipid Syndrome (APS) </vt:lpstr>
      <vt:lpstr>Anti-phospholipid syndrome also known as:</vt:lpstr>
      <vt:lpstr>APS Pregnancy related complications </vt:lpstr>
      <vt:lpstr>Anti-Cardiolipin Antibodies (ACA)</vt:lpstr>
      <vt:lpstr>Lupus Anticoagulant Studies</vt:lpstr>
      <vt:lpstr>Cautions</vt:lpstr>
      <vt:lpstr>If there is an APL antibody-remember</vt:lpstr>
      <vt:lpstr>Take home lesson-1</vt:lpstr>
      <vt:lpstr>Take home lesson-2 Catastrophic APS</vt:lpstr>
      <vt:lpstr>Remember</vt:lpstr>
      <vt:lpstr>Take home lesson-3</vt:lpstr>
      <vt:lpstr>Also remember</vt:lpstr>
      <vt:lpstr>The Journals are Confusing</vt:lpstr>
      <vt:lpstr>Research Criteria</vt:lpstr>
      <vt:lpstr>According to the revised Sapporo criteria, definite APS is considered if at least one of the following clinical criteria</vt:lpstr>
      <vt:lpstr>Limitations of the revised 2006 Sapporo classification criteria for APS diagnosis</vt:lpstr>
      <vt:lpstr>Diagnosis in patients not meeting criteria</vt:lpstr>
      <vt:lpstr>clinical findings associated with aPL include</vt:lpstr>
      <vt:lpstr>Pathogenesis</vt:lpstr>
      <vt:lpstr>Phospholipid</vt:lpstr>
      <vt:lpstr>Phospholipid Structure</vt:lpstr>
      <vt:lpstr>Cardiolipin  (in mitochondrial membrane)</vt:lpstr>
      <vt:lpstr>Lupus Anticoagulants-directed against components of coagulation cascade</vt:lpstr>
      <vt:lpstr>Antibodies to any of these antigens activate coagulation pathways lead to thrombosis</vt:lpstr>
      <vt:lpstr>Small vessel thrombosis (kidney)</vt:lpstr>
      <vt:lpstr>Clinical Presentations</vt:lpstr>
      <vt:lpstr>Livido Reticularis</vt:lpstr>
      <vt:lpstr>Arterial Thrombosis Hand</vt:lpstr>
      <vt:lpstr>Arterial Thrombosis Foot</vt:lpstr>
      <vt:lpstr>Central retinal vein thrombosis in 15 yr SLE patient with massive left hemorrhage</vt:lpstr>
      <vt:lpstr>Diagnostic Evaluation-1</vt:lpstr>
      <vt:lpstr>Initial laboratory testing (Be cost effective)</vt:lpstr>
      <vt:lpstr>Additional laboratory testing</vt:lpstr>
      <vt:lpstr>Follow-up Lab Evaluation-1</vt:lpstr>
      <vt:lpstr>Follow up Lab Testing-2</vt:lpstr>
      <vt:lpstr>CAUTION: Transiently elevated levels of IgG or IgM aCL, can occur in otherwise normal individuals  Usually  in the setting of viral or other infections. </vt:lpstr>
      <vt:lpstr>Our general approach: In patients with a strongly suggestive clinical history</vt:lpstr>
      <vt:lpstr>Catastrophic APS</vt:lpstr>
      <vt:lpstr>Clinical manifestations of  Catastrophic APS</vt:lpstr>
      <vt:lpstr>Other signs of CAPS</vt:lpstr>
      <vt:lpstr>Catastrophic APS-2</vt:lpstr>
      <vt:lpstr>Treatment of CAPS in our clinic</vt:lpstr>
      <vt:lpstr>Additional Steps</vt:lpstr>
      <vt:lpstr>Differential Diagnosis</vt:lpstr>
      <vt:lpstr>PowerPoint Presentation</vt:lpstr>
      <vt:lpstr>Differential of Arterial thrombosis </vt:lpstr>
      <vt:lpstr>DIFFERENTIAL DIAGNOSIS</vt:lpstr>
      <vt:lpstr>Differential of Thrombotic Angiopathies*</vt:lpstr>
      <vt:lpstr>Treatment APS-1</vt:lpstr>
      <vt:lpstr>Treatment of APS-2</vt:lpstr>
      <vt:lpstr>Treatment of APS-3</vt:lpstr>
      <vt:lpstr>Treatment APS-4</vt:lpstr>
      <vt:lpstr>Rituximab (anti-CD20) and APS</vt:lpstr>
      <vt:lpstr>SUMMARY AND RECOMMENDATIONS</vt:lpstr>
      <vt:lpstr>Most of us will see</vt:lpstr>
      <vt:lpstr>Learning Objective-1 Define Research Diagnostic Criteria for APS   </vt:lpstr>
      <vt:lpstr>Summary (learning objective 1)</vt:lpstr>
      <vt:lpstr>Sunset in San Diego at the Research Institute (at summer solstice) Thank you for inviting me</vt:lpstr>
      <vt:lpstr>References-1</vt:lpstr>
      <vt:lpstr>Refs-2</vt:lpstr>
      <vt:lpstr>PowerPoint Presentation</vt:lpstr>
      <vt:lpstr>PowerPoint Presentation</vt:lpstr>
      <vt:lpstr>TTP-thrombotic thrombocytopenic purpura</vt:lpstr>
      <vt:lpstr>Before Treatment, Remember to Check</vt:lpstr>
      <vt:lpstr>Thrombotic thrombocytopenic purpura (TTP) or Moschcowitz syndrome </vt:lpstr>
      <vt:lpstr>Remember to rule out TTS</vt:lpstr>
      <vt:lpstr>TTP Treatment 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Antiphospholipid Syndrome (APS)</dc:title>
  <dc:creator>Robert Fox</dc:creator>
  <cp:lastModifiedBy>etihad</cp:lastModifiedBy>
  <cp:revision>80</cp:revision>
  <dcterms:created xsi:type="dcterms:W3CDTF">2014-08-04T04:04:45Z</dcterms:created>
  <dcterms:modified xsi:type="dcterms:W3CDTF">2014-09-26T17:53:49Z</dcterms:modified>
</cp:coreProperties>
</file>