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90" r:id="rId5"/>
    <p:sldId id="291" r:id="rId6"/>
    <p:sldId id="292" r:id="rId7"/>
    <p:sldId id="293" r:id="rId8"/>
    <p:sldId id="297" r:id="rId9"/>
    <p:sldId id="298" r:id="rId10"/>
    <p:sldId id="281" r:id="rId11"/>
    <p:sldId id="286" r:id="rId12"/>
    <p:sldId id="258" r:id="rId13"/>
    <p:sldId id="272" r:id="rId14"/>
    <p:sldId id="264" r:id="rId15"/>
    <p:sldId id="260" r:id="rId16"/>
    <p:sldId id="273" r:id="rId17"/>
    <p:sldId id="265" r:id="rId18"/>
    <p:sldId id="274" r:id="rId19"/>
    <p:sldId id="275" r:id="rId20"/>
    <p:sldId id="261" r:id="rId21"/>
    <p:sldId id="263" r:id="rId22"/>
    <p:sldId id="276" r:id="rId23"/>
    <p:sldId id="262" r:id="rId24"/>
    <p:sldId id="277" r:id="rId25"/>
    <p:sldId id="278" r:id="rId26"/>
    <p:sldId id="283" r:id="rId27"/>
    <p:sldId id="284" r:id="rId28"/>
    <p:sldId id="285" r:id="rId29"/>
    <p:sldId id="294" r:id="rId30"/>
    <p:sldId id="295" r:id="rId31"/>
    <p:sldId id="289" r:id="rId32"/>
    <p:sldId id="1108" r:id="rId33"/>
    <p:sldId id="296" r:id="rId34"/>
    <p:sldId id="279" r:id="rId35"/>
    <p:sldId id="282" r:id="rId36"/>
    <p:sldId id="287" r:id="rId37"/>
    <p:sldId id="288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8B36-E3D9-C44C-8D08-C47F1B799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5ED57-0D4A-BE48-BCCE-465BFEBA0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AB8F0-011A-7145-B70B-9F8A155C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6548C-5765-3C42-8486-AC69EBC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75B7-05E0-214E-AA75-55320CA9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8301-391D-F540-8E5E-E71E449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EA6DF-A405-8343-8EBF-30C911539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3E143-E213-DF48-BC3B-E1594F8D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D1A4-2F7D-9C49-ACC4-7895E164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1694-9C4E-DB49-8B73-4249480C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2AB1D-0D2C-5449-B9FC-10E270B53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1EBFF-3584-1740-99D8-E37998473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54DF-2467-4148-9967-234404B7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1570-82CD-964C-883B-778470C3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3B08-20FC-4A40-B29E-157BD7C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CD5B-89AB-1E45-99A5-9AD66910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F13B-08B5-864A-8974-CCC8E6EE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8C48-78A6-4541-A943-37BC164E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1F12B-B8CD-8D4F-ABDD-2EE7C9DE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986-D144-0842-8298-3148056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2B7B-3FBF-B242-98EF-C7E1DE83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AFFCF-8A81-9A47-A14B-D6C6CA8CB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466A-2ECA-DD40-B0BA-E1581CB9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707E-3A57-D045-AB34-0E12EC3E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8C6DA-8D3E-9A42-A0C4-A4FDCB29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EE73-1987-2442-AED9-B84782B9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F8FD-747E-884F-B95F-43DE4FA2F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21B49-6DC3-3F40-A3D4-F497098B9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921A0-AB9D-A643-A7C1-05CAA58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B451E-FDC3-D04C-9FEC-D28C55BB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ECE57-4E4B-044F-88B9-05A7C922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8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E5C1-2CEF-0F49-82AD-16BD9ECE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1F38C-5FFC-2445-9B5F-A04466D0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98492-B91B-174C-9A7B-21A97369A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1BED7-B921-224E-8AE4-4B451221B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90A0A-52AC-6143-BB2F-FF0CA9468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85329D-CF15-EA46-A78E-26D5C82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49B7C-A9E9-4D4D-A999-4B214862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27EA8-8F5A-AC47-89CC-82945F38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3C62-58E0-6F4E-8C46-E4BFA5D1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CB09B-A649-1043-BF1A-332F5792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C268F-F1EF-E245-A4C3-78568A46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B9D84-B54E-8444-B965-CED935DA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77716-56B3-0442-B1A6-EC100D73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013EE-2366-DB47-8708-71C14D51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7127-8455-0F40-BECE-9623A1D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E5E3-8359-C844-AAFF-B0DC3D1B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00C7-D25A-204B-A883-D910C94A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2E87-1911-E244-AE59-795BE1147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15E1-A6BC-5148-9ECF-DE12B417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4C29C-412B-BE4B-AFAC-B8C7021C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1A59E-D44F-224E-8243-60DBE2C4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E046-0ABA-7C47-A085-E60D4060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2D7E7-6B5E-2942-A844-160AF2CDD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86484-CFCA-3B49-9092-766A470ED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621F0-0770-574D-AD1D-8B37E25A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5B43B-49D1-5D4F-919C-DA413A27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A84C0-53B6-C84C-A1B6-8999A992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32375-A8C4-5749-9E47-36CB13E1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44AF-BFE1-1F4C-99C6-7BD8488D9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F841-76C3-E342-B161-755C882CB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EB7A-CAA3-5049-86B1-442AABB7C85E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5BCED-13BB-EA4B-BCEA-4E2566CE1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AC1F-C7A0-3A48-803B-6FE6C49D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foxmd@icloud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E29E-47D1-BB49-A20D-2722631BE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5871"/>
            <a:ext cx="9144000" cy="1304091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Criteria for Sjogren’s Syndrome:</a:t>
            </a:r>
            <a:br>
              <a:rPr lang="en-US" sz="5400" b="1" dirty="0"/>
            </a:br>
            <a:r>
              <a:rPr lang="en-US" sz="5400" b="1" dirty="0"/>
              <a:t>-- Evolution and Pitfalls --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1CE08-1D1A-7143-87EE-C1873DD9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6578"/>
            <a:ext cx="9144000" cy="2882246"/>
          </a:xfrm>
        </p:spPr>
        <p:txBody>
          <a:bodyPr>
            <a:normAutofit fontScale="92500" lnSpcReduction="20000"/>
          </a:bodyPr>
          <a:lstStyle/>
          <a:p>
            <a:endParaRPr lang="en-US" sz="3200" dirty="0">
              <a:latin typeface="Franklin Gothic" panose="02000003060000020004" pitchFamily="2" charset="0"/>
            </a:endParaRPr>
          </a:p>
          <a:p>
            <a:r>
              <a:rPr lang="en-US" sz="3200" dirty="0">
                <a:latin typeface="Franklin Gothic" panose="02000003060000020004" pitchFamily="2" charset="0"/>
              </a:rPr>
              <a:t>Robert I. Fox, M.D., Ph.D.</a:t>
            </a:r>
          </a:p>
          <a:p>
            <a:r>
              <a:rPr lang="en-US" dirty="0"/>
              <a:t>Scripps Memorial Hospital and Research Foundation</a:t>
            </a:r>
          </a:p>
          <a:p>
            <a:r>
              <a:rPr lang="en-US" dirty="0"/>
              <a:t>La Jolla, California  USA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robertfoxmd@icloud.com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b="1" dirty="0"/>
              <a:t>robertfoxmd.com</a:t>
            </a:r>
          </a:p>
          <a:p>
            <a:r>
              <a:rPr lang="en-US" dirty="0"/>
              <a:t>(cannot be accessed by </a:t>
            </a:r>
            <a:r>
              <a:rPr lang="en-US" u="sng" dirty="0"/>
              <a:t>mobile</a:t>
            </a:r>
            <a:r>
              <a:rPr lang="en-US" dirty="0"/>
              <a:t> devices for security reasons)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9D47C-57F8-6044-B138-FA6538A24EC0}"/>
              </a:ext>
            </a:extLst>
          </p:cNvPr>
          <p:cNvCxnSpPr/>
          <p:nvPr/>
        </p:nvCxnSpPr>
        <p:spPr>
          <a:xfrm>
            <a:off x="2443397" y="2985359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8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F259DE-075D-CC41-BB9A-84FD08A7F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81" y="794478"/>
            <a:ext cx="7997952" cy="576481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B9B715-B5A7-CF44-AB8C-C368341C8F7D}"/>
              </a:ext>
            </a:extLst>
          </p:cNvPr>
          <p:cNvSpPr txBox="1"/>
          <p:nvPr/>
        </p:nvSpPr>
        <p:spPr>
          <a:xfrm>
            <a:off x="3267862" y="239843"/>
            <a:ext cx="652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 Modified Scoring System called Ocular Staining Score (OSS)</a:t>
            </a:r>
          </a:p>
        </p:txBody>
      </p:sp>
    </p:spTree>
    <p:extLst>
      <p:ext uri="{BB962C8B-B14F-4D97-AF65-F5344CB8AC3E}">
        <p14:creationId xmlns:p14="http://schemas.microsoft.com/office/powerpoint/2010/main" val="353407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A784-A216-6846-BB24-AE4F536F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Although “dry eyes” are annoying, </a:t>
            </a:r>
            <a:br>
              <a:rPr lang="en-US" b="1" dirty="0"/>
            </a:br>
            <a:r>
              <a:rPr lang="en-US" b="1" dirty="0"/>
              <a:t>Blurred Vision Limits Work Efficiency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8DEF3-E7CD-C840-B541-A0422288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985" y="1690688"/>
            <a:ext cx="8534400" cy="4892992"/>
          </a:xfrm>
        </p:spPr>
      </p:pic>
    </p:spTree>
    <p:extLst>
      <p:ext uri="{BB962C8B-B14F-4D97-AF65-F5344CB8AC3E}">
        <p14:creationId xmlns:p14="http://schemas.microsoft.com/office/powerpoint/2010/main" val="34024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5560-8E56-F14B-A830-7518B4FE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1596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What is the Reason for the New Criteria?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4D75-9AE4-584F-B9DC-C16A0A36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 criteria is ideally based on a </a:t>
            </a:r>
            <a:r>
              <a:rPr lang="en-US" b="1" dirty="0"/>
              <a:t>causative agent </a:t>
            </a:r>
            <a:r>
              <a:rPr lang="en-US" dirty="0"/>
              <a:t>—                     whether endogenous (genetic or epigenetic)                               and/or environmental factor.  This is </a:t>
            </a:r>
            <a:r>
              <a:rPr lang="en-US" u="sng" dirty="0"/>
              <a:t>NOT</a:t>
            </a:r>
            <a:r>
              <a:rPr lang="en-US" dirty="0"/>
              <a:t> true in new criteria.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As these etiologic factors are not known…                                          </a:t>
            </a:r>
            <a:r>
              <a:rPr lang="en-US" u="sng" dirty="0"/>
              <a:t>we defined SS based on symptoms (dry eyes/dry mouth),                    and with evidence of a immune tendency (SS-A or biopsy).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67291-0857-304E-96B6-7DD2C42CA027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2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2A93-DDD0-1B43-86EB-DD5195F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446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n-US" sz="3600" b="1" dirty="0"/>
              <a:t>The 2016 (and 2017 revision) criteria were proposed </a:t>
            </a:r>
            <a:br>
              <a:rPr lang="en-US" sz="3600" b="1" dirty="0"/>
            </a:br>
            <a:r>
              <a:rPr lang="en-US" sz="3600" b="1" dirty="0"/>
              <a:t>to provide industry with a ”uniform set of patients” </a:t>
            </a:r>
            <a:br>
              <a:rPr lang="en-US" sz="3600" b="1" dirty="0"/>
            </a:br>
            <a:r>
              <a:rPr lang="en-US" sz="3600" b="1" dirty="0"/>
              <a:t>for clinical trials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F2F6A-70D7-7E43-83AD-00C796573224}"/>
              </a:ext>
            </a:extLst>
          </p:cNvPr>
          <p:cNvSpPr txBox="1"/>
          <p:nvPr/>
        </p:nvSpPr>
        <p:spPr>
          <a:xfrm>
            <a:off x="1828803" y="584618"/>
            <a:ext cx="7738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Then why were new criteria introduced?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2FDF1-B694-9D42-851F-120F55B506DD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4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55E1-082E-EB44-BDA4-1BEFAB28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of Different Features </a:t>
            </a:r>
            <a:br>
              <a:rPr lang="en-US" b="1" dirty="0"/>
            </a:br>
            <a:r>
              <a:rPr lang="en-US" b="1" dirty="0"/>
              <a:t>in the New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7C89-266B-BE44-8E50-07EFABEF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545"/>
            <a:ext cx="105156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Ocular Staining Score </a:t>
            </a:r>
            <a:r>
              <a:rPr lang="en-US" dirty="0"/>
              <a:t>(called </a:t>
            </a:r>
            <a:r>
              <a:rPr lang="en-US" b="1" dirty="0"/>
              <a:t>OSS</a:t>
            </a:r>
            <a:r>
              <a:rPr lang="en-US" dirty="0"/>
              <a:t>) is done slightly differently,      and is not familiar to most ophthalmologists (see my website).</a:t>
            </a:r>
          </a:p>
          <a:p>
            <a:endParaRPr lang="en-US" dirty="0"/>
          </a:p>
          <a:p>
            <a:r>
              <a:rPr lang="en-US" dirty="0"/>
              <a:t>If a patient lacks antibody to SS-A, then a minor salivary gland biopsy is required to fulfil criteria.</a:t>
            </a:r>
          </a:p>
          <a:p>
            <a:endParaRPr lang="en-US" dirty="0"/>
          </a:p>
          <a:p>
            <a:r>
              <a:rPr lang="en-US" dirty="0"/>
              <a:t>It is recognized that the “new criteria” are imperfect                          and other methods such as ultrasound or further biomarkers have been suggested.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1816A-91BF-2247-ACE8-B42B3382B60B}"/>
              </a:ext>
            </a:extLst>
          </p:cNvPr>
          <p:cNvCxnSpPr/>
          <p:nvPr/>
        </p:nvCxnSpPr>
        <p:spPr>
          <a:xfrm>
            <a:off x="2443397" y="178939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6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20CD-9A51-7741-B1D0-862006C7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Immediate Problem with New Criteria in clinical practice: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F701A-D6AB-914C-B11F-00617DED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065"/>
            <a:ext cx="10515600" cy="4351338"/>
          </a:xfrm>
        </p:spPr>
        <p:txBody>
          <a:bodyPr/>
          <a:lstStyle/>
          <a:p>
            <a:r>
              <a:rPr lang="en-US" u="sng" dirty="0"/>
              <a:t>Minor salivary gland biopsies are done in less than 5% of SS patients</a:t>
            </a:r>
            <a:r>
              <a:rPr lang="en-US" dirty="0"/>
              <a:t>                             (generally for a clinical trial) (Rasmussen, 2016).</a:t>
            </a:r>
          </a:p>
          <a:p>
            <a:endParaRPr lang="en-US" dirty="0"/>
          </a:p>
          <a:p>
            <a:r>
              <a:rPr lang="en-US" dirty="0"/>
              <a:t>When biopsies are done in clinical practice (including clinical trials), </a:t>
            </a:r>
            <a:r>
              <a:rPr lang="en-US" u="sng" dirty="0"/>
              <a:t>over 50% of biopsies are incorrectly read</a:t>
            </a:r>
            <a:r>
              <a:rPr lang="en-US" dirty="0"/>
              <a:t> (Vivino, 2002).</a:t>
            </a:r>
          </a:p>
          <a:p>
            <a:endParaRPr lang="en-US" dirty="0"/>
          </a:p>
          <a:p>
            <a:r>
              <a:rPr lang="en-US" dirty="0"/>
              <a:t>There are expert  “consensus” guidelines for reading biopsies,                         but oral pathologists are not aware of them (Fisher, 2016).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AC198-0BEC-A74D-869F-5D2723C6375D}"/>
              </a:ext>
            </a:extLst>
          </p:cNvPr>
          <p:cNvCxnSpPr/>
          <p:nvPr/>
        </p:nvCxnSpPr>
        <p:spPr>
          <a:xfrm>
            <a:off x="2443397" y="16674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2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431A-362C-204F-A711-5EC212F6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 Clinical Practice 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F9805-DF44-ED46-BACF-F90B9DD8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biopsies are </a:t>
            </a:r>
            <a:r>
              <a:rPr lang="en-US" u="sng" dirty="0"/>
              <a:t>reported by patient</a:t>
            </a:r>
            <a:r>
              <a:rPr lang="en-US" dirty="0"/>
              <a:t> as positive,                          but when the slide is reviewed, it is generally reads                              </a:t>
            </a:r>
            <a:r>
              <a:rPr lang="en-US" i="1" dirty="0"/>
              <a:t>“no evidence of tumor, but consistent with Sjogren’s Syndrome.”</a:t>
            </a:r>
          </a:p>
          <a:p>
            <a:endParaRPr lang="en-US" dirty="0"/>
          </a:p>
          <a:p>
            <a:r>
              <a:rPr lang="en-US" dirty="0"/>
              <a:t>The history of a positive biopsy then becomes part                                of the patient’s history, since the original slides are not reviewed.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943410-D76A-ED40-A8DE-E144228F24D0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1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4A2F-39AB-1B4D-A0EB-0216F0F7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Diagnosis of SS is most commonly based on Anti-SS Antibody:</a:t>
            </a:r>
            <a:br>
              <a:rPr lang="en-US" sz="2800" b="1" dirty="0"/>
            </a:br>
            <a:r>
              <a:rPr lang="en-US" sz="2800" b="1" dirty="0"/>
              <a:t>How sensitive and how specific is this test?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A487-6CC4-9042-B04F-D475659E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False negatives for ANA </a:t>
            </a:r>
            <a:r>
              <a:rPr lang="en-US" b="1" dirty="0"/>
              <a:t>are a problem: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Methods of performing ANA vary—                                                                  	</a:t>
            </a:r>
            <a:r>
              <a:rPr lang="en-US" dirty="0"/>
              <a:t>for example, the general screening for ANA is by ELISA,    </a:t>
            </a:r>
          </a:p>
          <a:p>
            <a:pPr marL="0" indent="0">
              <a:buNone/>
            </a:pPr>
            <a:r>
              <a:rPr lang="en-US" dirty="0"/>
              <a:t>	which is frequently a false negative in SS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</a:p>
          <a:p>
            <a:r>
              <a:rPr lang="en-US" b="1" dirty="0"/>
              <a:t>SS-A antigen is labile</a:t>
            </a:r>
            <a:r>
              <a:rPr lang="en-US" dirty="0"/>
              <a:t>, and often destroyed during solubilization               to make ELISA extract;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4A76D-5506-044A-90EF-B11707B95698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6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BB70-C8E3-9645-BF5F-2E65AD64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 to Make the ANA and SS-A more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6105-9495-1841-BC59-38EA08A4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screening ANA should be performed by </a:t>
            </a:r>
            <a:r>
              <a:rPr lang="en-US" b="1" dirty="0"/>
              <a:t>IFA</a:t>
            </a:r>
            <a:r>
              <a:rPr lang="en-US" dirty="0"/>
              <a:t> (immune fluorescent method) and note </a:t>
            </a:r>
            <a:r>
              <a:rPr lang="en-US" u="sng" dirty="0"/>
              <a:t>great variability in cell lines</a:t>
            </a:r>
            <a:r>
              <a:rPr lang="en-US" dirty="0"/>
              <a:t> (Arth Rheum-2018).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that your lab uses a ANA kit (such as Hep2000) that  expresses SS-A.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ELISA is used, the ”positive” control antibody should contain documented anti-SS A antibody (as they often only use anti-DNA).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BF76C6-6A93-D846-98D2-C02103A69800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8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16B2-F143-294F-9180-03018816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Clinically if the antibody to SS-A is positive, </a:t>
            </a:r>
            <a:br>
              <a:rPr lang="en-US" sz="4000" b="1" dirty="0"/>
            </a:br>
            <a:r>
              <a:rPr lang="en-US" sz="4000" b="1" dirty="0"/>
              <a:t>our main problem is </a:t>
            </a:r>
            <a:r>
              <a:rPr lang="en-US" sz="4000" b="1" u="sng" dirty="0"/>
              <a:t>lack of specificity</a:t>
            </a:r>
            <a:r>
              <a:rPr lang="en-US" sz="4000" b="1" dirty="0"/>
              <a:t>.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972E-EE37-CB47-801E-0E97E2E1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antibody to SS-A is highly specific (98%),                                    	it is NOT sensitive (20%).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Many normal individuals have a positive antibody to SS-A (next slide).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finding of positive SS-A is more commonly associated                 		with the HLA-DR3 extended haplotype                                        	than with Sjogren’s Syndrome. </a:t>
            </a:r>
          </a:p>
          <a:p>
            <a:pPr marL="0" indent="0">
              <a:buNone/>
            </a:pPr>
            <a:r>
              <a:rPr lang="en-US" dirty="0"/>
              <a:t>	(Fox, 2011)(Fujisawa, 1990)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5B653-350F-6A41-9798-1BE7BA42E231}"/>
              </a:ext>
            </a:extLst>
          </p:cNvPr>
          <p:cNvCxnSpPr/>
          <p:nvPr/>
        </p:nvCxnSpPr>
        <p:spPr>
          <a:xfrm>
            <a:off x="2443397" y="162175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7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C952-50E8-A541-9F06-CDBB1B6A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29CC-01F0-A947-A5B6-435A4AE6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</a:t>
            </a:r>
            <a:r>
              <a:rPr lang="en-US" u="sng" dirty="0"/>
              <a:t>reason</a:t>
            </a:r>
            <a:r>
              <a:rPr lang="en-US" dirty="0"/>
              <a:t> for the new criteria for Sjogren’s Syndrome (SS).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Recognize the </a:t>
            </a:r>
            <a:r>
              <a:rPr lang="en-US" u="sng" dirty="0"/>
              <a:t>different features</a:t>
            </a:r>
            <a:r>
              <a:rPr lang="en-US" dirty="0"/>
              <a:t> in the new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u="sng" dirty="0"/>
              <a:t>weaknesses</a:t>
            </a:r>
            <a:r>
              <a:rPr lang="en-US" dirty="0"/>
              <a:t> in the new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u="sng" dirty="0"/>
              <a:t>direction for the future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59BC5E-B06C-B942-AD6F-5A2F92ED3D44}"/>
              </a:ext>
            </a:extLst>
          </p:cNvPr>
          <p:cNvCxnSpPr/>
          <p:nvPr/>
        </p:nvCxnSpPr>
        <p:spPr>
          <a:xfrm>
            <a:off x="2443397" y="1636248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7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AFB9-BDF4-4848-8457-9FB2A471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Lack of Specificity of SS-A and Sjogren’s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4DD3-31F5-1042-A38D-3FD19C52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985"/>
            <a:ext cx="10515600" cy="4863978"/>
          </a:xfrm>
        </p:spPr>
        <p:txBody>
          <a:bodyPr>
            <a:normAutofit/>
          </a:bodyPr>
          <a:lstStyle/>
          <a:p>
            <a:r>
              <a:rPr lang="en-US" dirty="0"/>
              <a:t>In a large cohort of ”normal Scandinavian females” who all donated blood samples and then were followed for over 10 years--                 </a:t>
            </a:r>
            <a:r>
              <a:rPr lang="en-US" u="sng" dirty="0"/>
              <a:t>less than 20% with a positive anti SS-A will develop SS</a:t>
            </a:r>
            <a:r>
              <a:rPr lang="en-US" dirty="0"/>
              <a:t>                          in a 10-year follow-up (Wen-Tao, 2016).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20% of women who have miscarriage in first trimester with heart block and have anti-SS A will ever develop SS (Buyon, 1998).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presence of anti-SS-A is more highly correlated with HLA-DR3 than with clinical SS (Reichlin, 1988).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6060B-1298-3844-B8B8-026AA38D7D70}"/>
              </a:ext>
            </a:extLst>
          </p:cNvPr>
          <p:cNvCxnSpPr/>
          <p:nvPr/>
        </p:nvCxnSpPr>
        <p:spPr>
          <a:xfrm>
            <a:off x="2443397" y="117979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2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A7C2-DD47-3547-BB28-2E89C09C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Regarding Anti-SS A and Sjogren’s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6F76-38DF-664F-9147-5B9C7657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confuse patients (and ourselves) by quoting data from genetic studies that yield an “odds ratio” (specificity of a positive/negative value).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Both we and patients really want to know the relative risk ---               (what is the chance that the patient has SS)                                               -- also called a </a:t>
            </a:r>
            <a:r>
              <a:rPr lang="en-US" b="1" dirty="0"/>
              <a:t>“Bayesian risk.”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65CA62-9D66-9341-A375-346E90C5BBD4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6CE3-C7B5-D243-A37E-27FCF5C3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Since the criteria for Sjogren’s includes SS-A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628D8-CA34-CE46-B840-6C9A3062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2526665"/>
            <a:ext cx="11183815" cy="4351338"/>
          </a:xfrm>
        </p:spPr>
        <p:txBody>
          <a:bodyPr/>
          <a:lstStyle/>
          <a:p>
            <a:r>
              <a:rPr lang="en-US" dirty="0"/>
              <a:t>The finding of antibody to SS-A and the subsequent diagnosis of Sjogren’s thus often becomes </a:t>
            </a:r>
            <a:r>
              <a:rPr lang="en-US" b="1" i="1" dirty="0"/>
              <a:t>“circular logic.” </a:t>
            </a:r>
          </a:p>
          <a:p>
            <a:r>
              <a:rPr lang="en-US" dirty="0"/>
              <a:t>Hence, an “idiopathic” neuropathy now becomes a </a:t>
            </a:r>
            <a:r>
              <a:rPr lang="en-US" u="sng" dirty="0"/>
              <a:t>Sjogren’s</a:t>
            </a:r>
            <a:r>
              <a:rPr lang="en-US" dirty="0"/>
              <a:t> neuropathy, since dryness of eyes and mouth is VERY common.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5EA2E1-F886-BF44-B313-FCC0B796911B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5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2184-A5E3-5447-A4A6-783054A6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 example, </a:t>
            </a:r>
            <a:br>
              <a:rPr lang="en-US" b="1" dirty="0"/>
            </a:br>
            <a:r>
              <a:rPr lang="en-US" b="1" dirty="0"/>
              <a:t>our most complicated patients present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FA68-1D1E-0D41-B2A8-C5B55E2B6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Neurologic problems</a:t>
            </a:r>
            <a:r>
              <a:rPr lang="en-US" dirty="0"/>
              <a:t>—  that might otherwise be called        </a:t>
            </a:r>
          </a:p>
          <a:p>
            <a:pPr lvl="1"/>
            <a:r>
              <a:rPr lang="en-US" dirty="0"/>
              <a:t>idiopathic peripheral neuropathy, </a:t>
            </a:r>
          </a:p>
          <a:p>
            <a:pPr lvl="1"/>
            <a:r>
              <a:rPr lang="en-US" dirty="0"/>
              <a:t>autonomic neuropathy, </a:t>
            </a:r>
          </a:p>
          <a:p>
            <a:pPr lvl="1"/>
            <a:r>
              <a:rPr lang="en-US" dirty="0"/>
              <a:t>demyelinating central lesions.</a:t>
            </a:r>
          </a:p>
          <a:p>
            <a:r>
              <a:rPr lang="en-US" b="1" dirty="0"/>
              <a:t>Lymphoproliferative</a:t>
            </a:r>
            <a:r>
              <a:rPr lang="en-US" dirty="0"/>
              <a:t> disorders.</a:t>
            </a:r>
          </a:p>
          <a:p>
            <a:r>
              <a:rPr lang="en-US" b="1" dirty="0"/>
              <a:t>Fatigue</a:t>
            </a:r>
            <a:r>
              <a:rPr lang="en-US" dirty="0"/>
              <a:t> or </a:t>
            </a:r>
            <a:r>
              <a:rPr lang="en-US" b="1" dirty="0"/>
              <a:t>cognitive changes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patients are sent to Rheumatology consult by other specialties when a positive antibody to SS-A is found.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A64CF2-CBA3-D84C-A5C9-8738549876A1}"/>
              </a:ext>
            </a:extLst>
          </p:cNvPr>
          <p:cNvCxnSpPr/>
          <p:nvPr/>
        </p:nvCxnSpPr>
        <p:spPr>
          <a:xfrm>
            <a:off x="2443397" y="162175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2BC2-68F8-3A4A-9A45-54C628F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Once an Antibody to SS-A is detected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9CA7-9442-324C-8F8A-A637D432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“idiopathic neuropathy patient” is now sent to Rheumatology   for immune suppressive treatment.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Although the patient may have an immune relationship,                    the paradigm for treatment now switches from </a:t>
            </a:r>
            <a:r>
              <a:rPr lang="en-US" i="1" dirty="0"/>
              <a:t>conservative</a:t>
            </a:r>
            <a:r>
              <a:rPr lang="en-US" dirty="0"/>
              <a:t> therapy to </a:t>
            </a:r>
            <a:r>
              <a:rPr lang="en-US" b="1" i="1" dirty="0"/>
              <a:t>aggressive</a:t>
            </a:r>
            <a:r>
              <a:rPr lang="en-US" b="1" dirty="0"/>
              <a:t> therapy.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373864-8609-4844-825B-F9A86D756C2A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8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3C9F-7E69-F74D-9E0B-7DEE67B6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7FA6-9C83-AF40-A063-2AD473B8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Additional biomarkers</a:t>
            </a:r>
            <a:r>
              <a:rPr lang="en-US" dirty="0"/>
              <a:t> will be needed to support the diagnosis.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Ultrasound</a:t>
            </a:r>
            <a:r>
              <a:rPr lang="en-US" dirty="0"/>
              <a:t> may eventually help, but it is not there yet.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Transcriptional patterns </a:t>
            </a:r>
            <a:r>
              <a:rPr lang="en-US" dirty="0"/>
              <a:t>may help us with our difficult problems         of severe dry eyes, dry mouth and problems such as “fatigue”         and “cognitive” changes.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FB02B2-2374-D24D-B4FA-5F2B2212635A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2A19-1923-3D40-92BC-69AE4202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8E6C-7BEE-4C41-846C-A9181FE4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criteria have been adopted </a:t>
            </a:r>
            <a:r>
              <a:rPr lang="en-US" dirty="0"/>
              <a:t>to provide the FDA a guideline for clinical trials.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Few patients undergo minor salivary gland biopsies</a:t>
            </a:r>
            <a:r>
              <a:rPr lang="en-US" dirty="0"/>
              <a:t>,                            and there is variability in following the guidelines for evaluation.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b="1" dirty="0"/>
              <a:t>SS-A antibody is often missed in screening ANA “ELISA”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(enzyme-linked immunosorbent assay).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295C03-8A5B-F441-929B-3A2BE7582D9E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38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78ED-3603-284C-B52D-313D7C4C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41A-B472-684D-92EF-00A0FF76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Anti-SS-A antibody is highly correlated with HLA-DR3 extended haplotype </a:t>
            </a:r>
            <a:r>
              <a:rPr lang="en-US" dirty="0"/>
              <a:t>in Caucasians populations and with other haplotypes in different ethnicities.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Anti-SS-A antibody is sensitive, but </a:t>
            </a:r>
            <a:r>
              <a:rPr lang="en-US" b="1" u="sng" dirty="0"/>
              <a:t>NOT specific</a:t>
            </a:r>
            <a:r>
              <a:rPr lang="en-US" b="1" dirty="0"/>
              <a:t>.</a:t>
            </a:r>
            <a:endParaRPr lang="en-US" b="1" u="sng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F33B4-BD3B-064F-A5F6-B65DD68A7FA2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55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72F3-2880-4A45-80FC-8EFF8729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1B46-8D51-8649-BFDD-743738EFE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anti-SS A antibody-positive individuals remain </a:t>
            </a:r>
            <a:r>
              <a:rPr lang="en-US" b="1" dirty="0"/>
              <a:t>clinically normal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finding of SS-A and diagnosis of Sjogren’s have a great tendency to be </a:t>
            </a:r>
            <a:r>
              <a:rPr lang="en-US" b="1" dirty="0"/>
              <a:t>“circular” logic.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BB142F-4D21-B24D-914C-4775C7501AB3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23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BBC8-6197-2045-A09C-D3B67599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8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problem created by “politics” </a:t>
            </a:r>
            <a:br>
              <a:rPr lang="en-US" dirty="0"/>
            </a:br>
            <a:r>
              <a:rPr lang="en-US" dirty="0"/>
              <a:t>in US and Europe</a:t>
            </a:r>
            <a:br>
              <a:rPr lang="en-US" dirty="0"/>
            </a:br>
            <a:r>
              <a:rPr lang="en-US" dirty="0"/>
              <a:t>(i.e.. need for FDA criteria to enroll studies)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5271-AEAD-F443-B944-3442DC81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4994"/>
            <a:ext cx="10515600" cy="4351338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Creates an opportunity for Centers in India to make important contributions </a:t>
            </a:r>
          </a:p>
          <a:p>
            <a:pPr marL="0" indent="0" algn="ctr">
              <a:buNone/>
            </a:pPr>
            <a:r>
              <a:rPr lang="en-US" sz="3600" dirty="0"/>
              <a:t>to the clinical and research literature</a:t>
            </a:r>
            <a:br>
              <a:rPr lang="en-US" dirty="0"/>
            </a:b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D062A4-B22B-C443-BCE6-38A2E382447E}"/>
              </a:ext>
            </a:extLst>
          </p:cNvPr>
          <p:cNvCxnSpPr/>
          <p:nvPr/>
        </p:nvCxnSpPr>
        <p:spPr>
          <a:xfrm>
            <a:off x="2443397" y="2370763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9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CE2B-9520-4743-81FA-9B3B464A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ACR/EULAR 2016 Criteria for Primary 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9A85E-1A60-7948-A54B-00C1CEE1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18" y="1825625"/>
            <a:ext cx="7751563" cy="4351338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982019-6BDD-2444-A88C-010A413AE4B9}"/>
              </a:ext>
            </a:extLst>
          </p:cNvPr>
          <p:cNvCxnSpPr/>
          <p:nvPr/>
        </p:nvCxnSpPr>
        <p:spPr>
          <a:xfrm>
            <a:off x="1663910" y="1471355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43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C219-02DC-CA49-B5C0-501EC096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Direction forward for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95D3-1985-0D4D-BD28-3D2C12B1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majority of dry eye patients with a positive SS-A or RF are mislabeled as SLE or RA –need to correctly survey</a:t>
            </a:r>
          </a:p>
          <a:p>
            <a:r>
              <a:rPr lang="en-US" dirty="0"/>
              <a:t>Most of our sick SS patients are not available for clinical studies since they are in pulmonary, renal, or hematology clinic with wrong diagnosis</a:t>
            </a:r>
          </a:p>
          <a:p>
            <a:r>
              <a:rPr lang="en-US" dirty="0"/>
              <a:t>Rheumatologists are stuck with the fibromyalgia patients who will not respond to any clinical agent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5BB5DB-D13A-2D45-B77F-F8B79849CB48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7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2895-C63E-BB4B-8CD7-A5ED7F78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Thank you for your time and attention</a:t>
            </a:r>
            <a:br>
              <a:rPr lang="en-US" b="1" dirty="0"/>
            </a:br>
            <a:r>
              <a:rPr lang="en-US" b="1" dirty="0"/>
              <a:t>(Skyline of San Diego)</a:t>
            </a:r>
            <a:br>
              <a:rPr lang="en-US" b="1" dirty="0"/>
            </a:br>
            <a:r>
              <a:rPr lang="en-US" b="1" dirty="0"/>
              <a:t>Your neighbor on other side of Pacific Ocean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170" y="1930555"/>
            <a:ext cx="9723660" cy="4351338"/>
          </a:xfrm>
        </p:spPr>
      </p:pic>
    </p:spTree>
    <p:extLst>
      <p:ext uri="{BB962C8B-B14F-4D97-AF65-F5344CB8AC3E}">
        <p14:creationId xmlns:p14="http://schemas.microsoft.com/office/powerpoint/2010/main" val="4275482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8FBA11F-DBF8-984A-BCB9-C899112C01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>
                <a:ea typeface="ＭＳ Ｐゴシック" panose="020B0600070205080204" pitchFamily="34" charset="-128"/>
              </a:rPr>
              <a:t>Scripps </a:t>
            </a:r>
            <a:r>
              <a:rPr lang="en-US" altLang="en-US" b="1" dirty="0">
                <a:ea typeface="ＭＳ Ｐゴシック" panose="020B0600070205080204" pitchFamily="34" charset="-128"/>
              </a:rPr>
              <a:t>Clinical Hospital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in La Jolla, California</a:t>
            </a:r>
          </a:p>
        </p:txBody>
      </p:sp>
      <p:pic>
        <p:nvPicPr>
          <p:cNvPr id="53250" name="Content Placeholder 1" descr="la_jolla_600_x_375.jpg">
            <a:extLst>
              <a:ext uri="{FF2B5EF4-FFF2-40B4-BE49-F238E27FC236}">
                <a16:creationId xmlns:a16="http://schemas.microsoft.com/office/drawing/2014/main" id="{9F453520-FD23-CF41-BE08-5D68FAEDE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7648"/>
          <a:stretch>
            <a:fillRect/>
          </a:stretch>
        </p:blipFill>
        <p:spPr>
          <a:xfrm>
            <a:off x="2209800" y="2133600"/>
            <a:ext cx="7772400" cy="4114800"/>
          </a:xfrm>
        </p:spPr>
      </p:pic>
      <p:sp>
        <p:nvSpPr>
          <p:cNvPr id="53251" name="Line 4">
            <a:extLst>
              <a:ext uri="{FF2B5EF4-FFF2-40B4-BE49-F238E27FC236}">
                <a16:creationId xmlns:a16="http://schemas.microsoft.com/office/drawing/2014/main" id="{1CAA6719-65A5-4D4E-89C4-3AF778E56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828800"/>
            <a:ext cx="57912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0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61D7-315C-E74C-9414-FE72BBFA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1C2C-BDD7-FC4F-94C1-C463FFDF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23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C090-C2C6-4643-90F3-470F997A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of Future Biomarkers in Tear Film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E0EA6-E4BE-F346-A7DD-3B09CEB77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639" y="1825625"/>
            <a:ext cx="7784722" cy="4351338"/>
          </a:xfrm>
        </p:spPr>
      </p:pic>
    </p:spTree>
    <p:extLst>
      <p:ext uri="{BB962C8B-B14F-4D97-AF65-F5344CB8AC3E}">
        <p14:creationId xmlns:p14="http://schemas.microsoft.com/office/powerpoint/2010/main" val="156464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AE99F-2BD0-6B42-8862-AE86942E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1" y="633984"/>
            <a:ext cx="8314944" cy="5408042"/>
          </a:xfrm>
        </p:spPr>
      </p:pic>
    </p:spTree>
    <p:extLst>
      <p:ext uri="{BB962C8B-B14F-4D97-AF65-F5344CB8AC3E}">
        <p14:creationId xmlns:p14="http://schemas.microsoft.com/office/powerpoint/2010/main" val="2238117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F98B-9DCE-2342-9D86-54C7497A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Transcription or methylation not yet useful.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BB9F1F-A9DF-8442-BFA9-B1C9A2E7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58" y="1357298"/>
            <a:ext cx="6997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2E0ABB6-3938-FA4E-A53D-1ADE45924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994" y="369980"/>
            <a:ext cx="6597346" cy="5396675"/>
          </a:xfrm>
        </p:spPr>
      </p:pic>
    </p:spTree>
    <p:extLst>
      <p:ext uri="{BB962C8B-B14F-4D97-AF65-F5344CB8AC3E}">
        <p14:creationId xmlns:p14="http://schemas.microsoft.com/office/powerpoint/2010/main" val="2492747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9252-8E11-5C4D-8C2F-7D2D0E9A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/>
              <a:t>The Problem of Criteria is “Circularity”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836-A04F-204C-9A6E-800FE8E0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The Mad Hatter speaking to Alice*:</a:t>
            </a:r>
          </a:p>
          <a:p>
            <a:pPr marL="0" indent="0">
              <a:buNone/>
            </a:pPr>
            <a:r>
              <a:rPr lang="en-US" i="1" dirty="0"/>
              <a:t>“I use a word to mean exactly what I want it to mean--                                 </a:t>
            </a:r>
          </a:p>
          <a:p>
            <a:pPr marL="0" indent="0">
              <a:buNone/>
            </a:pPr>
            <a:r>
              <a:rPr lang="en-US" i="1" dirty="0"/>
              <a:t>     nothing more and nothing less.”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Alice responds:</a:t>
            </a:r>
          </a:p>
          <a:p>
            <a:pPr marL="0" indent="0">
              <a:buNone/>
            </a:pPr>
            <a:r>
              <a:rPr lang="en-US" i="1" dirty="0"/>
              <a:t>”But if you do that, no one will know what you are talking about.”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Mad Hatter:</a:t>
            </a:r>
          </a:p>
          <a:p>
            <a:pPr marL="0" indent="0">
              <a:buNone/>
            </a:pPr>
            <a:r>
              <a:rPr lang="en-US" i="1" dirty="0"/>
              <a:t>”I pay that word </a:t>
            </a:r>
            <a:r>
              <a:rPr lang="en-US" i="1" u="sng" dirty="0"/>
              <a:t>good money</a:t>
            </a:r>
            <a:r>
              <a:rPr lang="en-US" i="1" dirty="0"/>
              <a:t> -- and expect it to behave.”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     *(</a:t>
            </a:r>
            <a:r>
              <a:rPr lang="en-US" u="sng" dirty="0"/>
              <a:t>Through the Looking Glass</a:t>
            </a:r>
            <a:r>
              <a:rPr lang="en-US" dirty="0"/>
              <a:t>: Lewis Carroll)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9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94AE-8F60-BC4D-B116-6AB195E5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lesson-1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D77D-D52F-5A45-B4F7-E1C1E8A6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criteria are flawed for routine clinical use</a:t>
            </a:r>
          </a:p>
          <a:p>
            <a:r>
              <a:rPr lang="en-US" dirty="0"/>
              <a:t>Few patients get a lip biopsy so diagnosis often rests on the finding of a positive antibody to SS-A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53B94D-98CD-C849-83ED-26F86F923EDC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45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9870-8F38-104A-B553-150A562C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lesson-2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3B76-F015-2E44-B712-3D9B632E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individuals with a positive SS-A do not have Sjogrens</a:t>
            </a:r>
          </a:p>
          <a:p>
            <a:r>
              <a:rPr lang="en-US" dirty="0"/>
              <a:t>Only about 18% of ”normal individuals” with a positive antibody to SS-A will ever develop clinical SS</a:t>
            </a:r>
          </a:p>
          <a:p>
            <a:r>
              <a:rPr lang="en-US" dirty="0"/>
              <a:t>Of mothers with anti-SS A and neonatal heart block, only about 20% will ever develop clinical 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C9DB4-2E5F-4E4C-A9D1-F45DF3531E66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1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9FF-A02A-C24D-89BD-BC8995A4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lesson-3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A4EA-BA0F-9C4E-84CF-F0EDF9BC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615"/>
            <a:ext cx="10515600" cy="4351338"/>
          </a:xfrm>
        </p:spPr>
        <p:txBody>
          <a:bodyPr/>
          <a:lstStyle/>
          <a:p>
            <a:r>
              <a:rPr lang="en-US" dirty="0"/>
              <a:t>One of the greatest dilemmas for rheumatologists is patients sent for evaluation of systemic autoimmune disease because a positive antibody to SS-A was found</a:t>
            </a:r>
          </a:p>
          <a:p>
            <a:r>
              <a:rPr lang="en-US" dirty="0"/>
              <a:t>This is particularly an issue in neurologic manifestations, where an idiopathic neuropathy is sent for immune modulation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305081-F762-AB44-B917-5994E28383DC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B9B4-7922-CD45-986B-CD27F618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need to know </a:t>
            </a:r>
            <a:br>
              <a:rPr lang="en-US" dirty="0"/>
            </a:br>
            <a:r>
              <a:rPr lang="en-US" dirty="0"/>
              <a:t>about new criteria-1?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E296-7250-6A4D-9DB2-7813E8AA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0220"/>
            <a:ext cx="10515600" cy="4351338"/>
          </a:xfrm>
        </p:spPr>
        <p:txBody>
          <a:bodyPr/>
          <a:lstStyle/>
          <a:p>
            <a:r>
              <a:rPr lang="en-US" dirty="0"/>
              <a:t>The method of ocular scoring is now different and called OCS</a:t>
            </a:r>
          </a:p>
          <a:p>
            <a:r>
              <a:rPr lang="en-US" dirty="0"/>
              <a:t>Ophthalmologists do NOT use this OCS method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ADEE0E-3187-8741-80E1-EC93F7A4FE27}"/>
              </a:ext>
            </a:extLst>
          </p:cNvPr>
          <p:cNvCxnSpPr/>
          <p:nvPr/>
        </p:nvCxnSpPr>
        <p:spPr>
          <a:xfrm>
            <a:off x="2443397" y="178614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655D-BE43-4046-8DEA-B90BE0E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need to know </a:t>
            </a:r>
            <a:br>
              <a:rPr lang="en-US" dirty="0"/>
            </a:br>
            <a:r>
              <a:rPr lang="en-US" dirty="0"/>
              <a:t>about new criteria-2?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7579-3AB3-3443-BA86-B8F7E109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4994"/>
            <a:ext cx="10515600" cy="4351338"/>
          </a:xfrm>
        </p:spPr>
        <p:txBody>
          <a:bodyPr/>
          <a:lstStyle/>
          <a:p>
            <a:r>
              <a:rPr lang="en-US" dirty="0"/>
              <a:t>Ophthalmologists do not need to report Meibomian gland dysfunction (MGD) in the new system</a:t>
            </a:r>
          </a:p>
          <a:p>
            <a:r>
              <a:rPr lang="en-US" dirty="0"/>
              <a:t>The conservative treatment of ocular symptoms also falls on the rheumatologist</a:t>
            </a:r>
          </a:p>
          <a:p>
            <a:r>
              <a:rPr lang="en-US" dirty="0"/>
              <a:t>Treatment of MGD (Blepharitis) is important in treatment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8F186B-3F06-2746-B03A-F90242FA7225}"/>
              </a:ext>
            </a:extLst>
          </p:cNvPr>
          <p:cNvCxnSpPr/>
          <p:nvPr/>
        </p:nvCxnSpPr>
        <p:spPr>
          <a:xfrm>
            <a:off x="2443397" y="178614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7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0E70-7BD9-8B48-9625-FFEFC669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rheumatologists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1D2A-4DAE-084A-8F4E-45A76F84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Dry or painful eyes is now the most common reason for visit to Ophthalmologist in US</a:t>
            </a:r>
          </a:p>
          <a:p>
            <a:r>
              <a:rPr lang="en-US" dirty="0"/>
              <a:t>The “loss of productivity” due to eye symptoms is over $170 billion dollars, since so many work at computers in dry environment</a:t>
            </a:r>
          </a:p>
          <a:p>
            <a:r>
              <a:rPr lang="en-US" dirty="0"/>
              <a:t>The Ophthalmologists and primary care physicians do NOT have time to address these key issues (including job loss) so the rheumatologist must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920A32-E47C-A446-BF49-417417E89897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5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1463</Words>
  <Application>Microsoft Macintosh PowerPoint</Application>
  <PresentationFormat>Widescreen</PresentationFormat>
  <Paragraphs>150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Franklin Gothic</vt:lpstr>
      <vt:lpstr>Office Theme</vt:lpstr>
      <vt:lpstr>Criteria for Sjogren’s Syndrome: -- Evolution and Pitfalls -- </vt:lpstr>
      <vt:lpstr>Goals:</vt:lpstr>
      <vt:lpstr>ACR/EULAR 2016 Criteria for Primary SS</vt:lpstr>
      <vt:lpstr>Take home lesson-1</vt:lpstr>
      <vt:lpstr>Take home lesson-2</vt:lpstr>
      <vt:lpstr>Take home lesson-3</vt:lpstr>
      <vt:lpstr>What you need to know  about new criteria-1?</vt:lpstr>
      <vt:lpstr>What you need to know  about new criteria-2?</vt:lpstr>
      <vt:lpstr>Why do rheumatologists need to know?</vt:lpstr>
      <vt:lpstr>PowerPoint Presentation</vt:lpstr>
      <vt:lpstr>Although “dry eyes” are annoying,  Blurred Vision Limits Work Efficiency</vt:lpstr>
      <vt:lpstr>What is the Reason for the New Criteria?  </vt:lpstr>
      <vt:lpstr> The 2016 (and 2017 revision) criteria were proposed  to provide industry with a ”uniform set of patients”  for clinical trials </vt:lpstr>
      <vt:lpstr>Summary of Different Features  in the New Criteria</vt:lpstr>
      <vt:lpstr>Immediate Problem with New Criteria in clinical practice:</vt:lpstr>
      <vt:lpstr>In Clinical Practice …</vt:lpstr>
      <vt:lpstr>Diagnosis of SS is most commonly based on Anti-SS Antibody: How sensitive and how specific is this test? </vt:lpstr>
      <vt:lpstr>Methods to Make the ANA and SS-A more Specific</vt:lpstr>
      <vt:lpstr>Clinically if the antibody to SS-A is positive,  our main problem is lack of specificity.</vt:lpstr>
      <vt:lpstr>The Lack of Specificity of SS-A and Sjogren’s </vt:lpstr>
      <vt:lpstr>Regarding Anti-SS A and Sjogren’s</vt:lpstr>
      <vt:lpstr>Since the criteria for Sjogren’s includes SS-A</vt:lpstr>
      <vt:lpstr>For example,  our most complicated patients present with:</vt:lpstr>
      <vt:lpstr>Once an Antibody to SS-A is detected --</vt:lpstr>
      <vt:lpstr>Where do we go from here?</vt:lpstr>
      <vt:lpstr>Summary - 1</vt:lpstr>
      <vt:lpstr>Summary - 2</vt:lpstr>
      <vt:lpstr>Summary - 3</vt:lpstr>
      <vt:lpstr>The problem created by “politics”  in US and Europe (i.e.. need for FDA criteria to enroll studies) </vt:lpstr>
      <vt:lpstr>Direction forward for India</vt:lpstr>
      <vt:lpstr>Thank you for your time and attention (Skyline of San Diego) Your neighbor on other side of Pacific Ocean</vt:lpstr>
      <vt:lpstr>Scripps Clinical Hospital in La Jolla, California</vt:lpstr>
      <vt:lpstr>PowerPoint Presentation</vt:lpstr>
      <vt:lpstr>Example of Future Biomarkers in Tear Film</vt:lpstr>
      <vt:lpstr>PowerPoint Presentation</vt:lpstr>
      <vt:lpstr>Transcription or methylation not yet useful.</vt:lpstr>
      <vt:lpstr>PowerPoint Presentation</vt:lpstr>
      <vt:lpstr> The Problem of Criteria is “Circularity”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for Sjogren’s syndrome: Evolution and Pitfalls </dc:title>
  <dc:creator>Robert Fox M.D.</dc:creator>
  <cp:lastModifiedBy>Microsoft Office User</cp:lastModifiedBy>
  <cp:revision>102</cp:revision>
  <dcterms:created xsi:type="dcterms:W3CDTF">2018-09-10T20:26:25Z</dcterms:created>
  <dcterms:modified xsi:type="dcterms:W3CDTF">2018-12-03T22:36:24Z</dcterms:modified>
</cp:coreProperties>
</file>