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76" r:id="rId2"/>
    <p:sldId id="257" r:id="rId3"/>
    <p:sldId id="259" r:id="rId4"/>
    <p:sldId id="260" r:id="rId5"/>
    <p:sldId id="277" r:id="rId6"/>
    <p:sldId id="261" r:id="rId7"/>
    <p:sldId id="262" r:id="rId8"/>
    <p:sldId id="278" r:id="rId9"/>
    <p:sldId id="279"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4CE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4" d="100"/>
          <a:sy n="134" d="100"/>
        </p:scale>
        <p:origin x="-376" y="-2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2069C06D-4ED8-42C6-905D-CA84CA1B6CBF}" type="datetime2">
              <a:rPr lang="en-US" smtClean="0"/>
              <a:pPr/>
              <a:t>Monday, November 24, 14</a:t>
            </a:fld>
            <a:endParaRPr lang="en-US" dirty="0"/>
          </a:p>
        </p:txBody>
      </p:sp>
      <p:sp>
        <p:nvSpPr>
          <p:cNvPr id="16" name="Slide Number Placeholder 15"/>
          <p:cNvSpPr>
            <a:spLocks noGrp="1"/>
          </p:cNvSpPr>
          <p:nvPr>
            <p:ph type="sldNum" sz="quarter" idx="11"/>
          </p:nvPr>
        </p:nvSpPr>
        <p:spPr/>
        <p:txBody>
          <a:bodyPr/>
          <a:lstStyle/>
          <a:p>
            <a:fld id="{1789C0F2-17E0-497A-9BBE-0C73201AAFE3}"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6EEE0E-EDB0-4D84-86B0-50833DF22902}" type="datetime2">
              <a:rPr lang="en-US" smtClean="0"/>
              <a:pPr/>
              <a:t>Monday, November 24, 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14372C-B5AB-4C39-B273-B99224EB4DD5}" type="datetime2">
              <a:rPr lang="en-US" smtClean="0"/>
              <a:pPr/>
              <a:t>Monday, November 24, 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14CB1CAA-32CD-4B55-B92A-B8F0843CACF4}" type="datetime2">
              <a:rPr lang="en-US" smtClean="0"/>
              <a:pPr/>
              <a:t>Monday, November 24, 14</a:t>
            </a:fld>
            <a:endParaRPr lang="en-US" dirty="0"/>
          </a:p>
        </p:txBody>
      </p:sp>
      <p:sp>
        <p:nvSpPr>
          <p:cNvPr id="15" name="Slide Number Placeholder 14"/>
          <p:cNvSpPr>
            <a:spLocks noGrp="1"/>
          </p:cNvSpPr>
          <p:nvPr>
            <p:ph type="sldNum" sz="quarter" idx="11"/>
          </p:nvPr>
        </p:nvSpPr>
        <p:spPr/>
        <p:txBody>
          <a:bodyPr/>
          <a:lstStyle/>
          <a:p>
            <a:fld id="{1789C0F2-17E0-497A-9BBE-0C73201AAFE3}"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3AD8CDC4-3D19-4983-B478-82F6B8E5AB66}" type="datetime2">
              <a:rPr lang="en-US" smtClean="0"/>
              <a:pPr/>
              <a:t>Monday, November 24, 14</a:t>
            </a:fld>
            <a:endParaRPr lang="en-US" dirty="0"/>
          </a:p>
        </p:txBody>
      </p:sp>
      <p:sp>
        <p:nvSpPr>
          <p:cNvPr id="13" name="Slide Number Placeholder 12"/>
          <p:cNvSpPr>
            <a:spLocks noGrp="1"/>
          </p:cNvSpPr>
          <p:nvPr>
            <p:ph type="sldNum" sz="quarter" idx="11"/>
          </p:nvPr>
        </p:nvSpPr>
        <p:spPr/>
        <p:txBody>
          <a:bodyPr/>
          <a:lstStyle/>
          <a:p>
            <a:fld id="{1789C0F2-17E0-497A-9BBE-0C73201AAFE3}"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4B82477-D5D3-4181-8C11-75D0F2433A87}" type="datetime2">
              <a:rPr lang="en-US" smtClean="0"/>
              <a:pPr/>
              <a:t>Monday, November 24, 14</a:t>
            </a:fld>
            <a:endParaRPr lang="en-US" dirty="0"/>
          </a:p>
        </p:txBody>
      </p:sp>
      <p:sp>
        <p:nvSpPr>
          <p:cNvPr id="9" name="Slide Number Placeholder 8"/>
          <p:cNvSpPr>
            <a:spLocks noGrp="1"/>
          </p:cNvSpPr>
          <p:nvPr>
            <p:ph type="sldNum" sz="quarter" idx="11"/>
          </p:nvPr>
        </p:nvSpPr>
        <p:spPr/>
        <p:txBody>
          <a:bodyPr/>
          <a:lstStyle/>
          <a:p>
            <a:fld id="{1789C0F2-17E0-497A-9BBE-0C73201AAFE3}"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213E253B-1893-4367-8BAE-DF4BC10DC578}" type="datetime2">
              <a:rPr lang="en-US" smtClean="0"/>
              <a:pPr/>
              <a:t>Monday, November 24, 14</a:t>
            </a:fld>
            <a:endParaRPr lang="en-US" dirty="0"/>
          </a:p>
        </p:txBody>
      </p:sp>
      <p:sp>
        <p:nvSpPr>
          <p:cNvPr id="15" name="Slide Number Placeholder 14"/>
          <p:cNvSpPr>
            <a:spLocks noGrp="1"/>
          </p:cNvSpPr>
          <p:nvPr>
            <p:ph type="sldNum" sz="quarter" idx="11"/>
          </p:nvPr>
        </p:nvSpPr>
        <p:spPr/>
        <p:txBody>
          <a:bodyPr/>
          <a:lstStyle/>
          <a:p>
            <a:fld id="{1789C0F2-17E0-497A-9BBE-0C73201AAFE3}"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8B62300D-25B3-4603-86C9-4CB776489F00}" type="datetime2">
              <a:rPr lang="en-US" smtClean="0"/>
              <a:pPr/>
              <a:t>Monday, November 24, 14</a:t>
            </a:fld>
            <a:endParaRPr lang="en-US" dirty="0"/>
          </a:p>
        </p:txBody>
      </p:sp>
      <p:sp>
        <p:nvSpPr>
          <p:cNvPr id="8" name="Slide Number Placeholder 7"/>
          <p:cNvSpPr>
            <a:spLocks noGrp="1"/>
          </p:cNvSpPr>
          <p:nvPr>
            <p:ph type="sldNum" sz="quarter" idx="11"/>
          </p:nvPr>
        </p:nvSpPr>
        <p:spPr/>
        <p:txBody>
          <a:bodyPr/>
          <a:lstStyle/>
          <a:p>
            <a:fld id="{1789C0F2-17E0-497A-9BBE-0C73201AAFE3}"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6314AD9-FCC8-48B7-B85B-012A91320DFF}" type="datetime2">
              <a:rPr lang="en-US" smtClean="0"/>
              <a:pPr/>
              <a:t>Monday, November 24, 14</a:t>
            </a:fld>
            <a:endParaRPr lang="en-US" dirty="0"/>
          </a:p>
        </p:txBody>
      </p:sp>
      <p:sp>
        <p:nvSpPr>
          <p:cNvPr id="6" name="Slide Number Placeholder 5"/>
          <p:cNvSpPr>
            <a:spLocks noGrp="1"/>
          </p:cNvSpPr>
          <p:nvPr>
            <p:ph type="sldNum" sz="quarter" idx="11"/>
          </p:nvPr>
        </p:nvSpPr>
        <p:spPr/>
        <p:txBody>
          <a:bodyPr/>
          <a:lstStyle/>
          <a:p>
            <a:fld id="{1789C0F2-17E0-497A-9BBE-0C73201AAFE3}" type="slidenum">
              <a:rPr lang="en-US" smtClean="0"/>
              <a:pPr/>
              <a:t>‹#›</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3182DC50-D5DB-4F94-B367-9876CD2C4012}" type="datetime2">
              <a:rPr lang="en-US" smtClean="0"/>
              <a:pPr/>
              <a:t>Monday, November 24, 14</a:t>
            </a:fld>
            <a:endParaRPr lang="en-US" dirty="0"/>
          </a:p>
        </p:txBody>
      </p:sp>
      <p:sp>
        <p:nvSpPr>
          <p:cNvPr id="16" name="Slide Number Placeholder 15"/>
          <p:cNvSpPr>
            <a:spLocks noGrp="1"/>
          </p:cNvSpPr>
          <p:nvPr>
            <p:ph type="sldNum" sz="quarter" idx="11"/>
          </p:nvPr>
        </p:nvSpPr>
        <p:spPr/>
        <p:txBody>
          <a:bodyPr/>
          <a:lstStyle/>
          <a:p>
            <a:fld id="{1789C0F2-17E0-497A-9BBE-0C73201AAFE3}"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292EB412-E790-42EA-81FE-2925D3A43D91}" type="datetime2">
              <a:rPr lang="en-US" smtClean="0"/>
              <a:pPr/>
              <a:t>Monday, November 24, 14</a:t>
            </a:fld>
            <a:endParaRPr lang="en-US" dirty="0"/>
          </a:p>
        </p:txBody>
      </p:sp>
      <p:sp>
        <p:nvSpPr>
          <p:cNvPr id="14" name="Slide Number Placeholder 13"/>
          <p:cNvSpPr>
            <a:spLocks noGrp="1"/>
          </p:cNvSpPr>
          <p:nvPr>
            <p:ph type="sldNum" sz="quarter" idx="11"/>
          </p:nvPr>
        </p:nvSpPr>
        <p:spPr/>
        <p:txBody>
          <a:bodyPr/>
          <a:lstStyle/>
          <a:p>
            <a:fld id="{1789C0F2-17E0-497A-9BBE-0C73201AAFE3}" type="slidenum">
              <a:rPr lang="en-US" smtClean="0"/>
              <a:pPr/>
              <a:t>‹#›</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0B385921-A91A-409C-921C-0E0EC1E750EC}" type="datetime2">
              <a:rPr lang="en-US" smtClean="0"/>
              <a:pPr/>
              <a:t>Monday, November 24, 14</a:t>
            </a:fld>
            <a:endParaRPr lang="en-US" dirty="0"/>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dirty="0"/>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1789C0F2-17E0-497A-9BBE-0C73201AAFE3}"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6103" y="-157652"/>
            <a:ext cx="8374611" cy="3657599"/>
          </a:xfrm>
          <a:ln>
            <a:noFill/>
          </a:ln>
        </p:spPr>
        <p:txBody>
          <a:bodyPr>
            <a:normAutofit/>
          </a:bodyPr>
          <a:lstStyle/>
          <a:p>
            <a:pPr marL="18288" indent="0" algn="ctr">
              <a:buNone/>
            </a:pPr>
            <a:r>
              <a:rPr lang="en-US" sz="4400" b="1" i="1" dirty="0">
                <a:solidFill>
                  <a:srgbClr val="FFFF00"/>
                </a:solidFill>
              </a:rPr>
              <a:t>Sjogren’s Special Interest Group </a:t>
            </a:r>
            <a:r>
              <a:rPr lang="en-US" sz="4400" i="1" dirty="0">
                <a:solidFill>
                  <a:srgbClr val="FFFF00"/>
                </a:solidFill>
              </a:rPr>
              <a:t/>
            </a:r>
            <a:br>
              <a:rPr lang="en-US" sz="4400" i="1" dirty="0">
                <a:solidFill>
                  <a:srgbClr val="FFFF00"/>
                </a:solidFill>
              </a:rPr>
            </a:br>
            <a:r>
              <a:rPr lang="en-US" sz="4400" b="1" i="1" dirty="0">
                <a:solidFill>
                  <a:srgbClr val="FFFF00"/>
                </a:solidFill>
              </a:rPr>
              <a:t>(SIG</a:t>
            </a:r>
            <a:r>
              <a:rPr lang="en-US" sz="4400" b="1" i="1" dirty="0" smtClean="0">
                <a:solidFill>
                  <a:srgbClr val="FFFF00"/>
                </a:solidFill>
              </a:rPr>
              <a:t>)</a:t>
            </a:r>
          </a:p>
          <a:p>
            <a:pPr marL="18288" indent="0" algn="ctr">
              <a:buNone/>
            </a:pPr>
            <a:endParaRPr lang="en-US" sz="2800" i="1" dirty="0"/>
          </a:p>
        </p:txBody>
      </p:sp>
      <p:sp>
        <p:nvSpPr>
          <p:cNvPr id="4" name="Subtitle 2"/>
          <p:cNvSpPr>
            <a:spLocks noGrp="1"/>
          </p:cNvSpPr>
          <p:nvPr>
            <p:ph type="title"/>
          </p:nvPr>
        </p:nvSpPr>
        <p:spPr>
          <a:xfrm>
            <a:off x="777240" y="5236926"/>
            <a:ext cx="7543800" cy="914400"/>
          </a:xfrm>
        </p:spPr>
        <p:txBody>
          <a:bodyPr>
            <a:noAutofit/>
          </a:bodyPr>
          <a:lstStyle/>
          <a:p>
            <a:pPr algn="ctr"/>
            <a:r>
              <a:rPr lang="en-US" sz="3600" b="1" dirty="0" smtClean="0"/>
              <a:t>Thoughts About Going Forward</a:t>
            </a:r>
          </a:p>
          <a:p>
            <a:pPr algn="ctr"/>
            <a:r>
              <a:rPr lang="en-US" sz="2800" dirty="0" err="1"/>
              <a:t>आगे</a:t>
            </a:r>
            <a:r>
              <a:rPr lang="en-US" sz="2800" dirty="0"/>
              <a:t> </a:t>
            </a:r>
            <a:r>
              <a:rPr lang="en-US" sz="2800" dirty="0" err="1"/>
              <a:t>जा</a:t>
            </a:r>
            <a:r>
              <a:rPr lang="en-US" sz="2800" dirty="0"/>
              <a:t> </a:t>
            </a:r>
            <a:r>
              <a:rPr lang="en-US" sz="2800" dirty="0" err="1"/>
              <a:t>रहा</a:t>
            </a:r>
            <a:r>
              <a:rPr lang="en-US" sz="2800" dirty="0"/>
              <a:t> </a:t>
            </a:r>
            <a:r>
              <a:rPr lang="en-US" sz="2800" dirty="0" err="1"/>
              <a:t>है</a:t>
            </a:r>
            <a:r>
              <a:rPr lang="en-US" sz="2800" dirty="0"/>
              <a:t> </a:t>
            </a:r>
            <a:r>
              <a:rPr lang="en-US" sz="2800" dirty="0" err="1"/>
              <a:t>विचार</a:t>
            </a:r>
            <a:endParaRPr lang="en-US" sz="2800" dirty="0"/>
          </a:p>
          <a:p>
            <a:pPr algn="ctr"/>
            <a:r>
              <a:rPr lang="en-US" sz="2800" dirty="0" err="1"/>
              <a:t>आगे</a:t>
            </a:r>
            <a:r>
              <a:rPr lang="en-US" sz="2800" dirty="0"/>
              <a:t> </a:t>
            </a:r>
            <a:r>
              <a:rPr lang="en-US" sz="2800" dirty="0" err="1"/>
              <a:t>जा</a:t>
            </a:r>
            <a:r>
              <a:rPr lang="en-US" sz="2800" dirty="0"/>
              <a:t> </a:t>
            </a:r>
            <a:r>
              <a:rPr lang="en-US" sz="2800" dirty="0" err="1"/>
              <a:t>रहा</a:t>
            </a:r>
            <a:r>
              <a:rPr lang="en-US" sz="2800" dirty="0"/>
              <a:t> </a:t>
            </a:r>
            <a:r>
              <a:rPr lang="en-US" sz="2800" dirty="0" err="1"/>
              <a:t>है</a:t>
            </a:r>
            <a:r>
              <a:rPr lang="en-US" sz="2800" dirty="0"/>
              <a:t> </a:t>
            </a:r>
            <a:r>
              <a:rPr lang="en-US" sz="2800" dirty="0" err="1"/>
              <a:t>विचार</a:t>
            </a:r>
            <a:endParaRPr lang="en-US" sz="2800" dirty="0"/>
          </a:p>
          <a:p>
            <a:pPr algn="ctr"/>
            <a:endParaRPr lang="en-US" sz="3200" dirty="0" smtClean="0"/>
          </a:p>
          <a:p>
            <a:pPr algn="ctr"/>
            <a:r>
              <a:rPr lang="en-US" sz="2800" dirty="0" smtClean="0"/>
              <a:t/>
            </a:r>
            <a:br>
              <a:rPr lang="en-US" sz="2800" dirty="0" smtClean="0"/>
            </a:br>
            <a:r>
              <a:rPr lang="en-US" sz="2800" b="1" dirty="0" smtClean="0"/>
              <a:t>Robert I. Fox, M.D., Ph.D.</a:t>
            </a:r>
            <a:r>
              <a:rPr lang="en-US" sz="2800" dirty="0" smtClean="0"/>
              <a:t/>
            </a:r>
            <a:br>
              <a:rPr lang="en-US" sz="2800" dirty="0" smtClean="0"/>
            </a:br>
            <a:r>
              <a:rPr lang="en-US" sz="2800" dirty="0" smtClean="0"/>
              <a:t>Scripps Memorial and Research Foundation</a:t>
            </a:r>
            <a:br>
              <a:rPr lang="en-US" sz="2800" dirty="0" smtClean="0"/>
            </a:br>
            <a:r>
              <a:rPr lang="en-US" sz="2800" dirty="0" smtClean="0"/>
              <a:t>La Jolla, California, USA</a:t>
            </a:r>
            <a:br>
              <a:rPr lang="en-US" sz="2800" dirty="0" smtClean="0"/>
            </a:br>
            <a:r>
              <a:rPr lang="en-US" sz="2800" dirty="0" err="1" smtClean="0"/>
              <a:t>RobertFoxMD@mac.com</a:t>
            </a:r>
            <a:endParaRPr lang="en-US" sz="2800" dirty="0"/>
          </a:p>
        </p:txBody>
      </p:sp>
      <p:cxnSp>
        <p:nvCxnSpPr>
          <p:cNvPr id="5" name="Straight Connector 4"/>
          <p:cNvCxnSpPr/>
          <p:nvPr/>
        </p:nvCxnSpPr>
        <p:spPr>
          <a:xfrm>
            <a:off x="1137372" y="3800391"/>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12726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6273" y="486784"/>
            <a:ext cx="7794767" cy="1366807"/>
          </a:xfrm>
        </p:spPr>
        <p:txBody>
          <a:bodyPr>
            <a:normAutofit/>
          </a:bodyPr>
          <a:lstStyle/>
          <a:p>
            <a:pPr marL="18288" indent="0">
              <a:buNone/>
            </a:pPr>
            <a:r>
              <a:rPr lang="en-US" sz="2800" b="1" i="1" dirty="0" smtClean="0"/>
              <a:t>     </a:t>
            </a:r>
            <a:r>
              <a:rPr lang="en-US" sz="3600" b="1" i="1" dirty="0" smtClean="0">
                <a:solidFill>
                  <a:srgbClr val="FFFF00"/>
                </a:solidFill>
              </a:rPr>
              <a:t>Data to be included in medical record</a:t>
            </a:r>
            <a:endParaRPr lang="en-US" sz="3600" b="1" i="1" dirty="0">
              <a:solidFill>
                <a:srgbClr val="FFFF00"/>
              </a:solidFill>
            </a:endParaRPr>
          </a:p>
        </p:txBody>
      </p:sp>
      <p:sp>
        <p:nvSpPr>
          <p:cNvPr id="3" name="Title 2"/>
          <p:cNvSpPr>
            <a:spLocks noGrp="1"/>
          </p:cNvSpPr>
          <p:nvPr>
            <p:ph type="title"/>
          </p:nvPr>
        </p:nvSpPr>
        <p:spPr>
          <a:xfrm>
            <a:off x="377544" y="4990524"/>
            <a:ext cx="7943496" cy="914400"/>
          </a:xfrm>
        </p:spPr>
        <p:txBody>
          <a:bodyPr/>
          <a:lstStyle/>
          <a:p>
            <a:r>
              <a:rPr lang="en-US" sz="2400" dirty="0" smtClean="0"/>
              <a:t>1.     </a:t>
            </a:r>
            <a:r>
              <a:rPr lang="en-US" sz="2400" b="1" u="sng" dirty="0" smtClean="0"/>
              <a:t>Patient educational level</a:t>
            </a:r>
            <a:r>
              <a:rPr lang="en-US" sz="2400" dirty="0" smtClean="0"/>
              <a:t>:  proven as a surrogate for   </a:t>
            </a:r>
            <a:br>
              <a:rPr lang="en-US" sz="2400" dirty="0" smtClean="0"/>
            </a:br>
            <a:r>
              <a:rPr lang="en-US" sz="2400" dirty="0" smtClean="0"/>
              <a:t>         education and compliance—best predictor in RA.</a:t>
            </a:r>
            <a:br>
              <a:rPr lang="en-US" sz="2400" dirty="0" smtClean="0"/>
            </a:br>
            <a:r>
              <a:rPr lang="en-US" sz="2400" dirty="0" smtClean="0"/>
              <a:t/>
            </a:r>
            <a:br>
              <a:rPr lang="en-US" sz="2400" dirty="0" smtClean="0"/>
            </a:br>
            <a:r>
              <a:rPr lang="en-US" sz="2400" dirty="0" smtClean="0"/>
              <a:t>2      </a:t>
            </a:r>
            <a:r>
              <a:rPr lang="en-US" sz="2400" b="1" u="sng" dirty="0" smtClean="0"/>
              <a:t>Loss of time away from work</a:t>
            </a:r>
            <a:r>
              <a:rPr lang="en-US" sz="2400" b="1" dirty="0" smtClean="0"/>
              <a:t> </a:t>
            </a:r>
            <a:r>
              <a:rPr lang="en-US" sz="2400" dirty="0" smtClean="0"/>
              <a:t>due to eye symptoms  </a:t>
            </a:r>
            <a:br>
              <a:rPr lang="en-US" sz="2400" dirty="0" smtClean="0"/>
            </a:br>
            <a:r>
              <a:rPr lang="en-US" sz="2400" dirty="0" smtClean="0"/>
              <a:t>         or systemic illness.</a:t>
            </a:r>
            <a:br>
              <a:rPr lang="en-US" sz="2400" dirty="0" smtClean="0"/>
            </a:br>
            <a:r>
              <a:rPr lang="en-US" sz="2400" dirty="0" smtClean="0"/>
              <a:t/>
            </a:r>
            <a:br>
              <a:rPr lang="en-US" sz="2400" dirty="0" smtClean="0"/>
            </a:br>
            <a:r>
              <a:rPr lang="en-US" sz="2400" dirty="0" smtClean="0"/>
              <a:t>3.     </a:t>
            </a:r>
            <a:r>
              <a:rPr lang="en-US" sz="2400" b="1" u="sng" dirty="0" smtClean="0"/>
              <a:t>Loss of time away due to fatigue.</a:t>
            </a:r>
            <a:r>
              <a:rPr lang="en-US" sz="2400" dirty="0" smtClean="0"/>
              <a:t/>
            </a:r>
            <a:br>
              <a:rPr lang="en-US" sz="2400" dirty="0" smtClean="0"/>
            </a:br>
            <a:r>
              <a:rPr lang="en-US" sz="2400" dirty="0" smtClean="0"/>
              <a:t/>
            </a:r>
            <a:br>
              <a:rPr lang="en-US" sz="2400" dirty="0" smtClean="0"/>
            </a:br>
            <a:r>
              <a:rPr lang="en-US" sz="2400" b="1" dirty="0" smtClean="0"/>
              <a:t>Offer prize to student to write an app </a:t>
            </a:r>
            <a:r>
              <a:rPr lang="en-US" sz="2400" dirty="0" smtClean="0"/>
              <a:t>for their smart phone,  </a:t>
            </a:r>
            <a:br>
              <a:rPr lang="en-US" sz="2400" dirty="0" smtClean="0"/>
            </a:br>
            <a:r>
              <a:rPr lang="en-US" sz="2400" dirty="0" smtClean="0"/>
              <a:t>            so patient can self-report to a web data base.</a:t>
            </a:r>
            <a:endParaRPr lang="en-US" sz="2400" dirty="0"/>
          </a:p>
        </p:txBody>
      </p:sp>
      <p:cxnSp>
        <p:nvCxnSpPr>
          <p:cNvPr id="4" name="Straight Connector 3"/>
          <p:cNvCxnSpPr/>
          <p:nvPr/>
        </p:nvCxnSpPr>
        <p:spPr>
          <a:xfrm>
            <a:off x="1137372" y="1800744"/>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2014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3477" y="287768"/>
            <a:ext cx="8065712" cy="1989174"/>
          </a:xfrm>
        </p:spPr>
        <p:txBody>
          <a:bodyPr>
            <a:normAutofit fontScale="92500" lnSpcReduction="10000"/>
          </a:bodyPr>
          <a:lstStyle/>
          <a:p>
            <a:pPr marL="18288" indent="0">
              <a:buNone/>
            </a:pPr>
            <a:r>
              <a:rPr lang="en-US" b="1" i="1" dirty="0" smtClean="0"/>
              <a:t>                        </a:t>
            </a:r>
            <a:r>
              <a:rPr lang="en-US" sz="3459" b="1" i="1" dirty="0" smtClean="0">
                <a:solidFill>
                  <a:srgbClr val="FFFF00"/>
                </a:solidFill>
              </a:rPr>
              <a:t>Examples in US, Japan and UK—</a:t>
            </a:r>
          </a:p>
          <a:p>
            <a:pPr marL="18288" indent="0">
              <a:buNone/>
            </a:pPr>
            <a:r>
              <a:rPr lang="en-US" sz="2800" b="1" i="1" dirty="0" smtClean="0">
                <a:solidFill>
                  <a:srgbClr val="FFFF00"/>
                </a:solidFill>
              </a:rPr>
              <a:t>       where people sit in front of computers all day</a:t>
            </a:r>
          </a:p>
          <a:p>
            <a:pPr marL="18288" indent="0">
              <a:buNone/>
            </a:pPr>
            <a:r>
              <a:rPr lang="en-US" sz="2800" b="1" i="1" dirty="0" smtClean="0">
                <a:solidFill>
                  <a:srgbClr val="FFFF00"/>
                </a:solidFill>
              </a:rPr>
              <a:t>          with </a:t>
            </a:r>
            <a:r>
              <a:rPr lang="en-US" sz="2800" b="1" i="1" u="sng" dirty="0" smtClean="0">
                <a:solidFill>
                  <a:srgbClr val="FFFF00"/>
                </a:solidFill>
              </a:rPr>
              <a:t>decreased blink rate-- (90% blink decrease</a:t>
            </a:r>
            <a:r>
              <a:rPr lang="en-US" sz="2800" b="1" i="1" dirty="0" smtClean="0">
                <a:solidFill>
                  <a:srgbClr val="FFFF00"/>
                </a:solidFill>
              </a:rPr>
              <a:t>) </a:t>
            </a:r>
          </a:p>
          <a:p>
            <a:pPr marL="18288" indent="0">
              <a:buNone/>
            </a:pPr>
            <a:r>
              <a:rPr lang="en-US" sz="2800" b="1" i="1" dirty="0" smtClean="0">
                <a:solidFill>
                  <a:srgbClr val="FFFF00"/>
                </a:solidFill>
              </a:rPr>
              <a:t>   and where humidity is low in air-conditioned buildings</a:t>
            </a:r>
            <a:endParaRPr lang="en-US" sz="2800" b="1" i="1" dirty="0">
              <a:solidFill>
                <a:srgbClr val="FFFF00"/>
              </a:solidFill>
            </a:endParaRPr>
          </a:p>
        </p:txBody>
      </p:sp>
      <p:sp>
        <p:nvSpPr>
          <p:cNvPr id="3" name="Title 2"/>
          <p:cNvSpPr>
            <a:spLocks noGrp="1"/>
          </p:cNvSpPr>
          <p:nvPr>
            <p:ph type="title"/>
          </p:nvPr>
        </p:nvSpPr>
        <p:spPr>
          <a:xfrm>
            <a:off x="777240" y="2618114"/>
            <a:ext cx="7543800" cy="3514258"/>
          </a:xfrm>
        </p:spPr>
        <p:txBody>
          <a:bodyPr/>
          <a:lstStyle/>
          <a:p>
            <a:r>
              <a:rPr lang="en-US" sz="3200" dirty="0" smtClean="0"/>
              <a:t>1.  </a:t>
            </a:r>
            <a:r>
              <a:rPr lang="en-US" sz="3200" u="sng" dirty="0" smtClean="0"/>
              <a:t>Ocular pain/dryness</a:t>
            </a:r>
            <a:r>
              <a:rPr lang="en-US" sz="3200" dirty="0" smtClean="0"/>
              <a:t> is number one cause   </a:t>
            </a:r>
            <a:br>
              <a:rPr lang="en-US" sz="3200" dirty="0" smtClean="0"/>
            </a:br>
            <a:r>
              <a:rPr lang="en-US" sz="3200" dirty="0" smtClean="0"/>
              <a:t>       of visit to ophthalmologists.</a:t>
            </a:r>
            <a:br>
              <a:rPr lang="en-US" sz="3200" dirty="0" smtClean="0"/>
            </a:br>
            <a:r>
              <a:rPr lang="en-US" sz="3200" dirty="0" smtClean="0"/>
              <a:t>2.  Loss work is estimated at $200 billion </a:t>
            </a:r>
            <a:br>
              <a:rPr lang="en-US" sz="3200" dirty="0" smtClean="0"/>
            </a:br>
            <a:r>
              <a:rPr lang="en-US" sz="3200" dirty="0" smtClean="0"/>
              <a:t>       due to “eye strain.”</a:t>
            </a:r>
            <a:br>
              <a:rPr lang="en-US" sz="3200" dirty="0" smtClean="0"/>
            </a:br>
            <a:r>
              <a:rPr lang="en-US" sz="3200" dirty="0" smtClean="0"/>
              <a:t>3.  Eye symptoms correlate poorly with </a:t>
            </a:r>
            <a:br>
              <a:rPr lang="en-US" sz="3200" dirty="0" smtClean="0"/>
            </a:br>
            <a:r>
              <a:rPr lang="en-US" sz="3200" dirty="0" smtClean="0"/>
              <a:t>       eye pain --</a:t>
            </a:r>
            <a:br>
              <a:rPr lang="en-US" sz="3200" dirty="0" smtClean="0"/>
            </a:br>
            <a:r>
              <a:rPr lang="en-US" sz="3200" dirty="0" smtClean="0"/>
              <a:t>     so we also record “</a:t>
            </a:r>
            <a:r>
              <a:rPr lang="en-US" sz="3200" dirty="0" err="1" smtClean="0"/>
              <a:t>Ophthaine</a:t>
            </a:r>
            <a:r>
              <a:rPr lang="en-US" sz="3200" dirty="0" smtClean="0"/>
              <a:t> </a:t>
            </a:r>
            <a:r>
              <a:rPr lang="en-US" sz="3200" dirty="0" smtClean="0"/>
              <a:t>Score.”</a:t>
            </a:r>
            <a:endParaRPr lang="en-US" sz="3200" dirty="0"/>
          </a:p>
        </p:txBody>
      </p:sp>
      <p:cxnSp>
        <p:nvCxnSpPr>
          <p:cNvPr id="4" name="Straight Connector 3"/>
          <p:cNvCxnSpPr/>
          <p:nvPr/>
        </p:nvCxnSpPr>
        <p:spPr>
          <a:xfrm>
            <a:off x="1137372" y="2331456"/>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35203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52121" y="164567"/>
            <a:ext cx="8077212" cy="1854098"/>
          </a:xfrm>
        </p:spPr>
        <p:txBody>
          <a:bodyPr>
            <a:normAutofit/>
          </a:bodyPr>
          <a:lstStyle/>
          <a:p>
            <a:pPr marL="18288" indent="0" algn="ctr">
              <a:buNone/>
            </a:pPr>
            <a:r>
              <a:rPr lang="en-US" sz="3200" b="1" i="1" dirty="0" smtClean="0">
                <a:solidFill>
                  <a:srgbClr val="FFFF00"/>
                </a:solidFill>
              </a:rPr>
              <a:t>Develop your own moisturizing glasses </a:t>
            </a:r>
          </a:p>
          <a:p>
            <a:pPr marL="18288" indent="0" algn="ctr">
              <a:buNone/>
            </a:pPr>
            <a:r>
              <a:rPr lang="en-US" sz="3200" b="1" i="1" dirty="0" smtClean="0">
                <a:solidFill>
                  <a:srgbClr val="FFFF00"/>
                </a:solidFill>
              </a:rPr>
              <a:t>similar to </a:t>
            </a:r>
            <a:r>
              <a:rPr lang="en-US" sz="3200" b="1" i="1" dirty="0" smtClean="0">
                <a:solidFill>
                  <a:srgbClr val="FFFF00"/>
                </a:solidFill>
              </a:rPr>
              <a:t>Jinn </a:t>
            </a:r>
            <a:r>
              <a:rPr lang="en-US" sz="3200" b="1" i="1" dirty="0" smtClean="0">
                <a:solidFill>
                  <a:srgbClr val="FFFF00"/>
                </a:solidFill>
              </a:rPr>
              <a:t>in Japan</a:t>
            </a:r>
            <a:endParaRPr lang="en-US" sz="3200" b="1" i="1" dirty="0">
              <a:solidFill>
                <a:srgbClr val="FFFF00"/>
              </a:solidFill>
            </a:endParaRPr>
          </a:p>
        </p:txBody>
      </p:sp>
      <p:sp>
        <p:nvSpPr>
          <p:cNvPr id="5" name="TextBox 4"/>
          <p:cNvSpPr txBox="1"/>
          <p:nvPr/>
        </p:nvSpPr>
        <p:spPr>
          <a:xfrm>
            <a:off x="6065986" y="2132413"/>
            <a:ext cx="2663347" cy="3970318"/>
          </a:xfrm>
          <a:prstGeom prst="rect">
            <a:avLst/>
          </a:prstGeom>
          <a:noFill/>
        </p:spPr>
        <p:txBody>
          <a:bodyPr wrap="square" rtlCol="0">
            <a:spAutoFit/>
          </a:bodyPr>
          <a:lstStyle/>
          <a:p>
            <a:r>
              <a:rPr lang="en-US" dirty="0" smtClean="0"/>
              <a:t>Offer a prize to an engineering student</a:t>
            </a:r>
          </a:p>
          <a:p>
            <a:r>
              <a:rPr lang="en-US" dirty="0"/>
              <a:t>t</a:t>
            </a:r>
            <a:r>
              <a:rPr lang="en-US" dirty="0" smtClean="0"/>
              <a:t>o develop India’s own brand.  They should be “computer” glasses focal length.</a:t>
            </a:r>
          </a:p>
          <a:p>
            <a:endParaRPr lang="en-US" dirty="0" smtClean="0"/>
          </a:p>
          <a:p>
            <a:r>
              <a:rPr lang="en-US" i="1" u="sng" dirty="0" smtClean="0"/>
              <a:t>Note</a:t>
            </a:r>
            <a:r>
              <a:rPr lang="en-US" i="1" dirty="0" smtClean="0"/>
              <a:t>: the Japanese facial structures are different those in India, so the JINS will not work in India.</a:t>
            </a:r>
          </a:p>
          <a:p>
            <a:endParaRPr lang="en-US" dirty="0"/>
          </a:p>
          <a:p>
            <a:r>
              <a:rPr lang="en-US" dirty="0" smtClean="0"/>
              <a:t>Correlate with improved productivity and comfort.</a:t>
            </a:r>
            <a:endParaRPr lang="en-US" dirty="0"/>
          </a:p>
        </p:txBody>
      </p:sp>
      <p:pic>
        <p:nvPicPr>
          <p:cNvPr id="6" name="Picture 5"/>
          <p:cNvPicPr>
            <a:picLocks noChangeAspect="1"/>
          </p:cNvPicPr>
          <p:nvPr/>
        </p:nvPicPr>
        <p:blipFill>
          <a:blip r:embed="rId2"/>
          <a:stretch>
            <a:fillRect/>
          </a:stretch>
        </p:blipFill>
        <p:spPr>
          <a:xfrm>
            <a:off x="292100" y="2284031"/>
            <a:ext cx="5489543" cy="3411749"/>
          </a:xfrm>
          <a:prstGeom prst="rect">
            <a:avLst/>
          </a:prstGeom>
        </p:spPr>
      </p:pic>
      <p:cxnSp>
        <p:nvCxnSpPr>
          <p:cNvPr id="7" name="Straight Connector 6"/>
          <p:cNvCxnSpPr/>
          <p:nvPr/>
        </p:nvCxnSpPr>
        <p:spPr>
          <a:xfrm>
            <a:off x="1137372" y="1895514"/>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36727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0510" y="429923"/>
            <a:ext cx="7749090" cy="1183388"/>
          </a:xfrm>
        </p:spPr>
        <p:txBody>
          <a:bodyPr>
            <a:normAutofit fontScale="92500"/>
          </a:bodyPr>
          <a:lstStyle/>
          <a:p>
            <a:pPr marL="18288" indent="0">
              <a:buNone/>
            </a:pPr>
            <a:r>
              <a:rPr lang="en-US" sz="4400" b="1" i="1" dirty="0" smtClean="0"/>
              <a:t>    </a:t>
            </a:r>
            <a:r>
              <a:rPr lang="en-US" sz="4400" b="1" i="1" u="sng" dirty="0" smtClean="0">
                <a:solidFill>
                  <a:srgbClr val="FFFF00"/>
                </a:solidFill>
              </a:rPr>
              <a:t>Going Forward</a:t>
            </a:r>
            <a:r>
              <a:rPr lang="en-US" sz="4400" b="1" i="1" dirty="0" smtClean="0">
                <a:solidFill>
                  <a:srgbClr val="FFFF00"/>
                </a:solidFill>
              </a:rPr>
              <a:t>: Treatment -- 1</a:t>
            </a:r>
            <a:endParaRPr lang="en-US" sz="4400" b="1" i="1" dirty="0">
              <a:solidFill>
                <a:srgbClr val="FFFF00"/>
              </a:solidFill>
            </a:endParaRPr>
          </a:p>
        </p:txBody>
      </p:sp>
      <p:sp>
        <p:nvSpPr>
          <p:cNvPr id="3" name="Title 2"/>
          <p:cNvSpPr>
            <a:spLocks noGrp="1"/>
          </p:cNvSpPr>
          <p:nvPr>
            <p:ph type="title"/>
          </p:nvPr>
        </p:nvSpPr>
        <p:spPr/>
        <p:txBody>
          <a:bodyPr/>
          <a:lstStyle/>
          <a:p>
            <a:r>
              <a:rPr lang="en-US" sz="2800" dirty="0" smtClean="0"/>
              <a:t/>
            </a:r>
            <a:br>
              <a:rPr lang="en-US" sz="2800" dirty="0" smtClean="0"/>
            </a:br>
            <a:r>
              <a:rPr lang="en-US" sz="2800" dirty="0" smtClean="0"/>
              <a:t/>
            </a:r>
            <a:br>
              <a:rPr lang="en-US" sz="2800" dirty="0" smtClean="0"/>
            </a:br>
            <a:r>
              <a:rPr lang="en-US" sz="2800" dirty="0" smtClean="0"/>
              <a:t>1.    </a:t>
            </a:r>
            <a:r>
              <a:rPr lang="en-US" sz="2800" b="1" dirty="0" smtClean="0"/>
              <a:t>ESSDAI (modified) for India. </a:t>
            </a:r>
            <a:r>
              <a:rPr lang="en-US" sz="2800" dirty="0" smtClean="0"/>
              <a:t/>
            </a:r>
            <a:br>
              <a:rPr lang="en-US" sz="2800" dirty="0" smtClean="0"/>
            </a:br>
            <a:r>
              <a:rPr lang="en-US" sz="2800" dirty="0" smtClean="0"/>
              <a:t>    Goal is to determine clinically significant change</a:t>
            </a:r>
            <a:br>
              <a:rPr lang="en-US" sz="2800" dirty="0" smtClean="0"/>
            </a:br>
            <a:r>
              <a:rPr lang="en-US" sz="2800" dirty="0" smtClean="0"/>
              <a:t>    (Delphi method).</a:t>
            </a:r>
            <a:br>
              <a:rPr lang="en-US" sz="2800" dirty="0" smtClean="0"/>
            </a:br>
            <a:r>
              <a:rPr lang="en-US" sz="2800" dirty="0"/>
              <a:t/>
            </a:r>
            <a:br>
              <a:rPr lang="en-US" sz="2800" dirty="0"/>
            </a:br>
            <a:r>
              <a:rPr lang="en-US" sz="2800" dirty="0" smtClean="0"/>
              <a:t>2.    Have student write app for </a:t>
            </a:r>
            <a:r>
              <a:rPr lang="en-US" sz="2800" dirty="0" err="1" smtClean="0"/>
              <a:t>iPhone</a:t>
            </a:r>
            <a:r>
              <a:rPr lang="en-US" sz="2800" dirty="0" smtClean="0"/>
              <a:t> (patient and    </a:t>
            </a:r>
            <a:br>
              <a:rPr lang="en-US" sz="2800" dirty="0" smtClean="0"/>
            </a:br>
            <a:r>
              <a:rPr lang="en-US" sz="2800" dirty="0" smtClean="0"/>
              <a:t>        physician).</a:t>
            </a:r>
            <a:br>
              <a:rPr lang="en-US" sz="2800" dirty="0" smtClean="0"/>
            </a:br>
            <a:r>
              <a:rPr lang="en-US" sz="2800" dirty="0" smtClean="0"/>
              <a:t/>
            </a:r>
            <a:br>
              <a:rPr lang="en-US" sz="2800" dirty="0" smtClean="0"/>
            </a:br>
            <a:r>
              <a:rPr lang="en-US" sz="2800" dirty="0" smtClean="0"/>
              <a:t>3.    Only 10% of patients need to be competent for    </a:t>
            </a:r>
            <a:br>
              <a:rPr lang="en-US" sz="2800" dirty="0" smtClean="0"/>
            </a:br>
            <a:r>
              <a:rPr lang="en-US" sz="2800" dirty="0" smtClean="0"/>
              <a:t>        proof of concept.</a:t>
            </a:r>
            <a:endParaRPr lang="en-US" sz="2800" dirty="0"/>
          </a:p>
        </p:txBody>
      </p:sp>
      <p:cxnSp>
        <p:nvCxnSpPr>
          <p:cNvPr id="4" name="Straight Connector 3"/>
          <p:cNvCxnSpPr/>
          <p:nvPr/>
        </p:nvCxnSpPr>
        <p:spPr>
          <a:xfrm>
            <a:off x="1137372" y="1715451"/>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38896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629" y="363584"/>
            <a:ext cx="8168678" cy="1171746"/>
          </a:xfrm>
        </p:spPr>
        <p:txBody>
          <a:bodyPr>
            <a:normAutofit/>
          </a:bodyPr>
          <a:lstStyle/>
          <a:p>
            <a:pPr marL="18288" indent="0">
              <a:buNone/>
            </a:pPr>
            <a:r>
              <a:rPr lang="en-US" sz="3600" b="1" i="1" dirty="0" smtClean="0"/>
              <a:t>  </a:t>
            </a:r>
            <a:r>
              <a:rPr lang="en-US" sz="4400" b="1" i="1" u="sng" dirty="0" smtClean="0">
                <a:solidFill>
                  <a:srgbClr val="FFFF00"/>
                </a:solidFill>
              </a:rPr>
              <a:t>Going Forward</a:t>
            </a:r>
            <a:r>
              <a:rPr lang="en-US" sz="4400" b="1" i="1" dirty="0" smtClean="0">
                <a:solidFill>
                  <a:srgbClr val="FFFF00"/>
                </a:solidFill>
              </a:rPr>
              <a:t>:  Treatment - 2</a:t>
            </a:r>
            <a:endParaRPr lang="en-US" sz="4400" b="1" i="1" dirty="0">
              <a:solidFill>
                <a:srgbClr val="FFFF00"/>
              </a:solidFill>
            </a:endParaRPr>
          </a:p>
        </p:txBody>
      </p:sp>
      <p:sp>
        <p:nvSpPr>
          <p:cNvPr id="3" name="Title 2"/>
          <p:cNvSpPr>
            <a:spLocks noGrp="1"/>
          </p:cNvSpPr>
          <p:nvPr>
            <p:ph type="title"/>
          </p:nvPr>
        </p:nvSpPr>
        <p:spPr>
          <a:xfrm flipV="1">
            <a:off x="457629" y="6680916"/>
            <a:ext cx="8363170" cy="45719"/>
          </a:xfrm>
        </p:spPr>
        <p:txBody>
          <a:bodyPr/>
          <a:lstStyle/>
          <a:p>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4.   Develop collaboration with ultrasound experts to </a:t>
            </a:r>
            <a:br>
              <a:rPr lang="en-US" sz="2800" b="1" dirty="0" smtClean="0"/>
            </a:br>
            <a:r>
              <a:rPr lang="en-US" sz="2800" b="1" dirty="0" smtClean="0"/>
              <a:t>         evaluate gland.</a:t>
            </a:r>
            <a:br>
              <a:rPr lang="en-US" sz="2800" b="1" dirty="0" smtClean="0"/>
            </a:br>
            <a:r>
              <a:rPr lang="en-US" sz="2800" b="1" dirty="0" smtClean="0"/>
              <a:t/>
            </a:r>
            <a:br>
              <a:rPr lang="en-US" sz="2800" b="1" dirty="0" smtClean="0"/>
            </a:br>
            <a:r>
              <a:rPr lang="en-US" sz="2800" b="1" dirty="0" smtClean="0"/>
              <a:t>5.   Do not make this a bedside test.</a:t>
            </a:r>
            <a:br>
              <a:rPr lang="en-US" sz="2800" b="1" dirty="0" smtClean="0"/>
            </a:br>
            <a:r>
              <a:rPr lang="en-US" sz="2800" b="1" dirty="0" smtClean="0"/>
              <a:t/>
            </a:r>
            <a:br>
              <a:rPr lang="en-US" sz="2800" b="1" dirty="0" smtClean="0"/>
            </a:br>
            <a:r>
              <a:rPr lang="en-US" sz="2800" b="1" dirty="0" smtClean="0"/>
              <a:t>6.   Collaborate with engineering and computer    </a:t>
            </a:r>
            <a:br>
              <a:rPr lang="en-US" sz="2800" b="1" dirty="0" smtClean="0"/>
            </a:br>
            <a:r>
              <a:rPr lang="en-US" sz="2800" b="1" dirty="0" smtClean="0"/>
              <a:t>         scientists to develop the best system, as this will </a:t>
            </a:r>
            <a:br>
              <a:rPr lang="en-US" sz="2800" b="1" dirty="0" smtClean="0"/>
            </a:br>
            <a:r>
              <a:rPr lang="en-US" sz="2800" b="1" dirty="0" smtClean="0"/>
              <a:t>         be a key pillar in next decade.</a:t>
            </a:r>
            <a:r>
              <a:rPr lang="en-US" sz="2000" dirty="0" smtClean="0"/>
              <a:t/>
            </a:r>
            <a:br>
              <a:rPr lang="en-US" sz="2000" dirty="0" smtClean="0"/>
            </a:br>
            <a:r>
              <a:rPr lang="en-US" sz="2000" dirty="0" smtClean="0"/>
              <a:t/>
            </a:r>
            <a:br>
              <a:rPr lang="en-US" sz="2000" dirty="0" smtClean="0"/>
            </a:br>
            <a:endParaRPr lang="en-US" sz="2000" dirty="0"/>
          </a:p>
        </p:txBody>
      </p:sp>
      <p:cxnSp>
        <p:nvCxnSpPr>
          <p:cNvPr id="4" name="Straight Connector 3"/>
          <p:cNvCxnSpPr/>
          <p:nvPr/>
        </p:nvCxnSpPr>
        <p:spPr>
          <a:xfrm>
            <a:off x="1137372" y="1876560"/>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862515" y="2663126"/>
            <a:ext cx="7075224" cy="3416320"/>
          </a:xfrm>
          <a:prstGeom prst="rect">
            <a:avLst/>
          </a:prstGeom>
          <a:noFill/>
        </p:spPr>
        <p:txBody>
          <a:bodyPr wrap="none" rtlCol="0">
            <a:spAutoFit/>
          </a:bodyPr>
          <a:lstStyle/>
          <a:p>
            <a:r>
              <a:rPr lang="en-US" sz="2400" b="1" dirty="0" smtClean="0"/>
              <a:t>4.   </a:t>
            </a:r>
            <a:r>
              <a:rPr lang="en-US" sz="2400" b="1" dirty="0"/>
              <a:t>Develop collaboration with ultrasound experts to </a:t>
            </a:r>
            <a:br>
              <a:rPr lang="en-US" sz="2400" b="1" dirty="0"/>
            </a:br>
            <a:r>
              <a:rPr lang="en-US" sz="2400" b="1" dirty="0"/>
              <a:t>         </a:t>
            </a:r>
            <a:r>
              <a:rPr lang="en-US" sz="2400" b="1"/>
              <a:t>evaluate </a:t>
            </a:r>
            <a:r>
              <a:rPr lang="en-US" sz="2400" b="1" smtClean="0"/>
              <a:t>salivary gland</a:t>
            </a:r>
            <a:r>
              <a:rPr lang="en-US" sz="2400" b="1" dirty="0"/>
              <a:t>.</a:t>
            </a:r>
            <a:br>
              <a:rPr lang="en-US" sz="2400" b="1" dirty="0"/>
            </a:br>
            <a:r>
              <a:rPr lang="en-US" sz="2400" b="1" dirty="0"/>
              <a:t/>
            </a:r>
            <a:br>
              <a:rPr lang="en-US" sz="2400" b="1" dirty="0"/>
            </a:br>
            <a:r>
              <a:rPr lang="en-US" sz="2400" b="1" dirty="0"/>
              <a:t>5.   Do not make this a bedside test.</a:t>
            </a:r>
            <a:br>
              <a:rPr lang="en-US" sz="2400" b="1" dirty="0"/>
            </a:br>
            <a:r>
              <a:rPr lang="en-US" sz="2400" b="1" dirty="0"/>
              <a:t/>
            </a:r>
            <a:br>
              <a:rPr lang="en-US" sz="2400" b="1" dirty="0"/>
            </a:br>
            <a:r>
              <a:rPr lang="en-US" sz="2400" b="1" dirty="0"/>
              <a:t>6.   Collaborate with engineering and computer    </a:t>
            </a:r>
            <a:br>
              <a:rPr lang="en-US" sz="2400" b="1" dirty="0"/>
            </a:br>
            <a:r>
              <a:rPr lang="en-US" sz="2400" b="1" dirty="0"/>
              <a:t>         scientists to develop the best system, as this will </a:t>
            </a:r>
            <a:br>
              <a:rPr lang="en-US" sz="2400" b="1" dirty="0"/>
            </a:br>
            <a:r>
              <a:rPr lang="en-US" sz="2400" b="1" dirty="0"/>
              <a:t>         be a key pillar in next decade.</a:t>
            </a:r>
            <a:r>
              <a:rPr lang="en-US" dirty="0"/>
              <a:t/>
            </a:r>
            <a:br>
              <a:rPr lang="en-US" dirty="0"/>
            </a:br>
            <a:endParaRPr lang="en-US" sz="2400" dirty="0"/>
          </a:p>
        </p:txBody>
      </p:sp>
    </p:spTree>
    <p:extLst>
      <p:ext uri="{BB962C8B-B14F-4D97-AF65-F5344CB8AC3E}">
        <p14:creationId xmlns:p14="http://schemas.microsoft.com/office/powerpoint/2010/main" val="2197138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14832" y="685802"/>
            <a:ext cx="8088593" cy="950392"/>
          </a:xfrm>
        </p:spPr>
        <p:txBody>
          <a:bodyPr/>
          <a:lstStyle/>
          <a:p>
            <a:pPr marL="18288" indent="0">
              <a:buNone/>
            </a:pPr>
            <a:r>
              <a:rPr lang="en-US" sz="3600" b="1" i="1" dirty="0" smtClean="0"/>
              <a:t>    </a:t>
            </a:r>
            <a:r>
              <a:rPr lang="en-US" sz="4400" b="1" i="1" u="sng" dirty="0" smtClean="0"/>
              <a:t>Going Forward</a:t>
            </a:r>
            <a:r>
              <a:rPr lang="en-US" sz="4400" b="1" i="1" dirty="0"/>
              <a:t>: Treatment</a:t>
            </a:r>
            <a:r>
              <a:rPr lang="en-US" sz="4400" b="1" i="1" dirty="0" smtClean="0"/>
              <a:t> - 3</a:t>
            </a:r>
          </a:p>
          <a:p>
            <a:pPr marL="18288" indent="0">
              <a:buNone/>
            </a:pPr>
            <a:endParaRPr lang="en-US" dirty="0"/>
          </a:p>
        </p:txBody>
      </p:sp>
      <p:sp>
        <p:nvSpPr>
          <p:cNvPr id="3" name="Title 2"/>
          <p:cNvSpPr>
            <a:spLocks noGrp="1"/>
          </p:cNvSpPr>
          <p:nvPr>
            <p:ph type="title"/>
          </p:nvPr>
        </p:nvSpPr>
        <p:spPr>
          <a:xfrm>
            <a:off x="777240" y="1476007"/>
            <a:ext cx="7543800" cy="5080211"/>
          </a:xfrm>
        </p:spPr>
        <p:txBody>
          <a:bodyPr/>
          <a:lstStyle/>
          <a:p>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r>
              <a:rPr lang="en-US" sz="2800" b="1" dirty="0" smtClean="0"/>
              <a:t>7.   Make </a:t>
            </a:r>
            <a:r>
              <a:rPr lang="en-US" sz="2800" b="1" dirty="0"/>
              <a:t>sure oral candida is scored and treated</a:t>
            </a:r>
            <a:r>
              <a:rPr lang="en-US" sz="2800" b="1" dirty="0" smtClean="0"/>
              <a:t> </a:t>
            </a:r>
            <a:br>
              <a:rPr lang="en-US" sz="2800" b="1" dirty="0" smtClean="0"/>
            </a:br>
            <a:r>
              <a:rPr lang="en-US" sz="2800" b="1" dirty="0" smtClean="0"/>
              <a:t>          before treatment plans are formulated and   </a:t>
            </a:r>
            <a:br>
              <a:rPr lang="en-US" sz="2800" b="1" dirty="0" smtClean="0"/>
            </a:br>
            <a:r>
              <a:rPr lang="en-US" sz="2800" b="1" dirty="0" smtClean="0"/>
              <a:t>          initiated.</a:t>
            </a:r>
            <a:br>
              <a:rPr lang="en-US" sz="2800" b="1" dirty="0" smtClean="0"/>
            </a:br>
            <a:r>
              <a:rPr lang="en-US" sz="2800" b="1" dirty="0" smtClean="0"/>
              <a:t/>
            </a:r>
            <a:br>
              <a:rPr lang="en-US" sz="2800" b="1" dirty="0" smtClean="0"/>
            </a:br>
            <a:r>
              <a:rPr lang="en-US" sz="2800" b="1" dirty="0" smtClean="0"/>
              <a:t>8.   Correlate </a:t>
            </a:r>
            <a:r>
              <a:rPr lang="en-US" sz="2800" b="1" dirty="0"/>
              <a:t>with saliva biomarkers and</a:t>
            </a:r>
            <a:r>
              <a:rPr lang="en-US" sz="2800" b="1" dirty="0" smtClean="0"/>
              <a:t> </a:t>
            </a:r>
            <a:br>
              <a:rPr lang="en-US" sz="2800" b="1" dirty="0" smtClean="0"/>
            </a:br>
            <a:r>
              <a:rPr lang="en-US" sz="2800" b="1" dirty="0" smtClean="0"/>
              <a:t>          patient </a:t>
            </a:r>
            <a:r>
              <a:rPr lang="en-US" sz="2800" b="1" dirty="0"/>
              <a:t>oral </a:t>
            </a:r>
            <a:r>
              <a:rPr lang="en-US" sz="2800" b="1" dirty="0" smtClean="0"/>
              <a:t>HAQ (</a:t>
            </a:r>
            <a:r>
              <a:rPr lang="en-US" sz="2800" b="1" dirty="0"/>
              <a:t>Q</a:t>
            </a:r>
            <a:r>
              <a:rPr lang="en-US" sz="2800" b="1" dirty="0" smtClean="0"/>
              <a:t>uality </a:t>
            </a:r>
            <a:r>
              <a:rPr lang="en-US" sz="2800" b="1" dirty="0"/>
              <a:t>of</a:t>
            </a:r>
            <a:r>
              <a:rPr lang="en-US" sz="2800" b="1" dirty="0" smtClean="0"/>
              <a:t> Life </a:t>
            </a:r>
            <a:r>
              <a:rPr lang="en-US" sz="2800" b="1" dirty="0"/>
              <a:t>scores</a:t>
            </a:r>
            <a:r>
              <a:rPr lang="en-US" sz="2800" b="1" dirty="0" smtClean="0"/>
              <a:t>).</a:t>
            </a:r>
            <a:br>
              <a:rPr lang="en-US" sz="2800" b="1" dirty="0" smtClean="0"/>
            </a:br>
            <a:r>
              <a:rPr lang="en-US" sz="2800" b="1" dirty="0" smtClean="0"/>
              <a:t/>
            </a:r>
            <a:br>
              <a:rPr lang="en-US" sz="2800" b="1" dirty="0" smtClean="0"/>
            </a:br>
            <a:r>
              <a:rPr lang="en-US" sz="2800" b="1" dirty="0" smtClean="0"/>
              <a:t>9.   Correlate </a:t>
            </a:r>
            <a:r>
              <a:rPr lang="en-US" sz="2800" b="1" dirty="0"/>
              <a:t>with dental scores and </a:t>
            </a:r>
            <a:r>
              <a:rPr lang="en-US" sz="2800" b="1" dirty="0" smtClean="0"/>
              <a:t>extractions.</a:t>
            </a:r>
            <a:r>
              <a:rPr lang="en-US" sz="2000" dirty="0" smtClean="0"/>
              <a:t/>
            </a:r>
            <a:br>
              <a:rPr lang="en-US" sz="2000" dirty="0" smtClean="0"/>
            </a:br>
            <a:r>
              <a:rPr lang="en-US" sz="2000" dirty="0"/>
              <a:t/>
            </a:r>
            <a:br>
              <a:rPr lang="en-US" sz="2000" dirty="0"/>
            </a:br>
            <a:endParaRPr lang="en-US" sz="2000" dirty="0"/>
          </a:p>
        </p:txBody>
      </p:sp>
      <p:cxnSp>
        <p:nvCxnSpPr>
          <p:cNvPr id="4" name="Straight Connector 3"/>
          <p:cNvCxnSpPr/>
          <p:nvPr/>
        </p:nvCxnSpPr>
        <p:spPr>
          <a:xfrm>
            <a:off x="1137372" y="2028192"/>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8940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6188" y="685802"/>
            <a:ext cx="7783412" cy="1389723"/>
          </a:xfrm>
        </p:spPr>
        <p:txBody>
          <a:bodyPr>
            <a:normAutofit/>
          </a:bodyPr>
          <a:lstStyle/>
          <a:p>
            <a:pPr marL="18288" indent="0">
              <a:buNone/>
            </a:pPr>
            <a:r>
              <a:rPr lang="en-US" sz="3200" i="1" dirty="0" smtClean="0"/>
              <a:t>   </a:t>
            </a:r>
            <a:r>
              <a:rPr lang="en-US" sz="4400" b="1" i="1" u="sng" dirty="0" smtClean="0">
                <a:solidFill>
                  <a:srgbClr val="FFFF00"/>
                </a:solidFill>
              </a:rPr>
              <a:t>Going Forward</a:t>
            </a:r>
            <a:r>
              <a:rPr lang="en-US" sz="4400" b="1" i="1" dirty="0">
                <a:solidFill>
                  <a:srgbClr val="FFFF00"/>
                </a:solidFill>
              </a:rPr>
              <a:t>: </a:t>
            </a:r>
            <a:r>
              <a:rPr lang="en-US" sz="4400" b="1" i="1" dirty="0" smtClean="0">
                <a:solidFill>
                  <a:srgbClr val="FFFF00"/>
                </a:solidFill>
              </a:rPr>
              <a:t>Treatment - 4 </a:t>
            </a:r>
          </a:p>
          <a:p>
            <a:pPr marL="18288" indent="0">
              <a:buNone/>
            </a:pPr>
            <a:endParaRPr lang="en-US" sz="2800" dirty="0"/>
          </a:p>
        </p:txBody>
      </p:sp>
      <p:sp>
        <p:nvSpPr>
          <p:cNvPr id="3" name="Title 2"/>
          <p:cNvSpPr>
            <a:spLocks noGrp="1"/>
          </p:cNvSpPr>
          <p:nvPr>
            <p:ph type="title"/>
          </p:nvPr>
        </p:nvSpPr>
        <p:spPr>
          <a:xfrm>
            <a:off x="777240" y="1784939"/>
            <a:ext cx="7711778" cy="3878812"/>
          </a:xfrm>
        </p:spPr>
        <p:txBody>
          <a:bodyPr/>
          <a:lstStyle/>
          <a:p>
            <a:r>
              <a:rPr lang="en-US" sz="3600" dirty="0" smtClean="0"/>
              <a:t>10.  Recognize the new ocular staining    </a:t>
            </a:r>
            <a:br>
              <a:rPr lang="en-US" sz="3600" dirty="0" smtClean="0"/>
            </a:br>
            <a:r>
              <a:rPr lang="en-US" sz="3600" dirty="0" smtClean="0"/>
              <a:t>        score.</a:t>
            </a:r>
            <a:br>
              <a:rPr lang="en-US" sz="3600" dirty="0" smtClean="0"/>
            </a:br>
            <a:r>
              <a:rPr lang="en-US" sz="3600" dirty="0" smtClean="0"/>
              <a:t/>
            </a:r>
            <a:br>
              <a:rPr lang="en-US" sz="3600" dirty="0" smtClean="0"/>
            </a:br>
            <a:r>
              <a:rPr lang="en-US" sz="3600" dirty="0" smtClean="0"/>
              <a:t>11.  Adapt iPhone to measure OSS.</a:t>
            </a:r>
            <a:br>
              <a:rPr lang="en-US" sz="3600" dirty="0" smtClean="0"/>
            </a:br>
            <a:r>
              <a:rPr lang="en-US" sz="3600" dirty="0" smtClean="0"/>
              <a:t/>
            </a:r>
            <a:br>
              <a:rPr lang="en-US" sz="3600" dirty="0" smtClean="0"/>
            </a:br>
            <a:r>
              <a:rPr lang="en-US" sz="3600" dirty="0" smtClean="0"/>
              <a:t>12.  Determine clinical significance of   </a:t>
            </a:r>
            <a:br>
              <a:rPr lang="en-US" sz="3600" dirty="0" smtClean="0"/>
            </a:br>
            <a:r>
              <a:rPr lang="en-US" sz="3600" dirty="0" smtClean="0"/>
              <a:t>       OSS and “</a:t>
            </a:r>
            <a:r>
              <a:rPr lang="en-US" sz="3600" dirty="0" err="1" smtClean="0"/>
              <a:t>Ophthaine</a:t>
            </a:r>
            <a:r>
              <a:rPr lang="en-US" sz="3600" dirty="0" smtClean="0"/>
              <a:t>” score.</a:t>
            </a:r>
            <a:endParaRPr lang="en-US" sz="3600" dirty="0"/>
          </a:p>
        </p:txBody>
      </p:sp>
      <p:cxnSp>
        <p:nvCxnSpPr>
          <p:cNvPr id="4" name="Straight Connector 3"/>
          <p:cNvCxnSpPr/>
          <p:nvPr/>
        </p:nvCxnSpPr>
        <p:spPr>
          <a:xfrm>
            <a:off x="1137372" y="1734405"/>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74654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070" y="685801"/>
            <a:ext cx="8168678" cy="1645611"/>
          </a:xfrm>
        </p:spPr>
        <p:txBody>
          <a:bodyPr/>
          <a:lstStyle/>
          <a:p>
            <a:pPr marL="18288" indent="0" algn="ctr">
              <a:buNone/>
            </a:pPr>
            <a:r>
              <a:rPr lang="en-US" sz="4400" b="1" i="1" u="sng" dirty="0">
                <a:solidFill>
                  <a:srgbClr val="FFFF00"/>
                </a:solidFill>
              </a:rPr>
              <a:t>Going forward</a:t>
            </a:r>
            <a:r>
              <a:rPr lang="en-US" sz="4400" b="1" i="1" dirty="0">
                <a:solidFill>
                  <a:srgbClr val="FFFF00"/>
                </a:solidFill>
              </a:rPr>
              <a:t>: </a:t>
            </a:r>
            <a:r>
              <a:rPr lang="en-US" sz="4400" b="1" i="1" dirty="0" smtClean="0">
                <a:solidFill>
                  <a:srgbClr val="FFFF00"/>
                </a:solidFill>
              </a:rPr>
              <a:t>Treatment -- 5</a:t>
            </a:r>
          </a:p>
          <a:p>
            <a:pPr marL="18288" indent="0" algn="ctr">
              <a:buNone/>
            </a:pPr>
            <a:r>
              <a:rPr lang="en-US" sz="4400" b="1" i="1" dirty="0" smtClean="0">
                <a:solidFill>
                  <a:srgbClr val="FFFF00"/>
                </a:solidFill>
              </a:rPr>
              <a:t>Chronic Fatigue</a:t>
            </a:r>
            <a:endParaRPr lang="en-US" sz="4400" b="1" i="1" dirty="0">
              <a:solidFill>
                <a:srgbClr val="FFFF00"/>
              </a:solidFill>
            </a:endParaRPr>
          </a:p>
          <a:p>
            <a:pPr marL="18288" indent="0" algn="ctr">
              <a:buNone/>
            </a:pPr>
            <a:endParaRPr lang="en-US" dirty="0"/>
          </a:p>
        </p:txBody>
      </p:sp>
      <p:sp>
        <p:nvSpPr>
          <p:cNvPr id="3" name="Title 2"/>
          <p:cNvSpPr>
            <a:spLocks noGrp="1"/>
          </p:cNvSpPr>
          <p:nvPr>
            <p:ph type="title"/>
          </p:nvPr>
        </p:nvSpPr>
        <p:spPr>
          <a:xfrm>
            <a:off x="777240" y="2002336"/>
            <a:ext cx="7543800" cy="3730065"/>
          </a:xfrm>
        </p:spPr>
        <p:txBody>
          <a:bodyPr/>
          <a:lstStyle/>
          <a:p>
            <a:r>
              <a:rPr lang="en-US" sz="2800" dirty="0" smtClean="0"/>
              <a:t/>
            </a:r>
            <a:br>
              <a:rPr lang="en-US" sz="2800" dirty="0" smtClean="0"/>
            </a:br>
            <a:r>
              <a:rPr lang="en-US" sz="2800" dirty="0" smtClean="0"/>
              <a:t/>
            </a:r>
            <a:br>
              <a:rPr lang="en-US" sz="2800" dirty="0" smtClean="0"/>
            </a:br>
            <a:r>
              <a:rPr lang="en-US" sz="2800" dirty="0" smtClean="0"/>
              <a:t>13. Capture data on sleep and depression.</a:t>
            </a:r>
            <a:br>
              <a:rPr lang="en-US" sz="2800" dirty="0" smtClean="0"/>
            </a:br>
            <a:r>
              <a:rPr lang="en-US" sz="2800" dirty="0" smtClean="0"/>
              <a:t/>
            </a:r>
            <a:br>
              <a:rPr lang="en-US" sz="2800" dirty="0" smtClean="0"/>
            </a:br>
            <a:r>
              <a:rPr lang="en-US" sz="2800" dirty="0" smtClean="0"/>
              <a:t>14. Capture data on OTC meds.</a:t>
            </a:r>
            <a:br>
              <a:rPr lang="en-US" sz="2800" dirty="0" smtClean="0"/>
            </a:br>
            <a:r>
              <a:rPr lang="en-US" sz="2800" dirty="0" smtClean="0"/>
              <a:t/>
            </a:r>
            <a:br>
              <a:rPr lang="en-US" sz="2800" dirty="0" smtClean="0"/>
            </a:br>
            <a:r>
              <a:rPr lang="en-US" sz="2800" dirty="0" smtClean="0"/>
              <a:t>15. Work with Multiple Sclerosis experts to </a:t>
            </a:r>
            <a:br>
              <a:rPr lang="en-US" sz="2800" dirty="0" smtClean="0"/>
            </a:br>
            <a:r>
              <a:rPr lang="en-US" sz="2800" dirty="0" smtClean="0"/>
              <a:t>        understand the intra-cerebral pathways—</a:t>
            </a:r>
            <a:br>
              <a:rPr lang="en-US" sz="2800" dirty="0" smtClean="0"/>
            </a:br>
            <a:r>
              <a:rPr lang="en-US" sz="2800" dirty="0" smtClean="0"/>
              <a:t>        probably involving microglial cells and their   </a:t>
            </a:r>
            <a:br>
              <a:rPr lang="en-US" sz="2800" dirty="0" smtClean="0"/>
            </a:br>
            <a:r>
              <a:rPr lang="en-US" sz="2800" dirty="0" smtClean="0"/>
              <a:t>        biomarkers.</a:t>
            </a:r>
            <a:endParaRPr lang="en-US" sz="2800" dirty="0"/>
          </a:p>
        </p:txBody>
      </p:sp>
      <p:cxnSp>
        <p:nvCxnSpPr>
          <p:cNvPr id="4" name="Straight Connector 3"/>
          <p:cNvCxnSpPr/>
          <p:nvPr/>
        </p:nvCxnSpPr>
        <p:spPr>
          <a:xfrm>
            <a:off x="1137372" y="2189301"/>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67532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13272" y="685802"/>
            <a:ext cx="6096000" cy="1209656"/>
          </a:xfrm>
        </p:spPr>
        <p:txBody>
          <a:bodyPr>
            <a:normAutofit/>
          </a:bodyPr>
          <a:lstStyle/>
          <a:p>
            <a:pPr marL="18288" indent="0" algn="ctr">
              <a:buNone/>
            </a:pPr>
            <a:r>
              <a:rPr lang="en-US" sz="4400" b="1" i="1" dirty="0" smtClean="0">
                <a:solidFill>
                  <a:srgbClr val="FFFF00"/>
                </a:solidFill>
              </a:rPr>
              <a:t>Summary ---1</a:t>
            </a:r>
          </a:p>
          <a:p>
            <a:pPr marL="18288" indent="0" algn="ctr">
              <a:buNone/>
            </a:pPr>
            <a:endParaRPr lang="en-US" sz="2400" i="1" dirty="0"/>
          </a:p>
        </p:txBody>
      </p:sp>
      <p:sp>
        <p:nvSpPr>
          <p:cNvPr id="3" name="Title 2"/>
          <p:cNvSpPr>
            <a:spLocks noGrp="1"/>
          </p:cNvSpPr>
          <p:nvPr>
            <p:ph type="title"/>
          </p:nvPr>
        </p:nvSpPr>
        <p:spPr>
          <a:xfrm>
            <a:off x="777240" y="1885984"/>
            <a:ext cx="7543800" cy="3829397"/>
          </a:xfrm>
        </p:spPr>
        <p:txBody>
          <a:bodyPr/>
          <a:lstStyle/>
          <a:p>
            <a:r>
              <a:rPr lang="en-US" sz="3200" b="1" dirty="0" smtClean="0"/>
              <a:t>1. Who will pay for this?</a:t>
            </a:r>
            <a:r>
              <a:rPr lang="en-US" sz="3200" dirty="0" smtClean="0"/>
              <a:t/>
            </a:r>
            <a:br>
              <a:rPr lang="en-US" sz="3200" dirty="0" smtClean="0"/>
            </a:br>
            <a:r>
              <a:rPr lang="en-US" sz="3200" b="1" dirty="0" smtClean="0"/>
              <a:t>2. Who will publish the results?</a:t>
            </a:r>
            <a:r>
              <a:rPr lang="en-US" sz="2400" dirty="0" smtClean="0"/>
              <a:t/>
            </a:r>
            <a:br>
              <a:rPr lang="en-US" sz="2400" dirty="0" smtClean="0"/>
            </a:br>
            <a:r>
              <a:rPr lang="en-US" sz="2400" dirty="0"/>
              <a:t/>
            </a:r>
            <a:br>
              <a:rPr lang="en-US" sz="2400" dirty="0"/>
            </a:br>
            <a:r>
              <a:rPr lang="en-US" sz="2400" dirty="0" smtClean="0"/>
              <a:t>Both government </a:t>
            </a:r>
            <a:r>
              <a:rPr lang="en-US" sz="2400" dirty="0" smtClean="0"/>
              <a:t>grants and NGO </a:t>
            </a:r>
            <a:r>
              <a:rPr lang="en-US" sz="2400" dirty="0" smtClean="0"/>
              <a:t>(non-government organization) </a:t>
            </a:r>
            <a:r>
              <a:rPr lang="en-US" sz="2400" dirty="0" smtClean="0"/>
              <a:t>when you demonstrate it is significant disease</a:t>
            </a:r>
            <a:br>
              <a:rPr lang="en-US" sz="2400" dirty="0" smtClean="0"/>
            </a:br>
            <a:r>
              <a:rPr lang="en-US" sz="2400" dirty="0"/>
              <a:t/>
            </a:r>
            <a:br>
              <a:rPr lang="en-US" sz="2400" dirty="0"/>
            </a:br>
            <a:r>
              <a:rPr lang="en-US" sz="2400" dirty="0"/>
              <a:t>L</a:t>
            </a:r>
            <a:r>
              <a:rPr lang="en-US" sz="2400" dirty="0" smtClean="0"/>
              <a:t>ocal </a:t>
            </a:r>
            <a:r>
              <a:rPr lang="en-US" sz="2400" dirty="0" smtClean="0"/>
              <a:t>grants from pharmaceuticals.</a:t>
            </a:r>
            <a:br>
              <a:rPr lang="en-US" sz="2400" dirty="0" smtClean="0"/>
            </a:br>
            <a:r>
              <a:rPr lang="en-US" sz="2400" dirty="0"/>
              <a:t/>
            </a:r>
            <a:br>
              <a:rPr lang="en-US" sz="2400" dirty="0"/>
            </a:br>
            <a:r>
              <a:rPr lang="en-US" sz="2800" b="1" dirty="0" smtClean="0"/>
              <a:t>3. Journals will publish this data from well designed hypotheses, methods and results</a:t>
            </a:r>
            <a:endParaRPr lang="en-US" sz="2800" b="1" dirty="0"/>
          </a:p>
        </p:txBody>
      </p:sp>
      <p:cxnSp>
        <p:nvCxnSpPr>
          <p:cNvPr id="4" name="Straight Connector 3"/>
          <p:cNvCxnSpPr/>
          <p:nvPr/>
        </p:nvCxnSpPr>
        <p:spPr>
          <a:xfrm>
            <a:off x="1137372" y="1573296"/>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25547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0938" y="79274"/>
            <a:ext cx="6096000" cy="1674018"/>
          </a:xfrm>
        </p:spPr>
        <p:txBody>
          <a:bodyPr>
            <a:normAutofit/>
          </a:bodyPr>
          <a:lstStyle/>
          <a:p>
            <a:pPr marL="18288" indent="0" algn="ctr">
              <a:buNone/>
            </a:pPr>
            <a:r>
              <a:rPr lang="en-US" sz="4400" b="1" i="1" dirty="0" smtClean="0">
                <a:solidFill>
                  <a:srgbClr val="FFFF00"/>
                </a:solidFill>
              </a:rPr>
              <a:t>Summary - 2</a:t>
            </a:r>
            <a:endParaRPr lang="en-US" sz="4400" b="1" i="1" dirty="0">
              <a:solidFill>
                <a:srgbClr val="FFFF00"/>
              </a:solidFill>
            </a:endParaRPr>
          </a:p>
          <a:p>
            <a:pPr marL="18288" indent="0">
              <a:buNone/>
            </a:pPr>
            <a:endParaRPr lang="en-US" sz="4000" dirty="0"/>
          </a:p>
        </p:txBody>
      </p:sp>
      <p:sp>
        <p:nvSpPr>
          <p:cNvPr id="3" name="Title 2"/>
          <p:cNvSpPr>
            <a:spLocks noGrp="1"/>
          </p:cNvSpPr>
          <p:nvPr>
            <p:ph type="title"/>
          </p:nvPr>
        </p:nvSpPr>
        <p:spPr/>
        <p:txBody>
          <a:bodyPr/>
          <a:lstStyle/>
          <a:p>
            <a:r>
              <a:rPr lang="en-US" sz="3200" dirty="0" smtClean="0"/>
              <a:t>3. </a:t>
            </a:r>
            <a:r>
              <a:rPr lang="en-US" sz="3200" dirty="0"/>
              <a:t>Predict reduced</a:t>
            </a:r>
            <a:r>
              <a:rPr lang="en-US" sz="3200" dirty="0" smtClean="0"/>
              <a:t> ophthalmology </a:t>
            </a:r>
            <a:r>
              <a:rPr lang="en-US" sz="3200" dirty="0"/>
              <a:t>costs </a:t>
            </a:r>
            <a:r>
              <a:rPr lang="en-US" sz="3200" dirty="0" smtClean="0"/>
              <a:t>and </a:t>
            </a:r>
            <a:br>
              <a:rPr lang="en-US" sz="3200" dirty="0" smtClean="0"/>
            </a:br>
            <a:r>
              <a:rPr lang="en-US" sz="3200" dirty="0" smtClean="0"/>
              <a:t>       increased productivity.</a:t>
            </a:r>
            <a:br>
              <a:rPr lang="en-US" sz="3200" dirty="0" smtClean="0"/>
            </a:br>
            <a:r>
              <a:rPr lang="en-US" sz="3200" dirty="0" smtClean="0"/>
              <a:t/>
            </a:r>
            <a:br>
              <a:rPr lang="en-US" sz="3200" dirty="0" smtClean="0"/>
            </a:br>
            <a:r>
              <a:rPr lang="en-US" sz="3200" dirty="0" smtClean="0"/>
              <a:t>4. </a:t>
            </a:r>
            <a:r>
              <a:rPr lang="en-US" sz="3200" dirty="0"/>
              <a:t>Determine if the pain (oral or ocular) is</a:t>
            </a:r>
            <a:r>
              <a:rPr lang="en-US" sz="3200" dirty="0" smtClean="0"/>
              <a:t>    </a:t>
            </a:r>
            <a:br>
              <a:rPr lang="en-US" sz="3200" dirty="0" smtClean="0"/>
            </a:br>
            <a:r>
              <a:rPr lang="en-US" sz="3200" dirty="0" smtClean="0"/>
              <a:t>       due </a:t>
            </a:r>
            <a:r>
              <a:rPr lang="en-US" sz="3200" dirty="0"/>
              <a:t>to </a:t>
            </a:r>
            <a:r>
              <a:rPr lang="en-US" sz="3200" dirty="0" smtClean="0"/>
              <a:t>dryness or “central pain.” </a:t>
            </a:r>
            <a:br>
              <a:rPr lang="en-US" sz="3200" dirty="0" smtClean="0"/>
            </a:br>
            <a:r>
              <a:rPr lang="en-US" sz="3200" dirty="0" smtClean="0"/>
              <a:t> </a:t>
            </a:r>
            <a:br>
              <a:rPr lang="en-US" sz="3200" dirty="0" smtClean="0"/>
            </a:br>
            <a:r>
              <a:rPr lang="en-US" sz="3200" dirty="0" smtClean="0"/>
              <a:t>5. Adjust outcome measures to correlate with </a:t>
            </a:r>
            <a:br>
              <a:rPr lang="en-US" sz="3200" dirty="0" smtClean="0"/>
            </a:br>
            <a:r>
              <a:rPr lang="en-US" sz="3200" dirty="0" smtClean="0"/>
              <a:t>       salivary flow.</a:t>
            </a:r>
            <a:endParaRPr lang="en-US" sz="3200" dirty="0"/>
          </a:p>
        </p:txBody>
      </p:sp>
      <p:cxnSp>
        <p:nvCxnSpPr>
          <p:cNvPr id="4" name="Straight Connector 3"/>
          <p:cNvCxnSpPr/>
          <p:nvPr/>
        </p:nvCxnSpPr>
        <p:spPr>
          <a:xfrm>
            <a:off x="1137372" y="1488003"/>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2962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38139" y="377583"/>
            <a:ext cx="7745371" cy="3131841"/>
          </a:xfrm>
        </p:spPr>
        <p:txBody>
          <a:bodyPr>
            <a:normAutofit fontScale="92500" lnSpcReduction="20000"/>
          </a:bodyPr>
          <a:lstStyle/>
          <a:p>
            <a:pPr marL="18288" indent="0" algn="ctr">
              <a:buNone/>
            </a:pPr>
            <a:endParaRPr lang="en-US" sz="4000" b="1" dirty="0" smtClean="0"/>
          </a:p>
          <a:p>
            <a:pPr marL="18288" indent="0" algn="ctr">
              <a:buNone/>
            </a:pPr>
            <a:r>
              <a:rPr lang="en-US" sz="4000" b="1" dirty="0" smtClean="0">
                <a:solidFill>
                  <a:srgbClr val="FFFF00"/>
                </a:solidFill>
              </a:rPr>
              <a:t>Background:</a:t>
            </a:r>
          </a:p>
          <a:p>
            <a:pPr marL="18288" indent="0">
              <a:buNone/>
            </a:pPr>
            <a:r>
              <a:rPr lang="en-US" sz="2400" dirty="0" smtClean="0"/>
              <a:t>                     </a:t>
            </a:r>
          </a:p>
          <a:p>
            <a:pPr marL="18288" indent="0">
              <a:buNone/>
            </a:pPr>
            <a:r>
              <a:rPr lang="en-US" sz="2400" dirty="0" smtClean="0"/>
              <a:t>                          I was recently asked the question: </a:t>
            </a:r>
          </a:p>
          <a:p>
            <a:pPr marL="18288" indent="0">
              <a:buNone/>
            </a:pPr>
            <a:endParaRPr lang="en-US" sz="2400" dirty="0" smtClean="0"/>
          </a:p>
          <a:p>
            <a:pPr marL="18288" indent="0">
              <a:buNone/>
            </a:pPr>
            <a:r>
              <a:rPr lang="en-US" sz="2400" b="1" i="1" dirty="0" smtClean="0"/>
              <a:t>             “Why do Indian Academic Centers have such a</a:t>
            </a:r>
          </a:p>
          <a:p>
            <a:pPr marL="18288" indent="0">
              <a:buNone/>
            </a:pPr>
            <a:r>
              <a:rPr lang="en-US" sz="2400" b="1" i="1" dirty="0" smtClean="0"/>
              <a:t>                difficult time getting their papers published</a:t>
            </a:r>
          </a:p>
          <a:p>
            <a:pPr marL="18288" indent="0">
              <a:buNone/>
            </a:pPr>
            <a:r>
              <a:rPr lang="en-US" sz="2400" b="1" i="1" dirty="0" smtClean="0"/>
              <a:t>       when they have such incredible patient populations?”</a:t>
            </a:r>
          </a:p>
          <a:p>
            <a:pPr marL="18288" indent="0">
              <a:buNone/>
            </a:pPr>
            <a:endParaRPr lang="en-US" sz="2400" b="1" i="1" dirty="0" smtClean="0"/>
          </a:p>
          <a:p>
            <a:pPr marL="18288" indent="0">
              <a:buNone/>
            </a:pPr>
            <a:endParaRPr lang="en-US" sz="2400" b="1" i="1" dirty="0" smtClean="0"/>
          </a:p>
          <a:p>
            <a:pPr marL="18288" indent="0">
              <a:buNone/>
            </a:pPr>
            <a:endParaRPr lang="en-US" sz="2400" b="1" i="1" dirty="0"/>
          </a:p>
        </p:txBody>
      </p:sp>
      <p:sp>
        <p:nvSpPr>
          <p:cNvPr id="3" name="Title 2"/>
          <p:cNvSpPr>
            <a:spLocks noGrp="1"/>
          </p:cNvSpPr>
          <p:nvPr>
            <p:ph type="title"/>
          </p:nvPr>
        </p:nvSpPr>
        <p:spPr>
          <a:xfrm>
            <a:off x="308900" y="3272389"/>
            <a:ext cx="8374610" cy="2518811"/>
          </a:xfrm>
        </p:spPr>
        <p:txBody>
          <a:bodyPr/>
          <a:lstStyle/>
          <a:p>
            <a:r>
              <a:rPr lang="en-US" sz="2400" dirty="0" smtClean="0"/>
              <a:t>    I was asked a similar question by the Europeans back in 1986 </a:t>
            </a:r>
            <a:br>
              <a:rPr lang="en-US" sz="2400" dirty="0" smtClean="0"/>
            </a:br>
            <a:r>
              <a:rPr lang="en-US" sz="2400" dirty="0" smtClean="0"/>
              <a:t>                 at the first Sjogren’s Conference in Copenhagen.</a:t>
            </a:r>
            <a:br>
              <a:rPr lang="en-US" sz="2400" dirty="0" smtClean="0"/>
            </a:br>
            <a:r>
              <a:rPr lang="en-US" sz="2400" dirty="0" smtClean="0"/>
              <a:t>              I was the external advisor to the new EULAR group.</a:t>
            </a:r>
            <a:br>
              <a:rPr lang="en-US" sz="2400" dirty="0" smtClean="0"/>
            </a:br>
            <a:r>
              <a:rPr lang="en-US" sz="2400" dirty="0" smtClean="0"/>
              <a:t> </a:t>
            </a:r>
            <a:br>
              <a:rPr lang="en-US" sz="2400" dirty="0" smtClean="0"/>
            </a:br>
            <a:r>
              <a:rPr lang="en-US" sz="2400" dirty="0" smtClean="0"/>
              <a:t>                    That was at time of the Chernobyl explosion– </a:t>
            </a:r>
            <a:br>
              <a:rPr lang="en-US" sz="2400" dirty="0" smtClean="0"/>
            </a:br>
            <a:r>
              <a:rPr lang="en-US" sz="2400" dirty="0" smtClean="0"/>
              <a:t>              and now the Europeans have organized their cohort </a:t>
            </a:r>
            <a:br>
              <a:rPr lang="en-US" sz="2400" dirty="0" smtClean="0"/>
            </a:br>
            <a:r>
              <a:rPr lang="en-US" sz="2400" dirty="0" smtClean="0"/>
              <a:t>                  of patients and have the most papers accepted.</a:t>
            </a:r>
            <a:endParaRPr lang="en-US" sz="2400" dirty="0"/>
          </a:p>
        </p:txBody>
      </p:sp>
      <p:cxnSp>
        <p:nvCxnSpPr>
          <p:cNvPr id="4" name="Straight Connector 3"/>
          <p:cNvCxnSpPr/>
          <p:nvPr/>
        </p:nvCxnSpPr>
        <p:spPr>
          <a:xfrm>
            <a:off x="1137372" y="1791267"/>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87299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90058" y="685802"/>
            <a:ext cx="6096000" cy="1430953"/>
          </a:xfrm>
        </p:spPr>
        <p:txBody>
          <a:bodyPr>
            <a:normAutofit/>
          </a:bodyPr>
          <a:lstStyle/>
          <a:p>
            <a:pPr marL="18288" indent="0" algn="ctr">
              <a:buNone/>
            </a:pPr>
            <a:r>
              <a:rPr lang="en-US" sz="4400" b="1" i="1" dirty="0" smtClean="0">
                <a:solidFill>
                  <a:srgbClr val="FFFF00"/>
                </a:solidFill>
              </a:rPr>
              <a:t>Summary - 3</a:t>
            </a:r>
            <a:endParaRPr lang="en-US" sz="4400" b="1" i="1" dirty="0">
              <a:solidFill>
                <a:srgbClr val="FFFF00"/>
              </a:solidFill>
            </a:endParaRPr>
          </a:p>
          <a:p>
            <a:endParaRPr lang="en-US" sz="3200" dirty="0"/>
          </a:p>
        </p:txBody>
      </p:sp>
      <p:sp>
        <p:nvSpPr>
          <p:cNvPr id="3" name="Title 2"/>
          <p:cNvSpPr>
            <a:spLocks noGrp="1"/>
          </p:cNvSpPr>
          <p:nvPr>
            <p:ph type="title"/>
          </p:nvPr>
        </p:nvSpPr>
        <p:spPr>
          <a:xfrm>
            <a:off x="777240" y="2288384"/>
            <a:ext cx="7543800" cy="3123736"/>
          </a:xfrm>
        </p:spPr>
        <p:txBody>
          <a:bodyPr/>
          <a:lstStyle/>
          <a:p>
            <a:r>
              <a:rPr lang="en-US" sz="3200" dirty="0" smtClean="0"/>
              <a:t>6.  Identify patients with high ESSDAI score   </a:t>
            </a:r>
            <a:br>
              <a:rPr lang="en-US" sz="3200" dirty="0" smtClean="0"/>
            </a:br>
            <a:r>
              <a:rPr lang="en-US" sz="3200" dirty="0" smtClean="0"/>
              <a:t>       for clinical trials.</a:t>
            </a:r>
            <a:br>
              <a:rPr lang="en-US" sz="3200" dirty="0" smtClean="0"/>
            </a:br>
            <a:r>
              <a:rPr lang="en-US" sz="3200" dirty="0" smtClean="0"/>
              <a:t/>
            </a:r>
            <a:br>
              <a:rPr lang="en-US" sz="3200" dirty="0" smtClean="0"/>
            </a:br>
            <a:r>
              <a:rPr lang="en-US" sz="3200" dirty="0" smtClean="0"/>
              <a:t>7.  Contact manufacturers of </a:t>
            </a:r>
            <a:r>
              <a:rPr lang="en-US" sz="3200" dirty="0" smtClean="0"/>
              <a:t>both Big 	Pharma and </a:t>
            </a:r>
            <a:r>
              <a:rPr lang="en-US" sz="3200" dirty="0" err="1" smtClean="0"/>
              <a:t>B</a:t>
            </a:r>
            <a:r>
              <a:rPr lang="en-US" sz="3200" dirty="0" err="1" smtClean="0"/>
              <a:t>iosimilar</a:t>
            </a:r>
            <a:r>
              <a:rPr lang="en-US" sz="3200" dirty="0" smtClean="0"/>
              <a:t> Manufacturer </a:t>
            </a:r>
            <a:r>
              <a:rPr lang="en-US" sz="3200" dirty="0" smtClean="0"/>
              <a:t/>
            </a:r>
            <a:br>
              <a:rPr lang="en-US" sz="3200" dirty="0" smtClean="0"/>
            </a:br>
            <a:r>
              <a:rPr lang="en-US" sz="3200" dirty="0" smtClean="0"/>
              <a:t>      </a:t>
            </a:r>
            <a:r>
              <a:rPr lang="en-US" sz="3200" dirty="0"/>
              <a:t> </a:t>
            </a:r>
            <a:r>
              <a:rPr lang="en-US" sz="3200" dirty="0" smtClean="0"/>
              <a:t> </a:t>
            </a:r>
            <a:r>
              <a:rPr lang="en-US" sz="3200" dirty="0" smtClean="0"/>
              <a:t> </a:t>
            </a:r>
            <a:r>
              <a:rPr lang="en-US" sz="3200" dirty="0" smtClean="0"/>
              <a:t>for trials with your new data bases and    </a:t>
            </a:r>
            <a:br>
              <a:rPr lang="en-US" sz="3200" dirty="0" smtClean="0"/>
            </a:br>
            <a:r>
              <a:rPr lang="en-US" sz="3200" dirty="0" smtClean="0"/>
              <a:t>       </a:t>
            </a:r>
            <a:r>
              <a:rPr lang="en-US" sz="3200" dirty="0" smtClean="0"/>
              <a:t>  iPhone</a:t>
            </a:r>
            <a:r>
              <a:rPr lang="en-US" sz="3200" dirty="0" smtClean="0"/>
              <a:t>-based data collection systems.</a:t>
            </a:r>
            <a:endParaRPr lang="en-US" sz="3200" dirty="0"/>
          </a:p>
        </p:txBody>
      </p:sp>
      <p:cxnSp>
        <p:nvCxnSpPr>
          <p:cNvPr id="4" name="Straight Connector 3"/>
          <p:cNvCxnSpPr/>
          <p:nvPr/>
        </p:nvCxnSpPr>
        <p:spPr>
          <a:xfrm>
            <a:off x="1137372" y="1753359"/>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29621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1866" y="685801"/>
            <a:ext cx="7709817" cy="2231887"/>
          </a:xfrm>
        </p:spPr>
        <p:txBody>
          <a:bodyPr>
            <a:normAutofit fontScale="70000" lnSpcReduction="20000"/>
          </a:bodyPr>
          <a:lstStyle/>
          <a:p>
            <a:pPr marL="18288" indent="0" algn="ctr">
              <a:buNone/>
            </a:pPr>
            <a:r>
              <a:rPr lang="en-US" sz="4800" dirty="0" smtClean="0"/>
              <a:t>Thank you for inviting me</a:t>
            </a:r>
            <a:r>
              <a:rPr lang="en-US" sz="4800" dirty="0" smtClean="0"/>
              <a:t>.</a:t>
            </a:r>
          </a:p>
          <a:p>
            <a:pPr marL="18288" indent="0" algn="ctr">
              <a:buNone/>
            </a:pPr>
            <a:r>
              <a:rPr lang="en-US" sz="4800" dirty="0" smtClean="0"/>
              <a:t>All slides are listed on</a:t>
            </a:r>
            <a:endParaRPr lang="en-US" sz="4800" dirty="0" smtClean="0"/>
          </a:p>
          <a:p>
            <a:pPr marL="18288" indent="0" algn="ctr">
              <a:buNone/>
            </a:pPr>
            <a:r>
              <a:rPr lang="en-US" sz="4800" dirty="0" err="1" smtClean="0">
                <a:solidFill>
                  <a:srgbClr val="FFFF00"/>
                </a:solidFill>
              </a:rPr>
              <a:t>RobertFoxmd.com</a:t>
            </a:r>
            <a:endParaRPr lang="en-US" sz="4800" dirty="0" smtClean="0">
              <a:solidFill>
                <a:srgbClr val="FFFF00"/>
              </a:solidFill>
            </a:endParaRPr>
          </a:p>
          <a:p>
            <a:pPr marL="18288" indent="0" algn="ctr">
              <a:buNone/>
            </a:pPr>
            <a:r>
              <a:rPr lang="en-US" sz="4800" dirty="0" smtClean="0">
                <a:solidFill>
                  <a:srgbClr val="FFFF00"/>
                </a:solidFill>
              </a:rPr>
              <a:t>(on your computer but not </a:t>
            </a:r>
            <a:r>
              <a:rPr lang="en-US" sz="4800" dirty="0" err="1" smtClean="0">
                <a:solidFill>
                  <a:srgbClr val="FFFF00"/>
                </a:solidFill>
              </a:rPr>
              <a:t>iphone</a:t>
            </a:r>
            <a:r>
              <a:rPr lang="en-US" sz="4800" dirty="0" smtClean="0">
                <a:solidFill>
                  <a:srgbClr val="FFFF00"/>
                </a:solidFill>
              </a:rPr>
              <a:t>)</a:t>
            </a:r>
            <a:endParaRPr lang="en-US" sz="4800" dirty="0">
              <a:solidFill>
                <a:srgbClr val="FFFF00"/>
              </a:solidFill>
            </a:endParaRPr>
          </a:p>
        </p:txBody>
      </p:sp>
      <p:sp>
        <p:nvSpPr>
          <p:cNvPr id="3" name="Title 2"/>
          <p:cNvSpPr>
            <a:spLocks noGrp="1"/>
          </p:cNvSpPr>
          <p:nvPr>
            <p:ph type="title"/>
          </p:nvPr>
        </p:nvSpPr>
        <p:spPr>
          <a:xfrm>
            <a:off x="777240" y="3032730"/>
            <a:ext cx="7543800" cy="2882741"/>
          </a:xfrm>
        </p:spPr>
        <p:txBody>
          <a:bodyPr/>
          <a:lstStyle/>
          <a:p>
            <a:r>
              <a:rPr lang="en-US" sz="4000" dirty="0" err="1" smtClean="0"/>
              <a:t>मुझे</a:t>
            </a:r>
            <a:r>
              <a:rPr lang="en-US" sz="4000" dirty="0" smtClean="0"/>
              <a:t> </a:t>
            </a:r>
            <a:r>
              <a:rPr lang="en-US" sz="4000" dirty="0" err="1" smtClean="0"/>
              <a:t>आमंत्रित</a:t>
            </a:r>
            <a:r>
              <a:rPr lang="en-US" sz="4000" dirty="0" smtClean="0"/>
              <a:t> </a:t>
            </a:r>
            <a:r>
              <a:rPr lang="en-US" sz="4000" dirty="0" err="1" smtClean="0"/>
              <a:t>करने</a:t>
            </a:r>
            <a:r>
              <a:rPr lang="en-US" sz="4000" dirty="0" smtClean="0"/>
              <a:t> </a:t>
            </a:r>
            <a:r>
              <a:rPr lang="en-US" sz="4000" dirty="0" err="1" smtClean="0"/>
              <a:t>के</a:t>
            </a:r>
            <a:r>
              <a:rPr lang="en-US" sz="4000" dirty="0" smtClean="0"/>
              <a:t> </a:t>
            </a:r>
            <a:r>
              <a:rPr lang="en-US" sz="4000" dirty="0" err="1" smtClean="0"/>
              <a:t>लिए</a:t>
            </a:r>
            <a:r>
              <a:rPr lang="en-US" sz="4000" dirty="0" smtClean="0"/>
              <a:t> </a:t>
            </a:r>
            <a:r>
              <a:rPr lang="en-US" sz="4000" dirty="0" err="1" smtClean="0"/>
              <a:t>धन्यवाद</a:t>
            </a:r>
            <a:r>
              <a:rPr lang="en-US" sz="4000" dirty="0" smtClean="0"/>
              <a:t/>
            </a:r>
            <a:br>
              <a:rPr lang="en-US" sz="4000" dirty="0" smtClean="0"/>
            </a:br>
            <a:r>
              <a:rPr lang="en-US" sz="4000" dirty="0" err="1" smtClean="0"/>
              <a:t>मुझे</a:t>
            </a:r>
            <a:r>
              <a:rPr lang="en-US" sz="4000" dirty="0" smtClean="0"/>
              <a:t> </a:t>
            </a:r>
            <a:r>
              <a:rPr lang="en-US" sz="4000" dirty="0" err="1" smtClean="0"/>
              <a:t>आमंत्रित</a:t>
            </a:r>
            <a:r>
              <a:rPr lang="en-US" sz="4000" dirty="0" smtClean="0"/>
              <a:t> </a:t>
            </a:r>
            <a:r>
              <a:rPr lang="en-US" sz="4000" dirty="0" err="1" smtClean="0"/>
              <a:t>करने</a:t>
            </a:r>
            <a:r>
              <a:rPr lang="en-US" sz="4000" dirty="0" smtClean="0"/>
              <a:t> </a:t>
            </a:r>
            <a:r>
              <a:rPr lang="en-US" sz="4000" dirty="0" err="1" smtClean="0"/>
              <a:t>के</a:t>
            </a:r>
            <a:r>
              <a:rPr lang="en-US" sz="4000" dirty="0" smtClean="0"/>
              <a:t> </a:t>
            </a:r>
            <a:r>
              <a:rPr lang="en-US" sz="4000" dirty="0" err="1" smtClean="0"/>
              <a:t>लिए</a:t>
            </a:r>
            <a:r>
              <a:rPr lang="en-US" sz="4000" dirty="0" smtClean="0"/>
              <a:t> </a:t>
            </a:r>
            <a:r>
              <a:rPr lang="en-US" sz="4000" dirty="0" err="1" smtClean="0"/>
              <a:t>धन्यवाद</a:t>
            </a:r>
            <a:r>
              <a:rPr lang="en-US" sz="4000" dirty="0" smtClean="0"/>
              <a:t/>
            </a:r>
            <a:br>
              <a:rPr lang="en-US" sz="4000" dirty="0" smtClean="0"/>
            </a:br>
            <a:r>
              <a:rPr lang="en-US" sz="4000" dirty="0" smtClean="0"/>
              <a:t/>
            </a:r>
            <a:br>
              <a:rPr lang="en-US" sz="4000" dirty="0" smtClean="0"/>
            </a:br>
            <a:r>
              <a:rPr lang="en-US" sz="3200" i="1" dirty="0" err="1" smtClean="0"/>
              <a:t>Mujhē</a:t>
            </a:r>
            <a:r>
              <a:rPr lang="en-US" sz="3200" i="1" dirty="0" smtClean="0"/>
              <a:t> </a:t>
            </a:r>
            <a:r>
              <a:rPr lang="en-US" sz="3200" i="1" dirty="0" err="1" smtClean="0"/>
              <a:t>āmantrita</a:t>
            </a:r>
            <a:r>
              <a:rPr lang="en-US" sz="3200" i="1" dirty="0" smtClean="0"/>
              <a:t> </a:t>
            </a:r>
            <a:r>
              <a:rPr lang="en-US" sz="3200" i="1" dirty="0" err="1" smtClean="0"/>
              <a:t>karanē</a:t>
            </a:r>
            <a:r>
              <a:rPr lang="en-US" sz="3200" i="1" dirty="0" smtClean="0"/>
              <a:t> </a:t>
            </a:r>
            <a:r>
              <a:rPr lang="en-US" sz="3200" i="1" dirty="0" err="1" smtClean="0"/>
              <a:t>kē</a:t>
            </a:r>
            <a:r>
              <a:rPr lang="en-US" sz="3200" i="1" dirty="0" smtClean="0"/>
              <a:t> </a:t>
            </a:r>
            <a:r>
              <a:rPr lang="en-US" sz="3200" i="1" dirty="0" err="1" smtClean="0"/>
              <a:t>li'ē</a:t>
            </a:r>
            <a:r>
              <a:rPr lang="en-US" sz="3200" i="1" dirty="0" smtClean="0"/>
              <a:t> </a:t>
            </a:r>
            <a:r>
              <a:rPr lang="en-US" sz="3200" i="1" dirty="0" err="1" smtClean="0"/>
              <a:t>dhan'yavāda</a:t>
            </a:r>
            <a:r>
              <a:rPr lang="en-US" sz="3200" i="1" dirty="0" smtClean="0"/>
              <a:t>.</a:t>
            </a:r>
            <a:endParaRPr lang="en-US" sz="3200" i="1" dirty="0"/>
          </a:p>
        </p:txBody>
      </p:sp>
      <p:cxnSp>
        <p:nvCxnSpPr>
          <p:cNvPr id="4" name="Straight Connector 3"/>
          <p:cNvCxnSpPr/>
          <p:nvPr/>
        </p:nvCxnSpPr>
        <p:spPr>
          <a:xfrm>
            <a:off x="1137372" y="3364449"/>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2320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ummer-solstis.JPG"/>
          <p:cNvPicPr>
            <a:picLocks noGrp="1" noChangeAspect="1"/>
          </p:cNvPicPr>
          <p:nvPr>
            <p:ph idx="1"/>
          </p:nvPr>
        </p:nvPicPr>
        <p:blipFill>
          <a:blip r:embed="rId2">
            <a:extLst>
              <a:ext uri="{28A0092B-C50C-407E-A947-70E740481C1C}">
                <a14:useLocalDpi xmlns:a14="http://schemas.microsoft.com/office/drawing/2010/main" val="0"/>
              </a:ext>
            </a:extLst>
          </a:blip>
          <a:srcRect t="3796" b="3796"/>
          <a:stretch>
            <a:fillRect/>
          </a:stretch>
        </p:blipFill>
        <p:spPr>
          <a:xfrm>
            <a:off x="238000" y="616024"/>
            <a:ext cx="4757612" cy="2596792"/>
          </a:xfrm>
        </p:spPr>
      </p:pic>
      <p:sp>
        <p:nvSpPr>
          <p:cNvPr id="3" name="Title 2"/>
          <p:cNvSpPr>
            <a:spLocks noGrp="1"/>
          </p:cNvSpPr>
          <p:nvPr>
            <p:ph type="title"/>
          </p:nvPr>
        </p:nvSpPr>
        <p:spPr>
          <a:xfrm>
            <a:off x="777240" y="5389144"/>
            <a:ext cx="7543800" cy="705320"/>
          </a:xfrm>
        </p:spPr>
        <p:txBody>
          <a:bodyPr/>
          <a:lstStyle/>
          <a:p>
            <a:pPr algn="ctr"/>
            <a:r>
              <a:rPr lang="en-US" sz="1800" dirty="0" smtClean="0"/>
              <a:t>At </a:t>
            </a:r>
            <a:r>
              <a:rPr lang="en-US" sz="1800" b="1" dirty="0" smtClean="0"/>
              <a:t>Salk Institute </a:t>
            </a:r>
            <a:r>
              <a:rPr lang="en-US" sz="1800" dirty="0" smtClean="0"/>
              <a:t>(next to Scripps), </a:t>
            </a:r>
            <a:br>
              <a:rPr lang="en-US" sz="1800" dirty="0" smtClean="0"/>
            </a:br>
            <a:r>
              <a:rPr lang="en-US" sz="1800" dirty="0" smtClean="0"/>
              <a:t>the </a:t>
            </a:r>
            <a:r>
              <a:rPr lang="en-US" sz="1800" dirty="0"/>
              <a:t>fountain is set so that sun sets at </a:t>
            </a:r>
            <a:r>
              <a:rPr lang="en-US" sz="1800" dirty="0" smtClean="0"/>
              <a:t>summer solstice</a:t>
            </a:r>
            <a:r>
              <a:rPr lang="en-US" sz="1800" dirty="0"/>
              <a:t/>
            </a:r>
            <a:br>
              <a:rPr lang="en-US" sz="1800" dirty="0"/>
            </a:br>
            <a:r>
              <a:rPr lang="en-US" sz="1800" dirty="0"/>
              <a:t>but at </a:t>
            </a:r>
            <a:r>
              <a:rPr lang="en-US" sz="1800" dirty="0" smtClean="0"/>
              <a:t>each Equinox</a:t>
            </a:r>
            <a:r>
              <a:rPr lang="en-US" sz="1800" dirty="0"/>
              <a:t>, </a:t>
            </a:r>
            <a:r>
              <a:rPr lang="en-US" sz="1800" dirty="0" smtClean="0"/>
              <a:t>the sun travels only to each tower.</a:t>
            </a:r>
            <a:br>
              <a:rPr lang="en-US" sz="1800" dirty="0" smtClean="0"/>
            </a:br>
            <a:r>
              <a:rPr lang="en-US" sz="1800" dirty="0" smtClean="0"/>
              <a:t/>
            </a:r>
            <a:br>
              <a:rPr lang="en-US" sz="1800" dirty="0" smtClean="0"/>
            </a:br>
            <a:r>
              <a:rPr lang="en-US" sz="1800" dirty="0" smtClean="0"/>
              <a:t>Louis </a:t>
            </a:r>
            <a:r>
              <a:rPr lang="en-US" sz="1800" dirty="0"/>
              <a:t>K</a:t>
            </a:r>
            <a:r>
              <a:rPr lang="en-US" sz="1800" dirty="0" smtClean="0"/>
              <a:t>ahn’s </a:t>
            </a:r>
            <a:r>
              <a:rPr lang="en-US" sz="1800" dirty="0"/>
              <a:t>gift of our own little </a:t>
            </a:r>
            <a:r>
              <a:rPr lang="en-US" sz="1800" dirty="0" err="1"/>
              <a:t>S</a:t>
            </a:r>
            <a:r>
              <a:rPr lang="en-US" sz="1800" dirty="0" err="1" smtClean="0"/>
              <a:t>tonehedge</a:t>
            </a:r>
            <a:r>
              <a:rPr lang="en-US" sz="1800" dirty="0"/>
              <a:t/>
            </a:r>
            <a:br>
              <a:rPr lang="en-US" sz="1800" dirty="0"/>
            </a:br>
            <a:r>
              <a:rPr lang="en-US" sz="1800" dirty="0" smtClean="0"/>
              <a:t> or  India’s </a:t>
            </a:r>
            <a:r>
              <a:rPr lang="en-US" sz="1800" dirty="0" err="1" smtClean="0"/>
              <a:t>Jaipur</a:t>
            </a:r>
            <a:r>
              <a:rPr lang="en-US" sz="1800" dirty="0" smtClean="0"/>
              <a:t>. </a:t>
            </a:r>
            <a:endParaRPr lang="en-US" sz="1800" dirty="0"/>
          </a:p>
        </p:txBody>
      </p:sp>
      <p:pic>
        <p:nvPicPr>
          <p:cNvPr id="5" name="Picture 4" descr="Jaipur_Observator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6187" y="1240240"/>
            <a:ext cx="3810000" cy="3035300"/>
          </a:xfrm>
          <a:prstGeom prst="rect">
            <a:avLst/>
          </a:prstGeom>
        </p:spPr>
      </p:pic>
    </p:spTree>
    <p:extLst>
      <p:ext uri="{BB962C8B-B14F-4D97-AF65-F5344CB8AC3E}">
        <p14:creationId xmlns:p14="http://schemas.microsoft.com/office/powerpoint/2010/main" val="189522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40744" y="685802"/>
            <a:ext cx="6096000" cy="2209003"/>
          </a:xfrm>
        </p:spPr>
        <p:txBody>
          <a:bodyPr>
            <a:normAutofit/>
          </a:bodyPr>
          <a:lstStyle/>
          <a:p>
            <a:pPr marL="18288" indent="0">
              <a:buNone/>
            </a:pPr>
            <a:r>
              <a:rPr lang="en-US" sz="3600" b="1" i="1" dirty="0" smtClean="0"/>
              <a:t>             </a:t>
            </a:r>
            <a:r>
              <a:rPr lang="en-US" sz="4000" b="1" i="1" dirty="0" smtClean="0">
                <a:solidFill>
                  <a:srgbClr val="FFFF00"/>
                </a:solidFill>
              </a:rPr>
              <a:t>Short Answer </a:t>
            </a:r>
          </a:p>
          <a:p>
            <a:pPr marL="18288" indent="0">
              <a:buNone/>
            </a:pPr>
            <a:r>
              <a:rPr lang="en-US" sz="4000" b="1" i="1" dirty="0" smtClean="0"/>
              <a:t>   to “Clinical Relevance”</a:t>
            </a:r>
          </a:p>
          <a:p>
            <a:pPr marL="18288" indent="0">
              <a:buNone/>
            </a:pPr>
            <a:r>
              <a:rPr lang="en-US" sz="4000" b="1" i="1" dirty="0" smtClean="0"/>
              <a:t>                 in 2015</a:t>
            </a:r>
          </a:p>
          <a:p>
            <a:endParaRPr lang="en-US" sz="3600" i="1" dirty="0"/>
          </a:p>
        </p:txBody>
      </p:sp>
      <p:sp>
        <p:nvSpPr>
          <p:cNvPr id="3" name="Title 2"/>
          <p:cNvSpPr>
            <a:spLocks noGrp="1"/>
          </p:cNvSpPr>
          <p:nvPr>
            <p:ph type="title"/>
          </p:nvPr>
        </p:nvSpPr>
        <p:spPr>
          <a:xfrm>
            <a:off x="777240" y="2894805"/>
            <a:ext cx="7543800" cy="2564700"/>
          </a:xfrm>
        </p:spPr>
        <p:txBody>
          <a:bodyPr/>
          <a:lstStyle/>
          <a:p>
            <a:r>
              <a:rPr lang="en-US" sz="4400" dirty="0" smtClean="0"/>
              <a:t/>
            </a:r>
            <a:br>
              <a:rPr lang="en-US" sz="4400" dirty="0" smtClean="0"/>
            </a:br>
            <a:r>
              <a:rPr lang="en-US" sz="4400" dirty="0" smtClean="0"/>
              <a:t/>
            </a:r>
            <a:br>
              <a:rPr lang="en-US" sz="4400" dirty="0" smtClean="0"/>
            </a:br>
            <a:r>
              <a:rPr lang="en-US" sz="4400" dirty="0" smtClean="0"/>
              <a:t>    Your studies must be set up </a:t>
            </a:r>
            <a:br>
              <a:rPr lang="en-US" sz="4400" dirty="0" smtClean="0"/>
            </a:br>
            <a:r>
              <a:rPr lang="en-US" sz="4400" dirty="0" smtClean="0"/>
              <a:t>          to test a </a:t>
            </a:r>
            <a:r>
              <a:rPr lang="en-US" sz="4400" i="1" u="sng" dirty="0" smtClean="0"/>
              <a:t>hypothesi</a:t>
            </a:r>
            <a:r>
              <a:rPr lang="en-US" sz="4400" i="1" dirty="0" smtClean="0"/>
              <a:t>s</a:t>
            </a:r>
            <a:r>
              <a:rPr lang="en-US" sz="4400" dirty="0" smtClean="0"/>
              <a:t>—</a:t>
            </a:r>
            <a:br>
              <a:rPr lang="en-US" sz="4400" dirty="0" smtClean="0"/>
            </a:br>
            <a:r>
              <a:rPr lang="en-US" sz="4400" dirty="0" smtClean="0"/>
              <a:t>          not just “data” mine </a:t>
            </a:r>
            <a:br>
              <a:rPr lang="en-US" sz="4400" dirty="0" smtClean="0"/>
            </a:br>
            <a:r>
              <a:rPr lang="en-US" sz="4400" dirty="0" smtClean="0"/>
              <a:t>          your clinical charts.  </a:t>
            </a:r>
            <a:endParaRPr lang="en-US" sz="4400" dirty="0"/>
          </a:p>
        </p:txBody>
      </p:sp>
    </p:spTree>
    <p:extLst>
      <p:ext uri="{BB962C8B-B14F-4D97-AF65-F5344CB8AC3E}">
        <p14:creationId xmlns:p14="http://schemas.microsoft.com/office/powerpoint/2010/main" val="2149549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071" y="446235"/>
            <a:ext cx="8122914" cy="5835378"/>
          </a:xfrm>
        </p:spPr>
        <p:txBody>
          <a:bodyPr>
            <a:noAutofit/>
          </a:bodyPr>
          <a:lstStyle/>
          <a:p>
            <a:pPr marL="18288" indent="0">
              <a:buNone/>
            </a:pPr>
            <a:r>
              <a:rPr lang="en-US" sz="3200" b="1" i="1" dirty="0" smtClean="0"/>
              <a:t>     </a:t>
            </a:r>
            <a:r>
              <a:rPr lang="en-US" sz="3600" b="1" i="1" dirty="0" smtClean="0">
                <a:solidFill>
                  <a:srgbClr val="FFFF00"/>
                </a:solidFill>
              </a:rPr>
              <a:t>Strengths of Indian Rheumatology – 1 </a:t>
            </a:r>
          </a:p>
          <a:p>
            <a:pPr marL="18288" indent="0">
              <a:buNone/>
            </a:pPr>
            <a:endParaRPr lang="en-US" sz="1000" b="1" i="1" dirty="0" smtClean="0">
              <a:solidFill>
                <a:srgbClr val="FFFF00"/>
              </a:solidFill>
            </a:endParaRPr>
          </a:p>
          <a:p>
            <a:pPr marL="18288" indent="0">
              <a:buNone/>
            </a:pPr>
            <a:r>
              <a:rPr lang="en-US" sz="3200" dirty="0" smtClean="0"/>
              <a:t> </a:t>
            </a:r>
            <a:endParaRPr lang="en-US" sz="800" dirty="0" smtClean="0"/>
          </a:p>
          <a:p>
            <a:pPr marL="1847088" lvl="4" indent="-457200">
              <a:buNone/>
            </a:pPr>
            <a:r>
              <a:rPr lang="en-US" sz="2600" dirty="0" smtClean="0"/>
              <a:t>a)	Outstanding </a:t>
            </a:r>
            <a:r>
              <a:rPr lang="en-US" sz="2600" dirty="0" smtClean="0"/>
              <a:t>rheumatologists,     </a:t>
            </a:r>
            <a:endParaRPr lang="en-US" sz="2600" dirty="0" smtClean="0"/>
          </a:p>
          <a:p>
            <a:pPr marL="1847088" lvl="4" indent="-457200">
              <a:buNone/>
            </a:pPr>
            <a:r>
              <a:rPr lang="en-US" sz="2600" dirty="0" smtClean="0"/>
              <a:t>        </a:t>
            </a:r>
            <a:r>
              <a:rPr lang="en-US" sz="2600" dirty="0" smtClean="0"/>
              <a:t>ophthalmologists</a:t>
            </a:r>
            <a:r>
              <a:rPr lang="en-US" sz="2600" dirty="0" smtClean="0"/>
              <a:t>, and neurologists</a:t>
            </a:r>
          </a:p>
          <a:p>
            <a:pPr marL="1847088" lvl="4" indent="-457200">
              <a:buNone/>
            </a:pPr>
            <a:r>
              <a:rPr lang="en-US" sz="2600" dirty="0" smtClean="0"/>
              <a:t> b</a:t>
            </a:r>
            <a:r>
              <a:rPr lang="en-US" sz="2600" dirty="0" smtClean="0"/>
              <a:t>)	Patient population including many who </a:t>
            </a:r>
          </a:p>
          <a:p>
            <a:pPr marL="1847088" lvl="4" indent="-457200">
              <a:buNone/>
            </a:pPr>
            <a:r>
              <a:rPr lang="en-US" sz="2600" dirty="0" smtClean="0"/>
              <a:t>        are computer literate</a:t>
            </a:r>
            <a:r>
              <a:rPr lang="en-US" sz="2600" dirty="0" smtClean="0"/>
              <a:t>.</a:t>
            </a:r>
          </a:p>
        </p:txBody>
      </p:sp>
      <p:cxnSp>
        <p:nvCxnSpPr>
          <p:cNvPr id="3" name="Straight Connector 2"/>
          <p:cNvCxnSpPr/>
          <p:nvPr/>
        </p:nvCxnSpPr>
        <p:spPr>
          <a:xfrm>
            <a:off x="1137372" y="2757921"/>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50068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2037" y="373060"/>
            <a:ext cx="8180118" cy="2091043"/>
          </a:xfrm>
        </p:spPr>
        <p:txBody>
          <a:bodyPr>
            <a:normAutofit/>
          </a:bodyPr>
          <a:lstStyle/>
          <a:p>
            <a:pPr marL="18288" indent="0">
              <a:buNone/>
            </a:pPr>
            <a:r>
              <a:rPr lang="en-US" sz="4000" b="1" i="1" dirty="0" smtClean="0">
                <a:solidFill>
                  <a:srgbClr val="FFFF00"/>
                </a:solidFill>
              </a:rPr>
              <a:t>Strengths of Indian Rheumatology </a:t>
            </a:r>
            <a:r>
              <a:rPr lang="en-US" sz="4000" b="1" i="1" dirty="0" smtClean="0">
                <a:solidFill>
                  <a:srgbClr val="FFFF00"/>
                </a:solidFill>
              </a:rPr>
              <a:t>-2</a:t>
            </a:r>
            <a:endParaRPr lang="en-US" sz="4000" b="1" i="1" dirty="0">
              <a:solidFill>
                <a:srgbClr val="FFFF00"/>
              </a:solidFill>
            </a:endParaRPr>
          </a:p>
        </p:txBody>
      </p:sp>
      <p:sp>
        <p:nvSpPr>
          <p:cNvPr id="3" name="Title 2"/>
          <p:cNvSpPr>
            <a:spLocks noGrp="1"/>
          </p:cNvSpPr>
          <p:nvPr>
            <p:ph type="title"/>
          </p:nvPr>
        </p:nvSpPr>
        <p:spPr/>
        <p:txBody>
          <a:bodyPr/>
          <a:lstStyle/>
          <a:p>
            <a:pPr marL="475488" indent="-457200"/>
            <a:r>
              <a:rPr lang="en-US" sz="3200" dirty="0" smtClean="0"/>
              <a:t>	</a:t>
            </a:r>
            <a:r>
              <a:rPr lang="en-US" sz="2800" dirty="0" smtClean="0"/>
              <a:t>c)    Excellent </a:t>
            </a:r>
            <a:r>
              <a:rPr lang="en-US" sz="2800" dirty="0"/>
              <a:t>c</a:t>
            </a:r>
            <a:r>
              <a:rPr lang="en-US" sz="2800" dirty="0" smtClean="0"/>
              <a:t>omputer </a:t>
            </a:r>
            <a:r>
              <a:rPr lang="en-US" sz="2800" dirty="0" smtClean="0"/>
              <a:t>science and </a:t>
            </a:r>
            <a:r>
              <a:rPr lang="en-US" sz="2800" dirty="0"/>
              <a:t>IT </a:t>
            </a:r>
            <a:r>
              <a:rPr lang="en-US" sz="2800" dirty="0" smtClean="0"/>
              <a:t>support.</a:t>
            </a:r>
            <a:br>
              <a:rPr lang="en-US" sz="2800" dirty="0" smtClean="0"/>
            </a:br>
            <a:r>
              <a:rPr lang="en-US" sz="2800" dirty="0" smtClean="0"/>
              <a:t/>
            </a:r>
            <a:br>
              <a:rPr lang="en-US" sz="2800" dirty="0" smtClean="0"/>
            </a:br>
            <a:r>
              <a:rPr lang="en-US" sz="2800" dirty="0" err="1" smtClean="0"/>
              <a:t>d</a:t>
            </a:r>
            <a:r>
              <a:rPr lang="en-US" sz="2800" dirty="0" smtClean="0"/>
              <a:t>)    Absence </a:t>
            </a:r>
            <a:r>
              <a:rPr lang="en-US" sz="2800" dirty="0"/>
              <a:t>of  “medical-legal” restraints </a:t>
            </a:r>
            <a:r>
              <a:rPr lang="en-US" sz="2800" dirty="0" smtClean="0"/>
              <a:t/>
            </a:r>
            <a:br>
              <a:rPr lang="en-US" sz="2800" dirty="0" smtClean="0"/>
            </a:br>
            <a:r>
              <a:rPr lang="en-US" sz="2800" dirty="0" smtClean="0"/>
              <a:t>         that </a:t>
            </a:r>
            <a:r>
              <a:rPr lang="en-US" sz="2800" dirty="0"/>
              <a:t>interfere with patient </a:t>
            </a:r>
            <a:r>
              <a:rPr lang="en-US" sz="2800" dirty="0" smtClean="0"/>
              <a:t>care.</a:t>
            </a:r>
            <a:br>
              <a:rPr lang="en-US" sz="2800" dirty="0" smtClean="0"/>
            </a:br>
            <a:r>
              <a:rPr lang="en-US" sz="2800" dirty="0" smtClean="0"/>
              <a:t/>
            </a:r>
            <a:br>
              <a:rPr lang="en-US" sz="2800" dirty="0" smtClean="0"/>
            </a:br>
            <a:r>
              <a:rPr lang="en-US" sz="2800" dirty="0" err="1" smtClean="0"/>
              <a:t>e</a:t>
            </a:r>
            <a:r>
              <a:rPr lang="en-US" sz="2800" dirty="0" smtClean="0"/>
              <a:t>)    Desire </a:t>
            </a:r>
            <a:r>
              <a:rPr lang="en-US" sz="2800" dirty="0"/>
              <a:t>to become a center for clinical and</a:t>
            </a:r>
            <a:r>
              <a:rPr lang="en-US" sz="2800" dirty="0" smtClean="0"/>
              <a:t> </a:t>
            </a:r>
            <a:br>
              <a:rPr lang="en-US" sz="2800" dirty="0" smtClean="0"/>
            </a:br>
            <a:r>
              <a:rPr lang="en-US" sz="2800" dirty="0" smtClean="0"/>
              <a:t>         therapeutic excellence.</a:t>
            </a:r>
            <a:br>
              <a:rPr lang="en-US" sz="2800" dirty="0" smtClean="0"/>
            </a:br>
            <a:endParaRPr lang="en-US" sz="2800" dirty="0"/>
          </a:p>
        </p:txBody>
      </p:sp>
      <p:cxnSp>
        <p:nvCxnSpPr>
          <p:cNvPr id="4" name="Straight Connector 3"/>
          <p:cNvCxnSpPr/>
          <p:nvPr/>
        </p:nvCxnSpPr>
        <p:spPr>
          <a:xfrm>
            <a:off x="1137372" y="2009238"/>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32078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94918" y="382538"/>
            <a:ext cx="8145796" cy="2034180"/>
          </a:xfrm>
        </p:spPr>
        <p:txBody>
          <a:bodyPr>
            <a:normAutofit fontScale="85000" lnSpcReduction="20000"/>
          </a:bodyPr>
          <a:lstStyle/>
          <a:p>
            <a:pPr marL="18288" indent="0" algn="ctr">
              <a:buNone/>
            </a:pPr>
            <a:r>
              <a:rPr lang="en-US" sz="3200" b="1" u="sng" dirty="0" smtClean="0">
                <a:solidFill>
                  <a:srgbClr val="FFFF00"/>
                </a:solidFill>
              </a:rPr>
              <a:t>Organize your patient data base</a:t>
            </a:r>
            <a:r>
              <a:rPr lang="en-US" sz="3200" b="1" dirty="0" smtClean="0">
                <a:solidFill>
                  <a:srgbClr val="FFFF00"/>
                </a:solidFill>
              </a:rPr>
              <a:t>. </a:t>
            </a:r>
          </a:p>
          <a:p>
            <a:pPr marL="18288" indent="0" algn="ctr">
              <a:buNone/>
            </a:pPr>
            <a:r>
              <a:rPr lang="en-US" sz="2800" b="1" dirty="0" smtClean="0">
                <a:solidFill>
                  <a:srgbClr val="FFFF00"/>
                </a:solidFill>
              </a:rPr>
              <a:t>This is an opportune time, </a:t>
            </a:r>
          </a:p>
          <a:p>
            <a:pPr marL="18288" indent="0" algn="ctr">
              <a:buNone/>
            </a:pPr>
            <a:r>
              <a:rPr lang="en-US" sz="2800" b="1" dirty="0" smtClean="0">
                <a:solidFill>
                  <a:srgbClr val="FFFF00"/>
                </a:solidFill>
              </a:rPr>
              <a:t>since new algorithms </a:t>
            </a:r>
          </a:p>
          <a:p>
            <a:pPr marL="18288" indent="0" algn="ctr">
              <a:buNone/>
            </a:pPr>
            <a:r>
              <a:rPr lang="en-US" sz="2800" b="1" dirty="0" smtClean="0">
                <a:solidFill>
                  <a:srgbClr val="FFFF00"/>
                </a:solidFill>
              </a:rPr>
              <a:t>are being established due to </a:t>
            </a:r>
          </a:p>
          <a:p>
            <a:pPr marL="18288" indent="0" algn="ctr">
              <a:buNone/>
            </a:pPr>
            <a:r>
              <a:rPr lang="en-US" sz="2800" b="1" dirty="0" smtClean="0">
                <a:solidFill>
                  <a:srgbClr val="FFFF00"/>
                </a:solidFill>
              </a:rPr>
              <a:t>the AECM and SICCA controversy.</a:t>
            </a:r>
            <a:endParaRPr lang="en-US" sz="2800" b="1" dirty="0">
              <a:solidFill>
                <a:srgbClr val="FFFF00"/>
              </a:solidFill>
            </a:endParaRPr>
          </a:p>
        </p:txBody>
      </p:sp>
      <p:sp>
        <p:nvSpPr>
          <p:cNvPr id="3" name="Title 2"/>
          <p:cNvSpPr>
            <a:spLocks noGrp="1"/>
          </p:cNvSpPr>
          <p:nvPr>
            <p:ph type="title"/>
          </p:nvPr>
        </p:nvSpPr>
        <p:spPr>
          <a:xfrm>
            <a:off x="434748" y="2665967"/>
            <a:ext cx="8305966" cy="3409543"/>
          </a:xfrm>
        </p:spPr>
        <p:txBody>
          <a:bodyPr/>
          <a:lstStyle/>
          <a:p>
            <a:r>
              <a:rPr lang="en-US" sz="2000" b="1" dirty="0" smtClean="0"/>
              <a:t>		       </a:t>
            </a:r>
            <a:r>
              <a:rPr lang="en-US" sz="2400" b="1" u="sng" dirty="0" smtClean="0"/>
              <a:t>Goals</a:t>
            </a:r>
            <a:r>
              <a:rPr lang="en-US" sz="2400" b="1" dirty="0" smtClean="0"/>
              <a:t> -- </a:t>
            </a:r>
            <a:r>
              <a:rPr lang="en-US" sz="2400" b="1" u="sng" dirty="0" smtClean="0"/>
              <a:t>to find these answers</a:t>
            </a:r>
            <a:r>
              <a:rPr lang="en-US" sz="2400" b="1" dirty="0" smtClean="0"/>
              <a:t>:</a:t>
            </a:r>
            <a:r>
              <a:rPr lang="en-US" sz="2000" b="1" dirty="0" smtClean="0"/>
              <a:t/>
            </a:r>
            <a:br>
              <a:rPr lang="en-US" sz="2000" b="1" dirty="0" smtClean="0"/>
            </a:br>
            <a:r>
              <a:rPr lang="en-US" sz="2000" b="1" dirty="0" smtClean="0"/>
              <a:t/>
            </a:r>
            <a:br>
              <a:rPr lang="en-US" sz="2000" b="1" dirty="0" smtClean="0"/>
            </a:br>
            <a:r>
              <a:rPr lang="en-US" sz="2000" b="1" dirty="0" smtClean="0"/>
              <a:t>         * Is Sjogren’s an important disease or just an annoyance?</a:t>
            </a:r>
            <a:br>
              <a:rPr lang="en-US" sz="2000" b="1" dirty="0" smtClean="0"/>
            </a:br>
            <a:r>
              <a:rPr lang="en-US" sz="2000" b="1" dirty="0" smtClean="0"/>
              <a:t/>
            </a:r>
            <a:br>
              <a:rPr lang="en-US" sz="2000" b="1" dirty="0" smtClean="0"/>
            </a:br>
            <a:r>
              <a:rPr lang="en-US" sz="2000" b="1" dirty="0" smtClean="0"/>
              <a:t>         * How do we best treat systemic (extra-glandular) manifestations?</a:t>
            </a:r>
            <a:br>
              <a:rPr lang="en-US" sz="2000" b="1" dirty="0" smtClean="0"/>
            </a:br>
            <a:r>
              <a:rPr lang="en-US" sz="2000" b="1" dirty="0" smtClean="0"/>
              <a:t/>
            </a:r>
            <a:br>
              <a:rPr lang="en-US" sz="2000" b="1" dirty="0" smtClean="0"/>
            </a:br>
            <a:r>
              <a:rPr lang="en-US" sz="2000" b="1" dirty="0" smtClean="0"/>
              <a:t>         * What is the role of </a:t>
            </a:r>
            <a:r>
              <a:rPr lang="en-US" sz="2000" b="1" dirty="0" smtClean="0"/>
              <a:t>new medications and bio</a:t>
            </a:r>
            <a:r>
              <a:rPr lang="en-US" sz="2000" b="1" dirty="0" smtClean="0"/>
              <a:t>-</a:t>
            </a:r>
            <a:r>
              <a:rPr lang="en-US" sz="2000" b="1" dirty="0" err="1" smtClean="0"/>
              <a:t>similars</a:t>
            </a:r>
            <a:r>
              <a:rPr lang="en-US" sz="2000" b="1" dirty="0" smtClean="0"/>
              <a:t> medications?</a:t>
            </a:r>
            <a:r>
              <a:rPr lang="en-US" sz="2000" b="1" dirty="0" smtClean="0"/>
              <a:t/>
            </a:r>
            <a:br>
              <a:rPr lang="en-US" sz="2000" b="1" dirty="0" smtClean="0"/>
            </a:br>
            <a:r>
              <a:rPr lang="en-US" sz="2000" b="1" dirty="0" smtClean="0"/>
              <a:t/>
            </a:r>
            <a:br>
              <a:rPr lang="en-US" sz="2000" b="1" dirty="0" smtClean="0"/>
            </a:br>
            <a:endParaRPr lang="en-US" sz="2000" b="1" dirty="0"/>
          </a:p>
        </p:txBody>
      </p:sp>
      <p:cxnSp>
        <p:nvCxnSpPr>
          <p:cNvPr id="4" name="Straight Connector 3"/>
          <p:cNvCxnSpPr/>
          <p:nvPr/>
        </p:nvCxnSpPr>
        <p:spPr>
          <a:xfrm>
            <a:off x="1137372" y="2748444"/>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7973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6445" y="685802"/>
            <a:ext cx="7836896" cy="1541360"/>
          </a:xfrm>
        </p:spPr>
        <p:txBody>
          <a:bodyPr>
            <a:normAutofit/>
          </a:bodyPr>
          <a:lstStyle/>
          <a:p>
            <a:pPr marL="18288" indent="0">
              <a:buNone/>
            </a:pPr>
            <a:r>
              <a:rPr lang="en-US" sz="3200" b="1" i="1" dirty="0" smtClean="0">
                <a:solidFill>
                  <a:srgbClr val="FFFF00"/>
                </a:solidFill>
              </a:rPr>
              <a:t>Is Sjogren’s Syndrome an important disease? </a:t>
            </a:r>
            <a:endParaRPr lang="en-US" sz="3200" b="1" i="1" dirty="0">
              <a:solidFill>
                <a:srgbClr val="FFFF00"/>
              </a:solidFill>
            </a:endParaRPr>
          </a:p>
        </p:txBody>
      </p:sp>
      <p:sp>
        <p:nvSpPr>
          <p:cNvPr id="3" name="Title 2"/>
          <p:cNvSpPr>
            <a:spLocks noGrp="1"/>
          </p:cNvSpPr>
          <p:nvPr>
            <p:ph type="title"/>
          </p:nvPr>
        </p:nvSpPr>
        <p:spPr>
          <a:xfrm>
            <a:off x="366103" y="3073585"/>
            <a:ext cx="8157238" cy="2063074"/>
          </a:xfrm>
        </p:spPr>
        <p:txBody>
          <a:bodyPr/>
          <a:lstStyle/>
          <a:p>
            <a:r>
              <a:rPr lang="en-US" sz="1800" b="1" dirty="0" smtClean="0"/>
              <a:t>Your first major objective:</a:t>
            </a:r>
            <a:r>
              <a:rPr lang="en-US" sz="1800" b="1" dirty="0"/>
              <a:t/>
            </a:r>
            <a:br>
              <a:rPr lang="en-US" sz="1800" b="1" dirty="0"/>
            </a:br>
            <a:r>
              <a:rPr lang="en-US" sz="1800" b="1" dirty="0" smtClean="0"/>
              <a:t/>
            </a:r>
            <a:br>
              <a:rPr lang="en-US" sz="1800" b="1" dirty="0" smtClean="0"/>
            </a:br>
            <a:r>
              <a:rPr lang="en-US" sz="1800" b="1" dirty="0" smtClean="0"/>
              <a:t>To identify all Sjogren’s </a:t>
            </a:r>
            <a:r>
              <a:rPr lang="en-US" sz="1800" b="1" dirty="0" smtClean="0"/>
              <a:t>patients </a:t>
            </a:r>
            <a:r>
              <a:rPr lang="en-US" sz="1800" b="1" dirty="0" smtClean="0"/>
              <a:t>in other clinics:</a:t>
            </a:r>
            <a:br>
              <a:rPr lang="en-US" sz="1800" b="1" dirty="0" smtClean="0"/>
            </a:br>
            <a:r>
              <a:rPr lang="en-US" sz="1800" b="1" dirty="0" smtClean="0"/>
              <a:t> 	*hematology</a:t>
            </a:r>
            <a:r>
              <a:rPr lang="en-US" sz="1800" b="1" dirty="0" smtClean="0"/>
              <a:t>, </a:t>
            </a:r>
            <a:r>
              <a:rPr lang="en-US" sz="1800" b="1" dirty="0" smtClean="0"/>
              <a:t/>
            </a:r>
            <a:br>
              <a:rPr lang="en-US" sz="1800" b="1" dirty="0" smtClean="0"/>
            </a:br>
            <a:r>
              <a:rPr lang="en-US" sz="1800" b="1" dirty="0" smtClean="0"/>
              <a:t>	*neurology </a:t>
            </a:r>
            <a:br>
              <a:rPr lang="en-US" sz="1800" b="1" dirty="0" smtClean="0"/>
            </a:br>
            <a:r>
              <a:rPr lang="en-US" sz="1800" b="1" dirty="0" smtClean="0"/>
              <a:t>	*pulmonary</a:t>
            </a:r>
            <a:br>
              <a:rPr lang="en-US" sz="1800" b="1" dirty="0" smtClean="0"/>
            </a:br>
            <a:r>
              <a:rPr lang="en-US" sz="1800" b="1" dirty="0" smtClean="0"/>
              <a:t>	*</a:t>
            </a:r>
            <a:r>
              <a:rPr lang="en-US" sz="1800" b="1" dirty="0" smtClean="0"/>
              <a:t>nephrology</a:t>
            </a:r>
            <a:r>
              <a:rPr lang="en-US" sz="1800" b="1" dirty="0" smtClean="0"/>
              <a:t/>
            </a:r>
            <a:br>
              <a:rPr lang="en-US" sz="1800" b="1" dirty="0" smtClean="0"/>
            </a:br>
            <a:r>
              <a:rPr lang="en-US" sz="1800" b="1" dirty="0"/>
              <a:t/>
            </a:r>
            <a:br>
              <a:rPr lang="en-US" sz="1800" b="1" dirty="0"/>
            </a:br>
            <a:r>
              <a:rPr lang="en-US" sz="1800" b="1" dirty="0" smtClean="0"/>
              <a:t>who </a:t>
            </a:r>
            <a:r>
              <a:rPr lang="en-US" sz="1800" b="1" dirty="0" smtClean="0"/>
              <a:t>are </a:t>
            </a:r>
            <a:r>
              <a:rPr lang="en-US" sz="1800" b="1" dirty="0"/>
              <a:t> </a:t>
            </a:r>
            <a:r>
              <a:rPr lang="en-US" sz="1800" b="1" dirty="0" smtClean="0"/>
              <a:t>currently misdiagnosed </a:t>
            </a:r>
            <a:r>
              <a:rPr lang="en-US" sz="1800" b="1" dirty="0" smtClean="0"/>
              <a:t>as SLE due to </a:t>
            </a:r>
            <a:r>
              <a:rPr lang="en-US" sz="1800" b="1" dirty="0" smtClean="0"/>
              <a:t>their positive </a:t>
            </a:r>
            <a:r>
              <a:rPr lang="en-US" sz="1800" b="1" dirty="0" smtClean="0"/>
              <a:t>ANA </a:t>
            </a:r>
            <a:r>
              <a:rPr lang="en-US" sz="1800" b="1" dirty="0" smtClean="0"/>
              <a:t/>
            </a:r>
            <a:br>
              <a:rPr lang="en-US" sz="1800" b="1" dirty="0" smtClean="0"/>
            </a:br>
            <a:endParaRPr lang="en-US" sz="1800" b="1" dirty="0"/>
          </a:p>
        </p:txBody>
      </p:sp>
      <p:cxnSp>
        <p:nvCxnSpPr>
          <p:cNvPr id="4" name="Straight Connector 3"/>
          <p:cNvCxnSpPr/>
          <p:nvPr/>
        </p:nvCxnSpPr>
        <p:spPr>
          <a:xfrm>
            <a:off x="1137372" y="1886037"/>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3017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37448" y="685802"/>
            <a:ext cx="6096000" cy="2290066"/>
          </a:xfrm>
        </p:spPr>
        <p:txBody>
          <a:bodyPr/>
          <a:lstStyle/>
          <a:p>
            <a:pPr marL="18288" indent="0">
              <a:buNone/>
            </a:pPr>
            <a:r>
              <a:rPr lang="en-US" dirty="0" smtClean="0">
                <a:solidFill>
                  <a:srgbClr val="FFFF00"/>
                </a:solidFill>
              </a:rPr>
              <a:t>Methods to Locate the entire cohort of SS patients</a:t>
            </a:r>
            <a:endParaRPr lang="en-US" dirty="0">
              <a:solidFill>
                <a:srgbClr val="FFFF00"/>
              </a:solidFill>
            </a:endParaRPr>
          </a:p>
        </p:txBody>
      </p:sp>
      <p:sp>
        <p:nvSpPr>
          <p:cNvPr id="3" name="Title 2"/>
          <p:cNvSpPr>
            <a:spLocks noGrp="1"/>
          </p:cNvSpPr>
          <p:nvPr>
            <p:ph type="title"/>
          </p:nvPr>
        </p:nvSpPr>
        <p:spPr>
          <a:xfrm>
            <a:off x="777240" y="3985962"/>
            <a:ext cx="7543800" cy="914400"/>
          </a:xfrm>
        </p:spPr>
        <p:txBody>
          <a:bodyPr/>
          <a:lstStyle/>
          <a:p>
            <a:r>
              <a:rPr lang="en-US" sz="1600" b="1" dirty="0" smtClean="0"/>
              <a:t> </a:t>
            </a:r>
            <a:r>
              <a:rPr lang="en-US" sz="1600" b="1" dirty="0"/>
              <a:t>Computer search the clinical </a:t>
            </a:r>
            <a:r>
              <a:rPr lang="en-US" sz="1600" b="1" dirty="0" smtClean="0"/>
              <a:t>laboratory  for  all  SS</a:t>
            </a:r>
            <a:r>
              <a:rPr lang="en-US" sz="1600" b="1" dirty="0"/>
              <a:t>-A(+) </a:t>
            </a:r>
            <a:r>
              <a:rPr lang="en-US" sz="1600" b="1" dirty="0" smtClean="0"/>
              <a:t>patients to identify:</a:t>
            </a:r>
            <a:br>
              <a:rPr lang="en-US" sz="1600" b="1" dirty="0" smtClean="0"/>
            </a:br>
            <a:r>
              <a:rPr lang="en-US" sz="1600" b="1" dirty="0" smtClean="0"/>
              <a:t> </a:t>
            </a:r>
            <a:r>
              <a:rPr lang="en-US" sz="1600" b="1" dirty="0"/>
              <a:t/>
            </a:r>
            <a:br>
              <a:rPr lang="en-US" sz="1600" b="1" dirty="0"/>
            </a:br>
            <a:r>
              <a:rPr lang="en-US" sz="1600" b="1" dirty="0"/>
              <a:t>        </a:t>
            </a:r>
            <a:r>
              <a:rPr lang="en-US" sz="1600" b="1" dirty="0" smtClean="0"/>
              <a:t>	1. the current </a:t>
            </a:r>
            <a:r>
              <a:rPr lang="en-US" sz="1600" b="1" dirty="0"/>
              <a:t>treating </a:t>
            </a:r>
            <a:r>
              <a:rPr lang="en-US" sz="1600" b="1" dirty="0" smtClean="0"/>
              <a:t>doctor IF in </a:t>
            </a:r>
            <a:r>
              <a:rPr lang="en-US" sz="1600" b="1" dirty="0"/>
              <a:t>Hematology, Orthopedics, or </a:t>
            </a:r>
            <a:r>
              <a:rPr lang="en-US" sz="1600" b="1" dirty="0" smtClean="0"/>
              <a:t>			Neurology clinic </a:t>
            </a:r>
            <a:br>
              <a:rPr lang="en-US" sz="1600" b="1" dirty="0" smtClean="0"/>
            </a:br>
            <a:r>
              <a:rPr lang="en-US" sz="1600" b="1" dirty="0" smtClean="0"/>
              <a:t>	2.  Checking other laboratory values of anemia, renal failure</a:t>
            </a:r>
            <a:br>
              <a:rPr lang="en-US" sz="1600" b="1" dirty="0" smtClean="0"/>
            </a:br>
            <a:r>
              <a:rPr lang="en-US" sz="1600" b="1" dirty="0" smtClean="0"/>
              <a:t>	3. Cross-reference for laboratory tests in Radiology</a:t>
            </a:r>
            <a:br>
              <a:rPr lang="en-US" sz="1600" b="1" dirty="0" smtClean="0"/>
            </a:br>
            <a:r>
              <a:rPr lang="en-US" sz="1600" b="1" dirty="0" smtClean="0"/>
              <a:t> 		(CAT scans or MRI)	</a:t>
            </a:r>
            <a:br>
              <a:rPr lang="en-US" sz="1600" b="1" dirty="0" smtClean="0"/>
            </a:br>
            <a:r>
              <a:rPr lang="en-US" sz="1600" b="1" dirty="0"/>
              <a:t>	</a:t>
            </a:r>
            <a:r>
              <a:rPr lang="en-US" sz="1600" b="1" dirty="0" smtClean="0"/>
              <a:t>4. </a:t>
            </a:r>
            <a:r>
              <a:rPr lang="en-US" sz="1600" b="1" dirty="0"/>
              <a:t>M</a:t>
            </a:r>
            <a:r>
              <a:rPr lang="en-US" sz="1600" b="1" dirty="0" smtClean="0"/>
              <a:t>edications such as DMARDS </a:t>
            </a:r>
            <a:r>
              <a:rPr lang="en-US" sz="1600" b="1" dirty="0"/>
              <a:t>or B</a:t>
            </a:r>
            <a:r>
              <a:rPr lang="en-US" sz="1600" b="1" dirty="0" smtClean="0"/>
              <a:t>iologics  </a:t>
            </a:r>
            <a:r>
              <a:rPr lang="en-US" sz="1600" b="1" dirty="0"/>
              <a:t>to pick up </a:t>
            </a:r>
            <a:r>
              <a:rPr lang="en-US" sz="1600" b="1" dirty="0" smtClean="0"/>
              <a:t>the;:</a:t>
            </a:r>
            <a:br>
              <a:rPr lang="en-US" sz="1600" b="1" dirty="0" smtClean="0"/>
            </a:br>
            <a:r>
              <a:rPr lang="en-US" sz="1600" b="1" dirty="0" smtClean="0"/>
              <a:t> 		vasculitis, lymphoma, and other systemic manifestations</a:t>
            </a:r>
            <a:endParaRPr lang="en-US" sz="1600" dirty="0"/>
          </a:p>
        </p:txBody>
      </p:sp>
      <p:cxnSp>
        <p:nvCxnSpPr>
          <p:cNvPr id="4" name="Straight Connector 3"/>
          <p:cNvCxnSpPr/>
          <p:nvPr/>
        </p:nvCxnSpPr>
        <p:spPr>
          <a:xfrm>
            <a:off x="1137372" y="2303025"/>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1663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28932" y="1146751"/>
            <a:ext cx="6096000" cy="1004593"/>
          </a:xfrm>
        </p:spPr>
        <p:txBody>
          <a:bodyPr/>
          <a:lstStyle/>
          <a:p>
            <a:pPr marL="18288" indent="0" algn="ctr">
              <a:buNone/>
            </a:pPr>
            <a:r>
              <a:rPr lang="en-US" dirty="0" smtClean="0">
                <a:solidFill>
                  <a:srgbClr val="FFFF00"/>
                </a:solidFill>
              </a:rPr>
              <a:t>Use Original Approaches since you are already busy:</a:t>
            </a:r>
            <a:endParaRPr lang="en-US" dirty="0">
              <a:solidFill>
                <a:srgbClr val="FFFF00"/>
              </a:solidFill>
            </a:endParaRPr>
          </a:p>
        </p:txBody>
      </p:sp>
      <p:sp>
        <p:nvSpPr>
          <p:cNvPr id="3" name="Title 2"/>
          <p:cNvSpPr>
            <a:spLocks noGrp="1"/>
          </p:cNvSpPr>
          <p:nvPr>
            <p:ph type="title"/>
          </p:nvPr>
        </p:nvSpPr>
        <p:spPr/>
        <p:txBody>
          <a:bodyPr/>
          <a:lstStyle/>
          <a:p>
            <a:r>
              <a:rPr lang="en-US" sz="3200" dirty="0" smtClean="0"/>
              <a:t>a) Announce a prize for best computer 	program by an IT student</a:t>
            </a:r>
            <a:br>
              <a:rPr lang="en-US" sz="3200" dirty="0" smtClean="0"/>
            </a:br>
            <a:r>
              <a:rPr lang="en-US" sz="3200" dirty="0" smtClean="0"/>
              <a:t>b) Ask computer clubs to “group source” the 	problem</a:t>
            </a:r>
            <a:br>
              <a:rPr lang="en-US" sz="3200" dirty="0" smtClean="0"/>
            </a:br>
            <a:r>
              <a:rPr lang="en-US" sz="3200" dirty="0" smtClean="0"/>
              <a:t>c) Determine if members of SS member 	groups are interested in participating in 	writing the program</a:t>
            </a:r>
            <a:endParaRPr lang="en-US" sz="3200" dirty="0"/>
          </a:p>
        </p:txBody>
      </p:sp>
      <p:cxnSp>
        <p:nvCxnSpPr>
          <p:cNvPr id="4" name="Straight Connector 3"/>
          <p:cNvCxnSpPr/>
          <p:nvPr/>
        </p:nvCxnSpPr>
        <p:spPr>
          <a:xfrm>
            <a:off x="1137372" y="2151393"/>
            <a:ext cx="6435632" cy="9477"/>
          </a:xfrm>
          <a:prstGeom prst="line">
            <a:avLst/>
          </a:prstGeom>
          <a:ln>
            <a:solidFill>
              <a:srgbClr val="FF4CED"/>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530720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Elemental.thmx</Template>
  <TotalTime>404</TotalTime>
  <Words>434</Words>
  <Application>Microsoft Macintosh PowerPoint</Application>
  <PresentationFormat>On-screen Show (4:3)</PresentationFormat>
  <Paragraphs>80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Elemental</vt:lpstr>
      <vt:lpstr>Thoughts About Going Forward आगे जा रहा है विचार आगे जा रहा है विचार   Robert I. Fox, M.D., Ph.D. Scripps Memorial and Research Foundation La Jolla, California, USA RobertFoxMD@mac.com</vt:lpstr>
      <vt:lpstr>    I was asked a similar question by the Europeans back in 1986                   at the first Sjogren’s Conference in Copenhagen.               I was the external advisor to the new EULAR group.                       That was at time of the Chernobyl explosion–                and now the Europeans have organized their cohort                    of patients and have the most papers accepted.</vt:lpstr>
      <vt:lpstr>      Your studies must be set up            to test a hypothesis—           not just “data” mine            your clinical charts.  </vt:lpstr>
      <vt:lpstr>PowerPoint Presentation</vt:lpstr>
      <vt:lpstr> c)    Excellent computer science and IT support.  d)    Absence of  “medical-legal” restraints           that interfere with patient care.  e)    Desire to become a center for clinical and           therapeutic excellence. </vt:lpstr>
      <vt:lpstr>         Goals -- to find these answers:           * Is Sjogren’s an important disease or just an annoyance?           * How do we best treat systemic (extra-glandular) manifestations?           * What is the role of new medications and bio-similars medications?  </vt:lpstr>
      <vt:lpstr>Your first major objective:  To identify all Sjogren’s patients in other clinics:   *hematology,   *neurology   *pulmonary  *nephrology  who are  currently misdiagnosed as SLE due to their positive ANA  </vt:lpstr>
      <vt:lpstr> Computer search the clinical laboratory  for  all  SS-A(+) patients to identify:            1. the current treating doctor IF in Hematology, Orthopedics, or    Neurology clinic   2.  Checking other laboratory values of anemia, renal failure  3. Cross-reference for laboratory tests in Radiology    (CAT scans or MRI)   4. Medications such as DMARDS or Biologics  to pick up the;:    vasculitis, lymphoma, and other systemic manifestations</vt:lpstr>
      <vt:lpstr>a) Announce a prize for best computer  program by an IT student b) Ask computer clubs to “group source” the  problem c) Determine if members of SS member  groups are interested in participating in  writing the program</vt:lpstr>
      <vt:lpstr>1.     Patient educational level:  proven as a surrogate for             education and compliance—best predictor in RA.  2      Loss of time away from work due to eye symptoms            or systemic illness.  3.     Loss of time away due to fatigue.  Offer prize to student to write an app for their smart phone,               so patient can self-report to a web data base.</vt:lpstr>
      <vt:lpstr>1.  Ocular pain/dryness is number one cause           of visit to ophthalmologists. 2.  Loss work is estimated at $200 billion         due to “eye strain.” 3.  Eye symptoms correlate poorly with         eye pain --      so we also record “Ophthaine Score.”</vt:lpstr>
      <vt:lpstr>PowerPoint Presentation</vt:lpstr>
      <vt:lpstr>  1.    ESSDAI (modified) for India.      Goal is to determine clinically significant change     (Delphi method).  2.    Have student write app for iPhone (patient and             physician).  3.    Only 10% of patients need to be competent for             proof of concept.</vt:lpstr>
      <vt:lpstr>         4.   Develop collaboration with ultrasound experts to           evaluate gland.  5.   Do not make this a bedside test.  6.   Collaborate with engineering and computer              scientists to develop the best system, as this will           be a key pillar in next decade.  </vt:lpstr>
      <vt:lpstr>    7.   Make sure oral candida is scored and treated            before treatment plans are formulated and              initiated.  8.   Correlate with saliva biomarkers and            patient oral HAQ (Quality of Life scores).  9.   Correlate with dental scores and extractions.  </vt:lpstr>
      <vt:lpstr>10.  Recognize the new ocular staining             score.  11.  Adapt iPhone to measure OSS.  12.  Determine clinical significance of           OSS and “Ophthaine” score.</vt:lpstr>
      <vt:lpstr>  13. Capture data on sleep and depression.  14. Capture data on OTC meds.  15. Work with Multiple Sclerosis experts to          understand the intra-cerebral pathways—         probably involving microglial cells and their            biomarkers.</vt:lpstr>
      <vt:lpstr>1. Who will pay for this? 2. Who will publish the results?  Both government grants and NGO (non-government organization) when you demonstrate it is significant disease  Local grants from pharmaceuticals.  3. Journals will publish this data from well designed hypotheses, methods and results</vt:lpstr>
      <vt:lpstr>3. Predict reduced ophthalmology costs and         increased productivity.  4. Determine if the pain (oral or ocular) is            due to dryness or “central pain.”    5. Adjust outcome measures to correlate with         salivary flow.</vt:lpstr>
      <vt:lpstr>6.  Identify patients with high ESSDAI score           for clinical trials.  7.  Contact manufacturers of both Big  Pharma and Biosimilar Manufacturer           for trials with your new data bases and              iPhone-based data collection systems.</vt:lpstr>
      <vt:lpstr>मुझे आमंत्रित करने के लिए धन्यवाद मुझे आमंत्रित करने के लिए धन्यवाद  Mujhē āmantrita karanē kē li'ē dhan'yavāda.</vt:lpstr>
      <vt:lpstr>At Salk Institute (next to Scripps),  the fountain is set so that sun sets at summer solstice but at each Equinox, the sun travels only to each tower.  Louis Kahn’s gift of our own little Stonehedge  or  India’s Jaipur.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Sjogren’s Special Interest Group  (SIG):</dc:title>
  <dc:creator>Robert Fox</dc:creator>
  <cp:lastModifiedBy>Robert Fox</cp:lastModifiedBy>
  <cp:revision>58</cp:revision>
  <dcterms:created xsi:type="dcterms:W3CDTF">2014-11-23T23:48:47Z</dcterms:created>
  <dcterms:modified xsi:type="dcterms:W3CDTF">2014-11-25T06:48:52Z</dcterms:modified>
</cp:coreProperties>
</file>