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9" r:id="rId3"/>
    <p:sldId id="265" r:id="rId4"/>
    <p:sldId id="1256" r:id="rId5"/>
    <p:sldId id="1271" r:id="rId6"/>
    <p:sldId id="1272" r:id="rId7"/>
    <p:sldId id="1257" r:id="rId8"/>
    <p:sldId id="1258" r:id="rId9"/>
    <p:sldId id="263" r:id="rId10"/>
    <p:sldId id="1204" r:id="rId11"/>
    <p:sldId id="1100" r:id="rId12"/>
    <p:sldId id="1096" r:id="rId13"/>
    <p:sldId id="1181" r:id="rId14"/>
    <p:sldId id="1211" r:id="rId15"/>
    <p:sldId id="1233" r:id="rId16"/>
    <p:sldId id="1206" r:id="rId17"/>
    <p:sldId id="1205" r:id="rId18"/>
    <p:sldId id="1259" r:id="rId19"/>
    <p:sldId id="1208" r:id="rId20"/>
    <p:sldId id="1209" r:id="rId21"/>
    <p:sldId id="1115" r:id="rId22"/>
    <p:sldId id="1262" r:id="rId23"/>
    <p:sldId id="1261" r:id="rId24"/>
    <p:sldId id="1255" r:id="rId25"/>
    <p:sldId id="1234" r:id="rId26"/>
    <p:sldId id="1251" r:id="rId27"/>
    <p:sldId id="1235" r:id="rId28"/>
    <p:sldId id="1249" r:id="rId29"/>
    <p:sldId id="1246" r:id="rId30"/>
    <p:sldId id="1237" r:id="rId31"/>
    <p:sldId id="1236" r:id="rId32"/>
    <p:sldId id="1239" r:id="rId33"/>
    <p:sldId id="1241" r:id="rId34"/>
    <p:sldId id="1243" r:id="rId35"/>
    <p:sldId id="1242" r:id="rId36"/>
    <p:sldId id="1263" r:id="rId37"/>
    <p:sldId id="1264" r:id="rId38"/>
    <p:sldId id="1265" r:id="rId39"/>
    <p:sldId id="1266" r:id="rId40"/>
    <p:sldId id="1267" r:id="rId41"/>
    <p:sldId id="1098" r:id="rId42"/>
    <p:sldId id="1269" r:id="rId43"/>
    <p:sldId id="1270" r:id="rId44"/>
    <p:sldId id="26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snapToObjects="1">
      <p:cViewPr varScale="1">
        <p:scale>
          <a:sx n="109" d="100"/>
          <a:sy n="109" d="100"/>
        </p:scale>
        <p:origin x="216" y="200"/>
      </p:cViewPr>
      <p:guideLst/>
    </p:cSldViewPr>
  </p:slideViewPr>
  <p:outlineViewPr>
    <p:cViewPr>
      <p:scale>
        <a:sx n="20" d="100"/>
        <a:sy n="20" d="100"/>
      </p:scale>
      <p:origin x="0" y="-24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7AF8C9-7FB5-9A4E-BE57-029133CA7B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DE5CFB-74F8-3E44-B6B5-E90E27FC0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5C220A-6DED-894A-9CCA-42D6A9B6E0C5}" type="datetimeFigureOut">
              <a:rPr lang="en-US" smtClean="0"/>
              <a:t>7/25/21</a:t>
            </a:fld>
            <a:endParaRPr lang="en-US" dirty="0"/>
          </a:p>
        </p:txBody>
      </p:sp>
      <p:sp>
        <p:nvSpPr>
          <p:cNvPr id="4" name="Footer Placeholder 3">
            <a:extLst>
              <a:ext uri="{FF2B5EF4-FFF2-40B4-BE49-F238E27FC236}">
                <a16:creationId xmlns:a16="http://schemas.microsoft.com/office/drawing/2014/main" id="{0FAA3B22-CF0B-454F-B17B-DDE270873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D79FCF-DBF4-DE45-8438-A8F915FB8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C07A9-1807-8945-BB43-770D68DBAB86}" type="slidenum">
              <a:rPr lang="en-US" smtClean="0"/>
              <a:t>‹#›</a:t>
            </a:fld>
            <a:endParaRPr lang="en-US" dirty="0"/>
          </a:p>
        </p:txBody>
      </p:sp>
    </p:spTree>
    <p:extLst>
      <p:ext uri="{BB962C8B-B14F-4D97-AF65-F5344CB8AC3E}">
        <p14:creationId xmlns:p14="http://schemas.microsoft.com/office/powerpoint/2010/main" val="235675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62D52-6369-A946-ADA3-12BDE256646F}" type="datetimeFigureOut">
              <a:rPr lang="en-US" smtClean="0"/>
              <a:t>7/25/21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1BD2B-FB2E-0B48-9342-A7519E89A230}" type="slidenum">
              <a:rPr lang="en-US" smtClean="0"/>
              <a:t>‹#›</a:t>
            </a:fld>
            <a:endParaRPr lang="en-US" dirty="0"/>
          </a:p>
        </p:txBody>
      </p:sp>
    </p:spTree>
    <p:extLst>
      <p:ext uri="{BB962C8B-B14F-4D97-AF65-F5344CB8AC3E}">
        <p14:creationId xmlns:p14="http://schemas.microsoft.com/office/powerpoint/2010/main" val="381947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1</a:t>
            </a:fld>
            <a:endParaRPr lang="en-US" dirty="0"/>
          </a:p>
        </p:txBody>
      </p:sp>
    </p:spTree>
    <p:extLst>
      <p:ext uri="{BB962C8B-B14F-4D97-AF65-F5344CB8AC3E}">
        <p14:creationId xmlns:p14="http://schemas.microsoft.com/office/powerpoint/2010/main" val="312468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28</a:t>
            </a:fld>
            <a:endParaRPr lang="en-US" dirty="0"/>
          </a:p>
        </p:txBody>
      </p:sp>
    </p:spTree>
    <p:extLst>
      <p:ext uri="{BB962C8B-B14F-4D97-AF65-F5344CB8AC3E}">
        <p14:creationId xmlns:p14="http://schemas.microsoft.com/office/powerpoint/2010/main" val="257699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30</a:t>
            </a:fld>
            <a:endParaRPr lang="en-US" dirty="0"/>
          </a:p>
        </p:txBody>
      </p:sp>
    </p:spTree>
    <p:extLst>
      <p:ext uri="{BB962C8B-B14F-4D97-AF65-F5344CB8AC3E}">
        <p14:creationId xmlns:p14="http://schemas.microsoft.com/office/powerpoint/2010/main" val="176525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40</a:t>
            </a:fld>
            <a:endParaRPr lang="en-US" dirty="0"/>
          </a:p>
        </p:txBody>
      </p:sp>
    </p:spTree>
    <p:extLst>
      <p:ext uri="{BB962C8B-B14F-4D97-AF65-F5344CB8AC3E}">
        <p14:creationId xmlns:p14="http://schemas.microsoft.com/office/powerpoint/2010/main" val="144679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41</a:t>
            </a:fld>
            <a:endParaRPr lang="en-US" dirty="0"/>
          </a:p>
        </p:txBody>
      </p:sp>
    </p:spTree>
    <p:extLst>
      <p:ext uri="{BB962C8B-B14F-4D97-AF65-F5344CB8AC3E}">
        <p14:creationId xmlns:p14="http://schemas.microsoft.com/office/powerpoint/2010/main" val="210570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a:t>
            </a:fld>
            <a:endParaRPr lang="en-US" dirty="0"/>
          </a:p>
        </p:txBody>
      </p:sp>
    </p:spTree>
    <p:extLst>
      <p:ext uri="{BB962C8B-B14F-4D97-AF65-F5344CB8AC3E}">
        <p14:creationId xmlns:p14="http://schemas.microsoft.com/office/powerpoint/2010/main" val="45953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13</a:t>
            </a:fld>
            <a:endParaRPr lang="en-US" dirty="0"/>
          </a:p>
        </p:txBody>
      </p:sp>
    </p:spTree>
    <p:extLst>
      <p:ext uri="{BB962C8B-B14F-4D97-AF65-F5344CB8AC3E}">
        <p14:creationId xmlns:p14="http://schemas.microsoft.com/office/powerpoint/2010/main" val="401028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19</a:t>
            </a:fld>
            <a:endParaRPr lang="en-US" dirty="0"/>
          </a:p>
        </p:txBody>
      </p:sp>
    </p:spTree>
    <p:extLst>
      <p:ext uri="{BB962C8B-B14F-4D97-AF65-F5344CB8AC3E}">
        <p14:creationId xmlns:p14="http://schemas.microsoft.com/office/powerpoint/2010/main" val="176122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20</a:t>
            </a:fld>
            <a:endParaRPr lang="en-US" dirty="0"/>
          </a:p>
        </p:txBody>
      </p:sp>
    </p:spTree>
    <p:extLst>
      <p:ext uri="{BB962C8B-B14F-4D97-AF65-F5344CB8AC3E}">
        <p14:creationId xmlns:p14="http://schemas.microsoft.com/office/powerpoint/2010/main" val="142260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21</a:t>
            </a:fld>
            <a:endParaRPr lang="en-US" dirty="0"/>
          </a:p>
        </p:txBody>
      </p:sp>
    </p:spTree>
    <p:extLst>
      <p:ext uri="{BB962C8B-B14F-4D97-AF65-F5344CB8AC3E}">
        <p14:creationId xmlns:p14="http://schemas.microsoft.com/office/powerpoint/2010/main" val="188465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25</a:t>
            </a:fld>
            <a:endParaRPr lang="en-US" dirty="0"/>
          </a:p>
        </p:txBody>
      </p:sp>
    </p:spTree>
    <p:extLst>
      <p:ext uri="{BB962C8B-B14F-4D97-AF65-F5344CB8AC3E}">
        <p14:creationId xmlns:p14="http://schemas.microsoft.com/office/powerpoint/2010/main" val="357239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26</a:t>
            </a:fld>
            <a:endParaRPr lang="en-US" dirty="0"/>
          </a:p>
        </p:txBody>
      </p:sp>
    </p:spTree>
    <p:extLst>
      <p:ext uri="{BB962C8B-B14F-4D97-AF65-F5344CB8AC3E}">
        <p14:creationId xmlns:p14="http://schemas.microsoft.com/office/powerpoint/2010/main" val="136117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1BD2B-FB2E-0B48-9342-A7519E89A230}" type="slidenum">
              <a:rPr lang="en-US" smtClean="0"/>
              <a:t>27</a:t>
            </a:fld>
            <a:endParaRPr lang="en-US" dirty="0"/>
          </a:p>
        </p:txBody>
      </p:sp>
    </p:spTree>
    <p:extLst>
      <p:ext uri="{BB962C8B-B14F-4D97-AF65-F5344CB8AC3E}">
        <p14:creationId xmlns:p14="http://schemas.microsoft.com/office/powerpoint/2010/main" val="2483152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A2029A-96FC-E249-8C0D-28A30C086C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759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78338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17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798311-5F62-3343-9BC0-FBBF4603E58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5A408E-C555-BF48-BC5C-44AE24469DC7}"/>
              </a:ext>
            </a:extLst>
          </p:cNvPr>
          <p:cNvSpPr>
            <a:spLocks noGrp="1"/>
          </p:cNvSpPr>
          <p:nvPr>
            <p:ph type="title" hasCustomPrompt="1"/>
          </p:nvPr>
        </p:nvSpPr>
        <p:spPr>
          <a:xfrm>
            <a:off x="475129" y="486149"/>
            <a:ext cx="10515600" cy="1325563"/>
          </a:xfrm>
          <a:prstGeom prst="rect">
            <a:avLst/>
          </a:prstGeom>
        </p:spPr>
        <p:txBody>
          <a:bodyPr/>
          <a:lstStyle>
            <a:lvl1pPr>
              <a:defRPr sz="4100"/>
            </a:lvl1pPr>
          </a:lstStyle>
          <a:p>
            <a:r>
              <a:rPr lang="en-US" dirty="0"/>
              <a:t>Click to edit title</a:t>
            </a:r>
          </a:p>
        </p:txBody>
      </p:sp>
    </p:spTree>
    <p:extLst>
      <p:ext uri="{BB962C8B-B14F-4D97-AF65-F5344CB8AC3E}">
        <p14:creationId xmlns:p14="http://schemas.microsoft.com/office/powerpoint/2010/main" val="348930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8C3A3A-BE20-D843-8FF3-F99B0205CC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34D596F-B54D-CC4E-B7AE-8DFAABD51845}"/>
              </a:ext>
            </a:extLst>
          </p:cNvPr>
          <p:cNvSpPr>
            <a:spLocks noGrp="1"/>
          </p:cNvSpPr>
          <p:nvPr>
            <p:ph type="title" hasCustomPrompt="1"/>
          </p:nvPr>
        </p:nvSpPr>
        <p:spPr>
          <a:xfrm>
            <a:off x="463270" y="430306"/>
            <a:ext cx="5426541" cy="611188"/>
          </a:xfrm>
          <a:prstGeom prst="rect">
            <a:avLst/>
          </a:prstGeom>
        </p:spPr>
        <p:txBody>
          <a:bodyPr anchor="b"/>
          <a:lstStyle>
            <a:lvl1pPr>
              <a:defRPr sz="4100">
                <a:solidFill>
                  <a:schemeClr val="bg1"/>
                </a:solidFill>
              </a:defRPr>
            </a:lvl1pPr>
          </a:lstStyle>
          <a:p>
            <a:r>
              <a:rPr lang="en-US" dirty="0"/>
              <a:t>Click to edit title</a:t>
            </a:r>
          </a:p>
        </p:txBody>
      </p:sp>
    </p:spTree>
    <p:extLst>
      <p:ext uri="{BB962C8B-B14F-4D97-AF65-F5344CB8AC3E}">
        <p14:creationId xmlns:p14="http://schemas.microsoft.com/office/powerpoint/2010/main" val="132191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FBB1B-E1CC-014B-B76F-D346A0F699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89B8B40-14B4-0E49-88A7-C58012A1B3EF}"/>
              </a:ext>
            </a:extLst>
          </p:cNvPr>
          <p:cNvSpPr>
            <a:spLocks noGrp="1"/>
          </p:cNvSpPr>
          <p:nvPr>
            <p:ph type="title" hasCustomPrompt="1"/>
          </p:nvPr>
        </p:nvSpPr>
        <p:spPr>
          <a:xfrm>
            <a:off x="449823" y="470647"/>
            <a:ext cx="8922777" cy="611188"/>
          </a:xfrm>
          <a:prstGeom prst="rect">
            <a:avLst/>
          </a:prstGeom>
        </p:spPr>
        <p:txBody>
          <a:bodyPr anchor="b"/>
          <a:lstStyle>
            <a:lvl1pPr>
              <a:defRPr sz="4100"/>
            </a:lvl1pPr>
          </a:lstStyle>
          <a:p>
            <a:r>
              <a:rPr lang="en-US" dirty="0"/>
              <a:t>Click to edit title</a:t>
            </a:r>
          </a:p>
        </p:txBody>
      </p:sp>
    </p:spTree>
    <p:extLst>
      <p:ext uri="{BB962C8B-B14F-4D97-AF65-F5344CB8AC3E}">
        <p14:creationId xmlns:p14="http://schemas.microsoft.com/office/powerpoint/2010/main" val="111825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AB5373-6091-5848-B159-3B316B9D7566}"/>
              </a:ext>
            </a:extLst>
          </p:cNvPr>
          <p:cNvPicPr>
            <a:picLocks noChangeAspect="1"/>
          </p:cNvPicPr>
          <p:nvPr userDrawn="1"/>
        </p:nvPicPr>
        <p:blipFill>
          <a:blip r:embed="rId2"/>
          <a:stretch>
            <a:fillRect/>
          </a:stretch>
        </p:blipFill>
        <p:spPr>
          <a:xfrm>
            <a:off x="-6350" y="0"/>
            <a:ext cx="12192000" cy="6858000"/>
          </a:xfrm>
          <a:prstGeom prst="rect">
            <a:avLst/>
          </a:prstGeom>
        </p:spPr>
      </p:pic>
      <p:sp>
        <p:nvSpPr>
          <p:cNvPr id="15" name="Title 1">
            <a:extLst>
              <a:ext uri="{FF2B5EF4-FFF2-40B4-BE49-F238E27FC236}">
                <a16:creationId xmlns:a16="http://schemas.microsoft.com/office/drawing/2014/main" id="{D7FD28AE-EFE5-6B43-A672-1F5514CE5B08}"/>
              </a:ext>
            </a:extLst>
          </p:cNvPr>
          <p:cNvSpPr txBox="1">
            <a:spLocks/>
          </p:cNvSpPr>
          <p:nvPr userDrawn="1"/>
        </p:nvSpPr>
        <p:spPr>
          <a:xfrm>
            <a:off x="2245659" y="389965"/>
            <a:ext cx="8922777" cy="611188"/>
          </a:xfrm>
          <a:prstGeom prst="rect">
            <a:avLst/>
          </a:prstGeom>
        </p:spPr>
        <p:txBody>
          <a:bodyPr anchor="b"/>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Click to edit title</a:t>
            </a:r>
          </a:p>
        </p:txBody>
      </p:sp>
      <p:sp>
        <p:nvSpPr>
          <p:cNvPr id="16" name="Text Placeholder 3">
            <a:extLst>
              <a:ext uri="{FF2B5EF4-FFF2-40B4-BE49-F238E27FC236}">
                <a16:creationId xmlns:a16="http://schemas.microsoft.com/office/drawing/2014/main" id="{804973AB-33C7-0C45-B7B1-B792363809DB}"/>
              </a:ext>
            </a:extLst>
          </p:cNvPr>
          <p:cNvSpPr>
            <a:spLocks noGrp="1"/>
          </p:cNvSpPr>
          <p:nvPr>
            <p:ph type="body" sz="half" idx="2" hasCustomPrompt="1"/>
          </p:nvPr>
        </p:nvSpPr>
        <p:spPr>
          <a:xfrm>
            <a:off x="2245659" y="1391117"/>
            <a:ext cx="766482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Tree>
    <p:extLst>
      <p:ext uri="{BB962C8B-B14F-4D97-AF65-F5344CB8AC3E}">
        <p14:creationId xmlns:p14="http://schemas.microsoft.com/office/powerpoint/2010/main" val="207625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3071E6-49CF-CF46-B808-E35033414A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F8965-B051-9A4C-8C93-2D49A4B9E3CB}"/>
              </a:ext>
            </a:extLst>
          </p:cNvPr>
          <p:cNvSpPr>
            <a:spLocks noGrp="1"/>
          </p:cNvSpPr>
          <p:nvPr>
            <p:ph type="title" hasCustomPrompt="1"/>
          </p:nvPr>
        </p:nvSpPr>
        <p:spPr>
          <a:xfrm>
            <a:off x="839788" y="457200"/>
            <a:ext cx="8922777" cy="611188"/>
          </a:xfrm>
          <a:prstGeom prst="rect">
            <a:avLst/>
          </a:prstGeom>
        </p:spPr>
        <p:txBody>
          <a:bodyPr anchor="b"/>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EBC3707-AC16-5846-9C45-2D88E762BA7B}"/>
              </a:ext>
            </a:extLst>
          </p:cNvPr>
          <p:cNvSpPr>
            <a:spLocks noGrp="1"/>
          </p:cNvSpPr>
          <p:nvPr>
            <p:ph type="body" sz="half" idx="2" hasCustomPrompt="1"/>
          </p:nvPr>
        </p:nvSpPr>
        <p:spPr>
          <a:xfrm>
            <a:off x="839788" y="1391117"/>
            <a:ext cx="1003888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Tree>
    <p:extLst>
      <p:ext uri="{BB962C8B-B14F-4D97-AF65-F5344CB8AC3E}">
        <p14:creationId xmlns:p14="http://schemas.microsoft.com/office/powerpoint/2010/main" val="274045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134E97-E4DB-5542-B150-A68BBAC0DA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3F8965-B051-9A4C-8C93-2D49A4B9E3CB}"/>
              </a:ext>
            </a:extLst>
          </p:cNvPr>
          <p:cNvSpPr>
            <a:spLocks noGrp="1"/>
          </p:cNvSpPr>
          <p:nvPr>
            <p:ph type="title" hasCustomPrompt="1"/>
          </p:nvPr>
        </p:nvSpPr>
        <p:spPr>
          <a:xfrm>
            <a:off x="0" y="0"/>
            <a:ext cx="12192000" cy="874060"/>
          </a:xfrm>
          <a:prstGeom prst="rect">
            <a:avLst/>
          </a:prstGeom>
        </p:spPr>
        <p:txBody>
          <a:bodyPr anchor="b"/>
          <a:lstStyle>
            <a:lvl1pPr algn="ctr">
              <a:defRPr sz="4100">
                <a:solidFill>
                  <a:schemeClr val="bg1"/>
                </a:solidFill>
              </a:defRPr>
            </a:lvl1pPr>
          </a:lstStyle>
          <a:p>
            <a:r>
              <a:rPr lang="en-US" dirty="0"/>
              <a:t>Click to edit title</a:t>
            </a:r>
          </a:p>
        </p:txBody>
      </p:sp>
      <p:sp>
        <p:nvSpPr>
          <p:cNvPr id="7" name="Text Placeholder 3">
            <a:extLst>
              <a:ext uri="{FF2B5EF4-FFF2-40B4-BE49-F238E27FC236}">
                <a16:creationId xmlns:a16="http://schemas.microsoft.com/office/drawing/2014/main" id="{093480AB-B0EB-4149-B466-6AFA939BD9DA}"/>
              </a:ext>
            </a:extLst>
          </p:cNvPr>
          <p:cNvSpPr>
            <a:spLocks noGrp="1"/>
          </p:cNvSpPr>
          <p:nvPr>
            <p:ph type="body" sz="half" idx="2" hasCustomPrompt="1"/>
          </p:nvPr>
        </p:nvSpPr>
        <p:spPr>
          <a:xfrm>
            <a:off x="933917" y="1523206"/>
            <a:ext cx="1003888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Tree>
    <p:extLst>
      <p:ext uri="{BB962C8B-B14F-4D97-AF65-F5344CB8AC3E}">
        <p14:creationId xmlns:p14="http://schemas.microsoft.com/office/powerpoint/2010/main" val="169463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7">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BFB51ED-200D-C848-B791-ACBD9D1B29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3">
            <a:extLst>
              <a:ext uri="{FF2B5EF4-FFF2-40B4-BE49-F238E27FC236}">
                <a16:creationId xmlns:a16="http://schemas.microsoft.com/office/drawing/2014/main" id="{B8A97290-8D6C-334A-A7BE-94B7667AB8EB}"/>
              </a:ext>
            </a:extLst>
          </p:cNvPr>
          <p:cNvSpPr>
            <a:spLocks noGrp="1"/>
          </p:cNvSpPr>
          <p:nvPr>
            <p:ph type="body" sz="half" idx="2" hasCustomPrompt="1"/>
          </p:nvPr>
        </p:nvSpPr>
        <p:spPr>
          <a:xfrm>
            <a:off x="463270" y="1525588"/>
            <a:ext cx="10038883" cy="43434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Title 1">
            <a:extLst>
              <a:ext uri="{FF2B5EF4-FFF2-40B4-BE49-F238E27FC236}">
                <a16:creationId xmlns:a16="http://schemas.microsoft.com/office/drawing/2014/main" id="{23CCA4F6-C349-C941-AA31-9FE5C9BE4A01}"/>
              </a:ext>
            </a:extLst>
          </p:cNvPr>
          <p:cNvSpPr>
            <a:spLocks noGrp="1"/>
          </p:cNvSpPr>
          <p:nvPr>
            <p:ph type="title" hasCustomPrompt="1"/>
          </p:nvPr>
        </p:nvSpPr>
        <p:spPr>
          <a:xfrm>
            <a:off x="463270" y="457200"/>
            <a:ext cx="8922777" cy="611188"/>
          </a:xfrm>
          <a:prstGeom prst="rect">
            <a:avLst/>
          </a:prstGeom>
        </p:spPr>
        <p:txBody>
          <a:bodyPr anchor="b"/>
          <a:lstStyle>
            <a:lvl1pPr>
              <a:defRPr sz="3600"/>
            </a:lvl1pPr>
          </a:lstStyle>
          <a:p>
            <a:r>
              <a:rPr lang="en-US" dirty="0"/>
              <a:t>Click to edit title</a:t>
            </a:r>
          </a:p>
        </p:txBody>
      </p:sp>
    </p:spTree>
    <p:extLst>
      <p:ext uri="{BB962C8B-B14F-4D97-AF65-F5344CB8AC3E}">
        <p14:creationId xmlns:p14="http://schemas.microsoft.com/office/powerpoint/2010/main" val="56856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E5B101-1410-3341-90C6-0CD2BBB735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396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7" r:id="rId6"/>
    <p:sldLayoutId id="2147483663" r:id="rId7"/>
    <p:sldLayoutId id="2147483662" r:id="rId8"/>
    <p:sldLayoutId id="2147483658" r:id="rId9"/>
    <p:sldLayoutId id="2147483664" r:id="rId10"/>
    <p:sldLayoutId id="214748366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hyperlink" Target="https://www.uptodate.com/contents/neurologic-manifestations-of-sjogrens-syndrome/abstract/10" TargetMode="External"/><Relationship Id="rId3" Type="http://schemas.openxmlformats.org/officeDocument/2006/relationships/image" Target="../media/image22.png"/><Relationship Id="rId7" Type="http://schemas.openxmlformats.org/officeDocument/2006/relationships/hyperlink" Target="https://www.uptodate.com/contents/neurologic-manifestations-of-sjogrens-syndrome/abstract/9"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uptodate.com/contents/neurologic-manifestations-of-sjogrens-syndrome/abstract/8" TargetMode="External"/><Relationship Id="rId5" Type="http://schemas.openxmlformats.org/officeDocument/2006/relationships/hyperlink" Target="https://www.uptodate.com/contents/neurologic-manifestations-of-sjogrens-syndrome/abstract/6,7" TargetMode="External"/><Relationship Id="rId4" Type="http://schemas.openxmlformats.org/officeDocument/2006/relationships/hyperlink" Target="https://www.uptodate.com/contents/neurologic-manifestations-of-sjogrens-syndrome/abstract/4,5" TargetMode="External"/><Relationship Id="rId9" Type="http://schemas.openxmlformats.org/officeDocument/2006/relationships/hyperlink" Target="https://www.uptodate.com/contents/neurologic-manifestations-of-sjogrens-syndrome/abstract/11,1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91B4F0-C90D-3544-BA40-CD3F385163AE}"/>
              </a:ext>
            </a:extLst>
          </p:cNvPr>
          <p:cNvSpPr/>
          <p:nvPr/>
        </p:nvSpPr>
        <p:spPr>
          <a:xfrm>
            <a:off x="821438" y="3532795"/>
            <a:ext cx="9517349" cy="2800767"/>
          </a:xfrm>
          <a:prstGeom prst="rect">
            <a:avLst/>
          </a:prstGeom>
        </p:spPr>
        <p:txBody>
          <a:bodyPr wrap="none">
            <a:spAutoFit/>
          </a:bodyPr>
          <a:lstStyle/>
          <a:p>
            <a:pPr algn="ctr"/>
            <a:r>
              <a:rPr lang="en-US" sz="4400" b="1" dirty="0">
                <a:solidFill>
                  <a:srgbClr val="00558D"/>
                </a:solidFill>
              </a:rPr>
              <a:t>Sjogren’s Syndrome and Migraine:</a:t>
            </a:r>
          </a:p>
          <a:p>
            <a:pPr algn="ctr"/>
            <a:r>
              <a:rPr lang="en-US" sz="4400" b="1" dirty="0">
                <a:solidFill>
                  <a:srgbClr val="00558D"/>
                </a:solidFill>
              </a:rPr>
              <a:t>An interface of </a:t>
            </a:r>
          </a:p>
          <a:p>
            <a:pPr algn="ctr"/>
            <a:r>
              <a:rPr lang="en-US" sz="4400" b="1" dirty="0">
                <a:solidFill>
                  <a:srgbClr val="00558D"/>
                </a:solidFill>
              </a:rPr>
              <a:t>Autoimmunity and Neurovascular</a:t>
            </a:r>
          </a:p>
          <a:p>
            <a:pPr algn="ctr"/>
            <a:r>
              <a:rPr lang="en-US" sz="4400" b="1" dirty="0">
                <a:solidFill>
                  <a:srgbClr val="00558D"/>
                </a:solidFill>
              </a:rPr>
              <a:t>Systems</a:t>
            </a:r>
          </a:p>
        </p:txBody>
      </p:sp>
    </p:spTree>
    <p:extLst>
      <p:ext uri="{BB962C8B-B14F-4D97-AF65-F5344CB8AC3E}">
        <p14:creationId xmlns:p14="http://schemas.microsoft.com/office/powerpoint/2010/main" val="12584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1C8D3-F36E-CE46-9056-CECDAD2A9D92}"/>
              </a:ext>
            </a:extLst>
          </p:cNvPr>
          <p:cNvSpPr>
            <a:spLocks noGrp="1"/>
          </p:cNvSpPr>
          <p:nvPr>
            <p:ph type="body" sz="half" idx="2"/>
          </p:nvPr>
        </p:nvSpPr>
        <p:spPr/>
        <p:txBody>
          <a:bodyPr/>
          <a:lstStyle/>
          <a:p>
            <a:r>
              <a:rPr lang="en-US" sz="2400" b="1" dirty="0"/>
              <a:t>“Glandular features” in SS refer to:</a:t>
            </a:r>
          </a:p>
          <a:p>
            <a:pPr marL="457200" indent="-457200">
              <a:buAutoNum type="alphaLcPeriod"/>
            </a:pPr>
            <a:r>
              <a:rPr lang="en-US" sz="2400" b="1" dirty="0"/>
              <a:t>dry eyes (lacrimation), </a:t>
            </a:r>
          </a:p>
          <a:p>
            <a:pPr marL="457200" indent="-457200">
              <a:buAutoNum type="alphaLcPeriod"/>
            </a:pPr>
            <a:r>
              <a:rPr lang="en-US" sz="2400" b="1" dirty="0"/>
              <a:t>dry mouth (salivation) and </a:t>
            </a:r>
          </a:p>
          <a:p>
            <a:pPr marL="457200" indent="-457200">
              <a:buAutoNum type="alphaLcPeriod"/>
            </a:pPr>
            <a:r>
              <a:rPr lang="en-US" sz="2400" b="1" dirty="0"/>
              <a:t>constitutional complaints of fatigue and cognitive brain fog.</a:t>
            </a:r>
          </a:p>
          <a:p>
            <a:pPr marL="457200" indent="-457200">
              <a:buAutoNum type="alphaLcPeriod"/>
            </a:pPr>
            <a:endParaRPr lang="en-US" sz="2400" b="1" dirty="0"/>
          </a:p>
          <a:p>
            <a:r>
              <a:rPr lang="en-US" sz="2400" b="1" dirty="0"/>
              <a:t>These respond poorly to treatment and we look forward to</a:t>
            </a:r>
          </a:p>
          <a:p>
            <a:r>
              <a:rPr lang="en-US" sz="2400" b="1" dirty="0"/>
              <a:t>Interacting with neurologists to develop better therapies</a:t>
            </a:r>
          </a:p>
          <a:p>
            <a:endParaRPr lang="en-US" sz="2400" b="1" dirty="0"/>
          </a:p>
          <a:p>
            <a:endParaRPr lang="en-US" sz="2400" b="1" dirty="0"/>
          </a:p>
        </p:txBody>
      </p:sp>
      <p:sp>
        <p:nvSpPr>
          <p:cNvPr id="3" name="Title 2">
            <a:extLst>
              <a:ext uri="{FF2B5EF4-FFF2-40B4-BE49-F238E27FC236}">
                <a16:creationId xmlns:a16="http://schemas.microsoft.com/office/drawing/2014/main" id="{B580F1DC-5C7E-FF4F-ACD3-4D6FDA8176A8}"/>
              </a:ext>
            </a:extLst>
          </p:cNvPr>
          <p:cNvSpPr>
            <a:spLocks noGrp="1"/>
          </p:cNvSpPr>
          <p:nvPr>
            <p:ph type="title"/>
          </p:nvPr>
        </p:nvSpPr>
        <p:spPr/>
        <p:txBody>
          <a:bodyPr/>
          <a:lstStyle/>
          <a:p>
            <a:pPr algn="ctr"/>
            <a:r>
              <a:rPr lang="en-US" dirty="0"/>
              <a:t>Sjogren’s has both “glandular” and “extraglandular” features</a:t>
            </a:r>
          </a:p>
        </p:txBody>
      </p:sp>
    </p:spTree>
    <p:extLst>
      <p:ext uri="{BB962C8B-B14F-4D97-AF65-F5344CB8AC3E}">
        <p14:creationId xmlns:p14="http://schemas.microsoft.com/office/powerpoint/2010/main" val="13714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6DE73-23D1-F44D-8797-E9347BECF113}"/>
              </a:ext>
            </a:extLst>
          </p:cNvPr>
          <p:cNvSpPr>
            <a:spLocks noGrp="1"/>
          </p:cNvSpPr>
          <p:nvPr>
            <p:ph type="body" sz="half" idx="2"/>
          </p:nvPr>
        </p:nvSpPr>
        <p:spPr/>
        <p:txBody>
          <a:bodyPr/>
          <a:lstStyle/>
          <a:p>
            <a:r>
              <a:rPr lang="en-US" sz="2800" b="1" dirty="0"/>
              <a:t>a. The dryness is NOT due to total destruction of the glands.  </a:t>
            </a:r>
          </a:p>
          <a:p>
            <a:r>
              <a:rPr lang="en-US" sz="2800" b="1" dirty="0"/>
              <a:t>Over 50% of the ducts and acini remain—in contrast to type I diabetes where gland destroyed (next slide)</a:t>
            </a:r>
          </a:p>
          <a:p>
            <a:endParaRPr lang="en-US" sz="2800" b="1" dirty="0"/>
          </a:p>
          <a:p>
            <a:r>
              <a:rPr lang="en-US" sz="2800" b="1" dirty="0"/>
              <a:t>b. The neural innervation of the glands remains detectable</a:t>
            </a:r>
          </a:p>
          <a:p>
            <a:endParaRPr lang="en-US" sz="2800" b="1" dirty="0"/>
          </a:p>
          <a:p>
            <a:r>
              <a:rPr lang="en-US" sz="2800" b="1" dirty="0"/>
              <a:t>c. However, the gland is dysfunctional—as the inflammatory system has “denervated” the gland</a:t>
            </a:r>
          </a:p>
        </p:txBody>
      </p:sp>
      <p:sp>
        <p:nvSpPr>
          <p:cNvPr id="3" name="Title 2">
            <a:extLst>
              <a:ext uri="{FF2B5EF4-FFF2-40B4-BE49-F238E27FC236}">
                <a16:creationId xmlns:a16="http://schemas.microsoft.com/office/drawing/2014/main" id="{91E59747-6CCD-D942-AAA2-D78B5A690F47}"/>
              </a:ext>
            </a:extLst>
          </p:cNvPr>
          <p:cNvSpPr>
            <a:spLocks noGrp="1"/>
          </p:cNvSpPr>
          <p:nvPr>
            <p:ph type="title"/>
          </p:nvPr>
        </p:nvSpPr>
        <p:spPr>
          <a:xfrm>
            <a:off x="463270" y="457200"/>
            <a:ext cx="9925330" cy="611188"/>
          </a:xfrm>
        </p:spPr>
        <p:txBody>
          <a:bodyPr/>
          <a:lstStyle/>
          <a:p>
            <a:r>
              <a:rPr lang="en-US" dirty="0"/>
              <a:t>Common Misconceptions about Sjogren’s</a:t>
            </a:r>
          </a:p>
        </p:txBody>
      </p:sp>
    </p:spTree>
    <p:extLst>
      <p:ext uri="{BB962C8B-B14F-4D97-AF65-F5344CB8AC3E}">
        <p14:creationId xmlns:p14="http://schemas.microsoft.com/office/powerpoint/2010/main" val="340947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217" name="Rectangle 5">
            <a:extLst>
              <a:ext uri="{FF2B5EF4-FFF2-40B4-BE49-F238E27FC236}">
                <a16:creationId xmlns:a16="http://schemas.microsoft.com/office/drawing/2014/main" id="{DFA34C05-59D2-3640-B93D-116B6F676002}"/>
              </a:ext>
            </a:extLst>
          </p:cNvPr>
          <p:cNvSpPr>
            <a:spLocks noGrp="1" noChangeArrowheads="1"/>
          </p:cNvSpPr>
          <p:nvPr>
            <p:ph type="title"/>
          </p:nvPr>
        </p:nvSpPr>
        <p:spPr bwMode="auto">
          <a:xfrm>
            <a:off x="2133600" y="762001"/>
            <a:ext cx="7848600" cy="1122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3600" dirty="0">
                <a:ea typeface="ＭＳ Ｐゴシック" panose="020B0600070205080204" pitchFamily="34" charset="-128"/>
              </a:rPr>
              <a:t>The Dryness is the result of</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Lymphocytic Paralysis of Lacrimal and Salivary Glands</a:t>
            </a:r>
          </a:p>
        </p:txBody>
      </p:sp>
      <p:sp>
        <p:nvSpPr>
          <p:cNvPr id="9218" name="Text Box 6">
            <a:extLst>
              <a:ext uri="{FF2B5EF4-FFF2-40B4-BE49-F238E27FC236}">
                <a16:creationId xmlns:a16="http://schemas.microsoft.com/office/drawing/2014/main" id="{092EF019-2EB0-0643-8B6A-04A537AED985}"/>
              </a:ext>
            </a:extLst>
          </p:cNvPr>
          <p:cNvSpPr txBox="1">
            <a:spLocks noChangeArrowheads="1"/>
          </p:cNvSpPr>
          <p:nvPr/>
        </p:nvSpPr>
        <p:spPr bwMode="auto">
          <a:xfrm>
            <a:off x="4421188" y="5575300"/>
            <a:ext cx="1141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Sjogren’s</a:t>
            </a:r>
          </a:p>
        </p:txBody>
      </p:sp>
      <p:sp>
        <p:nvSpPr>
          <p:cNvPr id="9219" name="Text Box 7">
            <a:extLst>
              <a:ext uri="{FF2B5EF4-FFF2-40B4-BE49-F238E27FC236}">
                <a16:creationId xmlns:a16="http://schemas.microsoft.com/office/drawing/2014/main" id="{7CBFC0A7-E66E-8148-BAE7-69343C7A9763}"/>
              </a:ext>
            </a:extLst>
          </p:cNvPr>
          <p:cNvSpPr txBox="1">
            <a:spLocks noChangeArrowheads="1"/>
          </p:cNvSpPr>
          <p:nvPr/>
        </p:nvSpPr>
        <p:spPr bwMode="auto">
          <a:xfrm>
            <a:off x="8140700" y="5575300"/>
            <a:ext cx="92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Normal</a:t>
            </a:r>
          </a:p>
        </p:txBody>
      </p:sp>
      <p:sp>
        <p:nvSpPr>
          <p:cNvPr id="9220" name="Line 8">
            <a:extLst>
              <a:ext uri="{FF2B5EF4-FFF2-40B4-BE49-F238E27FC236}">
                <a16:creationId xmlns:a16="http://schemas.microsoft.com/office/drawing/2014/main" id="{AB4E53A2-5A54-FD43-BE7C-06F798A976FD}"/>
              </a:ext>
            </a:extLst>
          </p:cNvPr>
          <p:cNvSpPr>
            <a:spLocks noChangeShapeType="1"/>
          </p:cNvSpPr>
          <p:nvPr/>
        </p:nvSpPr>
        <p:spPr bwMode="auto">
          <a:xfrm>
            <a:off x="3886200" y="2590800"/>
            <a:ext cx="4514850"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1" name="Line 9">
            <a:extLst>
              <a:ext uri="{FF2B5EF4-FFF2-40B4-BE49-F238E27FC236}">
                <a16:creationId xmlns:a16="http://schemas.microsoft.com/office/drawing/2014/main" id="{1E5AA7AB-8334-D24B-9607-7D98DED48430}"/>
              </a:ext>
            </a:extLst>
          </p:cNvPr>
          <p:cNvSpPr>
            <a:spLocks noChangeShapeType="1"/>
          </p:cNvSpPr>
          <p:nvPr/>
        </p:nvSpPr>
        <p:spPr bwMode="auto">
          <a:xfrm>
            <a:off x="3128964" y="3257550"/>
            <a:ext cx="1824037" cy="40005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2" name="TextBox 1">
            <a:extLst>
              <a:ext uri="{FF2B5EF4-FFF2-40B4-BE49-F238E27FC236}">
                <a16:creationId xmlns:a16="http://schemas.microsoft.com/office/drawing/2014/main" id="{A030154F-1CC6-2649-B844-FA6230C1772A}"/>
              </a:ext>
            </a:extLst>
          </p:cNvPr>
          <p:cNvSpPr txBox="1">
            <a:spLocks noChangeArrowheads="1"/>
          </p:cNvSpPr>
          <p:nvPr/>
        </p:nvSpPr>
        <p:spPr bwMode="auto">
          <a:xfrm>
            <a:off x="1752601" y="3867150"/>
            <a:ext cx="938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000" dirty="0"/>
              <a:t>lymphs</a:t>
            </a:r>
          </a:p>
        </p:txBody>
      </p:sp>
      <p:pic>
        <p:nvPicPr>
          <p:cNvPr id="9223" name="Picture 2" descr="A picture containing sitting, table, board, white&#10;&#10;Description automatically generated">
            <a:extLst>
              <a:ext uri="{FF2B5EF4-FFF2-40B4-BE49-F238E27FC236}">
                <a16:creationId xmlns:a16="http://schemas.microsoft.com/office/drawing/2014/main" id="{4B1F7F77-AB22-3344-AE81-B83222DB4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976" y="3238500"/>
            <a:ext cx="75787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3">
            <a:extLst>
              <a:ext uri="{FF2B5EF4-FFF2-40B4-BE49-F238E27FC236}">
                <a16:creationId xmlns:a16="http://schemas.microsoft.com/office/drawing/2014/main" id="{B52F3447-240F-AB48-8B77-E01FCE9805F6}"/>
              </a:ext>
            </a:extLst>
          </p:cNvPr>
          <p:cNvSpPr txBox="1">
            <a:spLocks noChangeArrowheads="1"/>
          </p:cNvSpPr>
          <p:nvPr/>
        </p:nvSpPr>
        <p:spPr bwMode="auto">
          <a:xfrm>
            <a:off x="3767139" y="2714625"/>
            <a:ext cx="273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000" dirty="0"/>
              <a:t>Residual acini and Ducts</a:t>
            </a:r>
          </a:p>
        </p:txBody>
      </p:sp>
      <p:sp>
        <p:nvSpPr>
          <p:cNvPr id="9225" name="Line 10">
            <a:extLst>
              <a:ext uri="{FF2B5EF4-FFF2-40B4-BE49-F238E27FC236}">
                <a16:creationId xmlns:a16="http://schemas.microsoft.com/office/drawing/2014/main" id="{FD4C2779-32A5-8544-AB71-B3CE29274637}"/>
              </a:ext>
            </a:extLst>
          </p:cNvPr>
          <p:cNvSpPr>
            <a:spLocks noChangeShapeType="1"/>
          </p:cNvSpPr>
          <p:nvPr/>
        </p:nvSpPr>
        <p:spPr bwMode="auto">
          <a:xfrm>
            <a:off x="5181600" y="3124200"/>
            <a:ext cx="0" cy="4191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6" name="Line 10">
            <a:extLst>
              <a:ext uri="{FF2B5EF4-FFF2-40B4-BE49-F238E27FC236}">
                <a16:creationId xmlns:a16="http://schemas.microsoft.com/office/drawing/2014/main" id="{97046B2F-71DD-2C45-A458-D3F3AFA4D742}"/>
              </a:ext>
            </a:extLst>
          </p:cNvPr>
          <p:cNvSpPr>
            <a:spLocks noChangeShapeType="1"/>
          </p:cNvSpPr>
          <p:nvPr/>
        </p:nvSpPr>
        <p:spPr bwMode="auto">
          <a:xfrm>
            <a:off x="2743200" y="4114801"/>
            <a:ext cx="2438400" cy="35401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08C93730-86FD-A746-AFF3-A27EFC24DD27}"/>
              </a:ext>
            </a:extLst>
          </p:cNvPr>
          <p:cNvSpPr>
            <a:spLocks noGrp="1" noChangeArrowheads="1"/>
          </p:cNvSpPr>
          <p:nvPr>
            <p:ph type="title"/>
          </p:nvPr>
        </p:nvSpPr>
        <p:spPr bwMode="auto">
          <a:xfrm>
            <a:off x="1981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ＭＳ Ｐゴシック" panose="020B0600070205080204" pitchFamily="34" charset="-128"/>
              </a:rPr>
              <a:t>Glandular dysfunction is due to lymphocytic infiltration of the glands (c and d).</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But it begins with lymphocyte ”homing” to high endothelial venules (e and f) </a:t>
            </a:r>
          </a:p>
        </p:txBody>
      </p:sp>
      <p:pic>
        <p:nvPicPr>
          <p:cNvPr id="61442" name="Picture 3" descr="A picture containing photo, different, white, old&#10;&#10;Description automatically generated">
            <a:extLst>
              <a:ext uri="{FF2B5EF4-FFF2-40B4-BE49-F238E27FC236}">
                <a16:creationId xmlns:a16="http://schemas.microsoft.com/office/drawing/2014/main" id="{6E1AF122-B853-614B-8225-167F57A1E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171700"/>
            <a:ext cx="6781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67B17-D8A8-4249-9933-E25745DC809C}"/>
              </a:ext>
            </a:extLst>
          </p:cNvPr>
          <p:cNvPicPr>
            <a:picLocks noChangeAspect="1"/>
          </p:cNvPicPr>
          <p:nvPr/>
        </p:nvPicPr>
        <p:blipFill>
          <a:blip r:embed="rId2"/>
          <a:stretch>
            <a:fillRect/>
          </a:stretch>
        </p:blipFill>
        <p:spPr>
          <a:xfrm>
            <a:off x="266965" y="368300"/>
            <a:ext cx="8559800" cy="6121400"/>
          </a:xfrm>
          <a:prstGeom prst="rect">
            <a:avLst/>
          </a:prstGeom>
        </p:spPr>
      </p:pic>
      <p:sp>
        <p:nvSpPr>
          <p:cNvPr id="5" name="TextBox 4">
            <a:extLst>
              <a:ext uri="{FF2B5EF4-FFF2-40B4-BE49-F238E27FC236}">
                <a16:creationId xmlns:a16="http://schemas.microsoft.com/office/drawing/2014/main" id="{4C3C116E-72E1-1F40-990F-9EF7F007ADAE}"/>
              </a:ext>
            </a:extLst>
          </p:cNvPr>
          <p:cNvSpPr txBox="1"/>
          <p:nvPr/>
        </p:nvSpPr>
        <p:spPr>
          <a:xfrm>
            <a:off x="9194800" y="1905000"/>
            <a:ext cx="2730235" cy="830997"/>
          </a:xfrm>
          <a:prstGeom prst="rect">
            <a:avLst/>
          </a:prstGeom>
          <a:noFill/>
        </p:spPr>
        <p:txBody>
          <a:bodyPr wrap="none" rtlCol="0">
            <a:spAutoFit/>
          </a:bodyPr>
          <a:lstStyle/>
          <a:p>
            <a:r>
              <a:rPr lang="en-US" sz="2400" dirty="0">
                <a:solidFill>
                  <a:srgbClr val="FFFF00"/>
                </a:solidFill>
              </a:rPr>
              <a:t>Parasympathetic</a:t>
            </a:r>
          </a:p>
          <a:p>
            <a:r>
              <a:rPr lang="en-US" sz="2400" dirty="0">
                <a:solidFill>
                  <a:srgbClr val="FFFF00"/>
                </a:solidFill>
              </a:rPr>
              <a:t>fibers</a:t>
            </a:r>
          </a:p>
        </p:txBody>
      </p:sp>
      <p:sp>
        <p:nvSpPr>
          <p:cNvPr id="6" name="TextBox 5">
            <a:extLst>
              <a:ext uri="{FF2B5EF4-FFF2-40B4-BE49-F238E27FC236}">
                <a16:creationId xmlns:a16="http://schemas.microsoft.com/office/drawing/2014/main" id="{EDC1C022-5C5E-F749-B523-FD665964A2A4}"/>
              </a:ext>
            </a:extLst>
          </p:cNvPr>
          <p:cNvSpPr txBox="1"/>
          <p:nvPr/>
        </p:nvSpPr>
        <p:spPr>
          <a:xfrm>
            <a:off x="9728200" y="4267200"/>
            <a:ext cx="1968809" cy="1015663"/>
          </a:xfrm>
          <a:prstGeom prst="rect">
            <a:avLst/>
          </a:prstGeom>
          <a:noFill/>
        </p:spPr>
        <p:txBody>
          <a:bodyPr wrap="none" rtlCol="0">
            <a:spAutoFit/>
          </a:bodyPr>
          <a:lstStyle/>
          <a:p>
            <a:r>
              <a:rPr lang="en-US" sz="2000" dirty="0">
                <a:solidFill>
                  <a:srgbClr val="FFFF00"/>
                </a:solidFill>
              </a:rPr>
              <a:t>Muscarinic M3</a:t>
            </a:r>
          </a:p>
          <a:p>
            <a:r>
              <a:rPr lang="en-US" sz="2000" dirty="0">
                <a:solidFill>
                  <a:srgbClr val="FFFF00"/>
                </a:solidFill>
              </a:rPr>
              <a:t>Receptors on</a:t>
            </a:r>
          </a:p>
          <a:p>
            <a:r>
              <a:rPr lang="en-US" sz="2000" dirty="0">
                <a:solidFill>
                  <a:srgbClr val="FFFF00"/>
                </a:solidFill>
              </a:rPr>
              <a:t>The gland</a:t>
            </a:r>
          </a:p>
        </p:txBody>
      </p:sp>
      <p:cxnSp>
        <p:nvCxnSpPr>
          <p:cNvPr id="8" name="Straight Connector 7">
            <a:extLst>
              <a:ext uri="{FF2B5EF4-FFF2-40B4-BE49-F238E27FC236}">
                <a16:creationId xmlns:a16="http://schemas.microsoft.com/office/drawing/2014/main" id="{D4520FFF-3917-AD4F-A572-508D770BE0BC}"/>
              </a:ext>
            </a:extLst>
          </p:cNvPr>
          <p:cNvCxnSpPr>
            <a:stCxn id="5" idx="1"/>
          </p:cNvCxnSpPr>
          <p:nvPr/>
        </p:nvCxnSpPr>
        <p:spPr>
          <a:xfrm flipH="1" flipV="1">
            <a:off x="6959600" y="1689100"/>
            <a:ext cx="2235200" cy="631399"/>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80490B90-5BA0-9741-A575-185E6907919F}"/>
              </a:ext>
            </a:extLst>
          </p:cNvPr>
          <p:cNvCxnSpPr>
            <a:cxnSpLocks/>
          </p:cNvCxnSpPr>
          <p:nvPr/>
        </p:nvCxnSpPr>
        <p:spPr>
          <a:xfrm flipH="1">
            <a:off x="8077200" y="4537502"/>
            <a:ext cx="1536700" cy="63139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523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46E5-AF69-0247-9AE3-8AF96D904D91}"/>
              </a:ext>
            </a:extLst>
          </p:cNvPr>
          <p:cNvSpPr>
            <a:spLocks noGrp="1"/>
          </p:cNvSpPr>
          <p:nvPr>
            <p:ph type="title"/>
          </p:nvPr>
        </p:nvSpPr>
        <p:spPr/>
        <p:txBody>
          <a:bodyPr/>
          <a:lstStyle/>
          <a:p>
            <a:r>
              <a:rPr lang="en-US" sz="2800" dirty="0"/>
              <a:t>The local inflammation due to</a:t>
            </a:r>
            <a:br>
              <a:rPr lang="en-US" sz="2800" dirty="0"/>
            </a:br>
            <a:r>
              <a:rPr lang="en-US" sz="2800" dirty="0"/>
              <a:t>cytokines and metalloproteinases</a:t>
            </a:r>
            <a:br>
              <a:rPr lang="en-US" sz="2800" dirty="0"/>
            </a:br>
            <a:r>
              <a:rPr lang="en-US" sz="2800" dirty="0"/>
              <a:t>prevents the gland from functioning,</a:t>
            </a:r>
            <a:br>
              <a:rPr lang="en-US" sz="2800" dirty="0"/>
            </a:br>
            <a:r>
              <a:rPr lang="en-US" sz="2800" dirty="0"/>
              <a:t>as shown by  </a:t>
            </a:r>
            <a:br>
              <a:rPr lang="en-US" sz="2800" dirty="0"/>
            </a:br>
            <a:r>
              <a:rPr lang="en-US" sz="2800" dirty="0"/>
              <a:t>disoriented aquaporin molecules</a:t>
            </a:r>
            <a:br>
              <a:rPr lang="en-US" sz="2800" dirty="0"/>
            </a:br>
            <a:r>
              <a:rPr lang="en-US" sz="2400" dirty="0"/>
              <a:t> </a:t>
            </a:r>
          </a:p>
        </p:txBody>
      </p:sp>
      <p:pic>
        <p:nvPicPr>
          <p:cNvPr id="4" name="Picture 3" descr="A screenshot of a video game&#10;&#10;Description automatically generated with medium confidence">
            <a:extLst>
              <a:ext uri="{FF2B5EF4-FFF2-40B4-BE49-F238E27FC236}">
                <a16:creationId xmlns:a16="http://schemas.microsoft.com/office/drawing/2014/main" id="{31B721EC-C95C-5E45-9015-12E0D82E2E3E}"/>
              </a:ext>
            </a:extLst>
          </p:cNvPr>
          <p:cNvPicPr>
            <a:picLocks noChangeAspect="1"/>
          </p:cNvPicPr>
          <p:nvPr/>
        </p:nvPicPr>
        <p:blipFill>
          <a:blip r:embed="rId2"/>
          <a:stretch>
            <a:fillRect/>
          </a:stretch>
        </p:blipFill>
        <p:spPr>
          <a:xfrm>
            <a:off x="3289300" y="2743200"/>
            <a:ext cx="5613400" cy="2273300"/>
          </a:xfrm>
          <a:prstGeom prst="rect">
            <a:avLst/>
          </a:prstGeom>
        </p:spPr>
      </p:pic>
      <p:sp>
        <p:nvSpPr>
          <p:cNvPr id="5" name="TextBox 4">
            <a:extLst>
              <a:ext uri="{FF2B5EF4-FFF2-40B4-BE49-F238E27FC236}">
                <a16:creationId xmlns:a16="http://schemas.microsoft.com/office/drawing/2014/main" id="{0BE8B69E-01CB-E84E-9CD3-13C5AEB7EC27}"/>
              </a:ext>
            </a:extLst>
          </p:cNvPr>
          <p:cNvSpPr txBox="1"/>
          <p:nvPr/>
        </p:nvSpPr>
        <p:spPr>
          <a:xfrm>
            <a:off x="3810000" y="5321515"/>
            <a:ext cx="1917856" cy="584775"/>
          </a:xfrm>
          <a:prstGeom prst="rect">
            <a:avLst/>
          </a:prstGeom>
          <a:noFill/>
        </p:spPr>
        <p:txBody>
          <a:bodyPr wrap="square" rtlCol="0">
            <a:spAutoFit/>
          </a:bodyPr>
          <a:lstStyle/>
          <a:p>
            <a:r>
              <a:rPr lang="en-US" sz="3200" b="1" dirty="0"/>
              <a:t>normal</a:t>
            </a:r>
          </a:p>
        </p:txBody>
      </p:sp>
      <p:sp>
        <p:nvSpPr>
          <p:cNvPr id="6" name="TextBox 5">
            <a:extLst>
              <a:ext uri="{FF2B5EF4-FFF2-40B4-BE49-F238E27FC236}">
                <a16:creationId xmlns:a16="http://schemas.microsoft.com/office/drawing/2014/main" id="{1D6E89CF-B209-A743-AE0F-C0386358A666}"/>
              </a:ext>
            </a:extLst>
          </p:cNvPr>
          <p:cNvSpPr txBox="1"/>
          <p:nvPr/>
        </p:nvSpPr>
        <p:spPr>
          <a:xfrm>
            <a:off x="6400801" y="5486401"/>
            <a:ext cx="2565681" cy="584775"/>
          </a:xfrm>
          <a:prstGeom prst="rect">
            <a:avLst/>
          </a:prstGeom>
          <a:noFill/>
        </p:spPr>
        <p:txBody>
          <a:bodyPr wrap="square" rtlCol="0">
            <a:spAutoFit/>
          </a:bodyPr>
          <a:lstStyle/>
          <a:p>
            <a:r>
              <a:rPr lang="en-US" sz="3200" b="1" dirty="0"/>
              <a:t>SS biopsy</a:t>
            </a:r>
          </a:p>
        </p:txBody>
      </p:sp>
    </p:spTree>
    <p:extLst>
      <p:ext uri="{BB962C8B-B14F-4D97-AF65-F5344CB8AC3E}">
        <p14:creationId xmlns:p14="http://schemas.microsoft.com/office/powerpoint/2010/main" val="85359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206946D4-2CC9-D649-8BCA-A593F902078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vi-VN" altLang="en-US" sz="3200" dirty="0"/>
              <a:t>The eye may develop corneal abrasions and perforation of the globe (fluorescein)</a:t>
            </a:r>
            <a:endParaRPr lang="en-US" altLang="en-US" sz="3200" dirty="0"/>
          </a:p>
        </p:txBody>
      </p:sp>
      <p:pic>
        <p:nvPicPr>
          <p:cNvPr id="17410" name="Content Placeholder 3" descr="corneal abrasion.JPG">
            <a:extLst>
              <a:ext uri="{FF2B5EF4-FFF2-40B4-BE49-F238E27FC236}">
                <a16:creationId xmlns:a16="http://schemas.microsoft.com/office/drawing/2014/main" id="{38D01821-86D9-0B4E-A3E5-3B3433228F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777" r="-35777"/>
          <a:stretch>
            <a:fillRect/>
          </a:stretch>
        </p:blipFill>
        <p:spPr/>
      </p:pic>
      <p:sp>
        <p:nvSpPr>
          <p:cNvPr id="17411" name="Line 4">
            <a:extLst>
              <a:ext uri="{FF2B5EF4-FFF2-40B4-BE49-F238E27FC236}">
                <a16:creationId xmlns:a16="http://schemas.microsoft.com/office/drawing/2014/main" id="{B9AA19E7-D12C-B34A-937D-2747F12E829B}"/>
              </a:ext>
            </a:extLst>
          </p:cNvPr>
          <p:cNvSpPr>
            <a:spLocks noChangeShapeType="1"/>
          </p:cNvSpPr>
          <p:nvPr/>
        </p:nvSpPr>
        <p:spPr bwMode="auto">
          <a:xfrm>
            <a:off x="3200400" y="2057400"/>
            <a:ext cx="5791200" cy="0"/>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 name="Content Placeholder 3" descr="corneal abrasion.JPG">
            <a:extLst>
              <a:ext uri="{FF2B5EF4-FFF2-40B4-BE49-F238E27FC236}">
                <a16:creationId xmlns:a16="http://schemas.microsoft.com/office/drawing/2014/main" id="{A54C3ED5-E888-2142-85D3-106223273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77" r="-35777"/>
          <a:stretch>
            <a:fillRect/>
          </a:stretch>
        </p:blipFill>
        <p:spPr>
          <a:xfrm>
            <a:off x="685800" y="2362200"/>
            <a:ext cx="7772400" cy="4114800"/>
          </a:xfrm>
        </p:spPr>
      </p:pic>
      <p:pic>
        <p:nvPicPr>
          <p:cNvPr id="7" name="Content Placeholder 3" descr="corneal abrasion.JPG">
            <a:extLst>
              <a:ext uri="{FF2B5EF4-FFF2-40B4-BE49-F238E27FC236}">
                <a16:creationId xmlns:a16="http://schemas.microsoft.com/office/drawing/2014/main" id="{9A781DDF-D50B-1048-969C-1E83A2EA8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77" r="-35777"/>
          <a:stretch>
            <a:fillRect/>
          </a:stretch>
        </p:blipFill>
        <p:spPr>
          <a:xfrm>
            <a:off x="838200" y="2514600"/>
            <a:ext cx="7772400" cy="4114800"/>
          </a:xfrm>
        </p:spPr>
      </p:pic>
      <p:pic>
        <p:nvPicPr>
          <p:cNvPr id="9" name="Content Placeholder 3" descr="corneal abrasion.JPG">
            <a:extLst>
              <a:ext uri="{FF2B5EF4-FFF2-40B4-BE49-F238E27FC236}">
                <a16:creationId xmlns:a16="http://schemas.microsoft.com/office/drawing/2014/main" id="{AEFD946E-AB71-A84C-AA6E-E2241A11E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77" r="-35777"/>
          <a:stretch>
            <a:fillRect/>
          </a:stretch>
        </p:blipFill>
        <p:spPr>
          <a:xfrm>
            <a:off x="990600" y="2667000"/>
            <a:ext cx="7772400" cy="4114800"/>
          </a:xfrm>
        </p:spPr>
      </p:pic>
      <p:pic>
        <p:nvPicPr>
          <p:cNvPr id="11" name="Content Placeholder 3" descr="corneal abrasion.JPG">
            <a:extLst>
              <a:ext uri="{FF2B5EF4-FFF2-40B4-BE49-F238E27FC236}">
                <a16:creationId xmlns:a16="http://schemas.microsoft.com/office/drawing/2014/main" id="{9ED6C2B0-AD7B-3748-9475-7344B9CD3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77" r="-35777"/>
          <a:stretch>
            <a:fillRect/>
          </a:stretch>
        </p:blipFill>
        <p:spPr>
          <a:xfrm>
            <a:off x="1143000" y="2819400"/>
            <a:ext cx="7772400" cy="4114800"/>
          </a:xfrm>
        </p:spPr>
      </p:pic>
      <p:pic>
        <p:nvPicPr>
          <p:cNvPr id="8" name="Picture 7">
            <a:extLst>
              <a:ext uri="{FF2B5EF4-FFF2-40B4-BE49-F238E27FC236}">
                <a16:creationId xmlns:a16="http://schemas.microsoft.com/office/drawing/2014/main" id="{17DF3E60-D082-964A-8C33-A62AFD2D9043}"/>
              </a:ext>
            </a:extLst>
          </p:cNvPr>
          <p:cNvPicPr>
            <a:picLocks noChangeAspect="1"/>
          </p:cNvPicPr>
          <p:nvPr/>
        </p:nvPicPr>
        <p:blipFill>
          <a:blip r:embed="rId3"/>
          <a:stretch>
            <a:fillRect/>
          </a:stretch>
        </p:blipFill>
        <p:spPr>
          <a:xfrm>
            <a:off x="1896649" y="2209800"/>
            <a:ext cx="7772400" cy="4114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1E8119-0235-D04F-90B4-0D1244C85791}"/>
              </a:ext>
            </a:extLst>
          </p:cNvPr>
          <p:cNvSpPr>
            <a:spLocks noGrp="1"/>
          </p:cNvSpPr>
          <p:nvPr>
            <p:ph type="body" sz="half" idx="2"/>
          </p:nvPr>
        </p:nvSpPr>
        <p:spPr/>
        <p:txBody>
          <a:bodyPr/>
          <a:lstStyle/>
          <a:p>
            <a:r>
              <a:rPr lang="en-US" sz="2400" b="1" dirty="0"/>
              <a:t>Sjogren’s is a </a:t>
            </a:r>
            <a:r>
              <a:rPr lang="en-US" sz="2400" b="1" dirty="0">
                <a:solidFill>
                  <a:srgbClr val="FF0000"/>
                </a:solidFill>
              </a:rPr>
              <a:t>lymphocytes aggressive disease </a:t>
            </a:r>
            <a:r>
              <a:rPr lang="en-US" sz="2400" b="1" dirty="0"/>
              <a:t>with interstitial lymphoid infiltrates</a:t>
            </a:r>
          </a:p>
          <a:p>
            <a:r>
              <a:rPr lang="en-US" sz="2400" b="1" dirty="0">
                <a:solidFill>
                  <a:srgbClr val="FF0000"/>
                </a:solidFill>
              </a:rPr>
              <a:t>Interstitial pneumonitis </a:t>
            </a:r>
            <a:r>
              <a:rPr lang="en-US" sz="2400" b="1" dirty="0"/>
              <a:t>rather than pleural effusions</a:t>
            </a:r>
          </a:p>
          <a:p>
            <a:r>
              <a:rPr lang="en-US" sz="2400" b="1" dirty="0">
                <a:solidFill>
                  <a:srgbClr val="FF0000"/>
                </a:solidFill>
              </a:rPr>
              <a:t>Interstitial nephritis </a:t>
            </a:r>
            <a:r>
              <a:rPr lang="en-US" sz="2400" b="1" dirty="0"/>
              <a:t>rather than glomerulonephritis</a:t>
            </a:r>
          </a:p>
          <a:p>
            <a:endParaRPr lang="en-US" sz="2400" b="1" dirty="0"/>
          </a:p>
          <a:p>
            <a:r>
              <a:rPr lang="en-US" sz="2400" b="1" dirty="0">
                <a:solidFill>
                  <a:srgbClr val="FF0000"/>
                </a:solidFill>
              </a:rPr>
              <a:t>High incidence of non-Hodkins lymphoma </a:t>
            </a:r>
            <a:r>
              <a:rPr lang="en-US" sz="2400" b="1" dirty="0"/>
              <a:t>(40 fold increased risk) in comparison to either RA or SLE</a:t>
            </a:r>
          </a:p>
        </p:txBody>
      </p:sp>
      <p:sp>
        <p:nvSpPr>
          <p:cNvPr id="3" name="Title 2">
            <a:extLst>
              <a:ext uri="{FF2B5EF4-FFF2-40B4-BE49-F238E27FC236}">
                <a16:creationId xmlns:a16="http://schemas.microsoft.com/office/drawing/2014/main" id="{CB390959-7626-2B42-A485-7C344C946793}"/>
              </a:ext>
            </a:extLst>
          </p:cNvPr>
          <p:cNvSpPr>
            <a:spLocks noGrp="1"/>
          </p:cNvSpPr>
          <p:nvPr>
            <p:ph type="title"/>
          </p:nvPr>
        </p:nvSpPr>
        <p:spPr/>
        <p:txBody>
          <a:bodyPr/>
          <a:lstStyle/>
          <a:p>
            <a:r>
              <a:rPr lang="en-US" dirty="0"/>
              <a:t>Extraglandular features in SS patients—</a:t>
            </a:r>
            <a:br>
              <a:rPr lang="en-US" dirty="0"/>
            </a:br>
            <a:r>
              <a:rPr lang="en-US" dirty="0"/>
              <a:t> these features differ from SLE patients</a:t>
            </a:r>
          </a:p>
        </p:txBody>
      </p:sp>
    </p:spTree>
    <p:extLst>
      <p:ext uri="{BB962C8B-B14F-4D97-AF65-F5344CB8AC3E}">
        <p14:creationId xmlns:p14="http://schemas.microsoft.com/office/powerpoint/2010/main" val="183592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748C2-A153-F64B-94BB-962B77EC1E6A}"/>
              </a:ext>
            </a:extLst>
          </p:cNvPr>
          <p:cNvSpPr>
            <a:spLocks noGrp="1"/>
          </p:cNvSpPr>
          <p:nvPr>
            <p:ph type="body" sz="half" idx="2"/>
          </p:nvPr>
        </p:nvSpPr>
        <p:spPr/>
        <p:txBody>
          <a:bodyPr/>
          <a:lstStyle/>
          <a:p>
            <a:pPr marL="342900" indent="-342900">
              <a:buAutoNum type="alphaLcPeriod"/>
            </a:pPr>
            <a:r>
              <a:rPr lang="en-US" sz="3200" dirty="0"/>
              <a:t> Sjogren’s has a higher incidence of migraine (with and without aura) than either RA, SLE or Scleroderma</a:t>
            </a:r>
          </a:p>
          <a:p>
            <a:pPr marL="342900" indent="-342900">
              <a:buAutoNum type="alphaLcPeriod"/>
            </a:pPr>
            <a:r>
              <a:rPr lang="en-US" sz="3200" dirty="0"/>
              <a:t> Sjogren’s has an incidence of trigeminal neuralgia as high as scleroderma</a:t>
            </a:r>
          </a:p>
        </p:txBody>
      </p:sp>
      <p:sp>
        <p:nvSpPr>
          <p:cNvPr id="3" name="Title 2">
            <a:extLst>
              <a:ext uri="{FF2B5EF4-FFF2-40B4-BE49-F238E27FC236}">
                <a16:creationId xmlns:a16="http://schemas.microsoft.com/office/drawing/2014/main" id="{D2C6642E-7070-084F-AEC5-622D06737C3E}"/>
              </a:ext>
            </a:extLst>
          </p:cNvPr>
          <p:cNvSpPr>
            <a:spLocks noGrp="1"/>
          </p:cNvSpPr>
          <p:nvPr>
            <p:ph type="title"/>
          </p:nvPr>
        </p:nvSpPr>
        <p:spPr/>
        <p:txBody>
          <a:bodyPr/>
          <a:lstStyle/>
          <a:p>
            <a:r>
              <a:rPr lang="en-US" dirty="0"/>
              <a:t>Sjogren’s syndrome and migraine</a:t>
            </a:r>
          </a:p>
        </p:txBody>
      </p:sp>
    </p:spTree>
    <p:extLst>
      <p:ext uri="{BB962C8B-B14F-4D97-AF65-F5344CB8AC3E}">
        <p14:creationId xmlns:p14="http://schemas.microsoft.com/office/powerpoint/2010/main" val="159505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9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E3FE2A-5625-7E48-B345-7AF8ACCF0C19}"/>
              </a:ext>
            </a:extLst>
          </p:cNvPr>
          <p:cNvPicPr>
            <a:picLocks noGrp="1" noChangeAspect="1"/>
          </p:cNvPicPr>
          <p:nvPr>
            <p:ph idx="1"/>
          </p:nvPr>
        </p:nvPicPr>
        <p:blipFill>
          <a:blip r:embed="rId3"/>
          <a:stretch>
            <a:fillRect/>
          </a:stretch>
        </p:blipFill>
        <p:spPr/>
      </p:pic>
      <p:pic>
        <p:nvPicPr>
          <p:cNvPr id="7" name="Picture 6">
            <a:extLst>
              <a:ext uri="{FF2B5EF4-FFF2-40B4-BE49-F238E27FC236}">
                <a16:creationId xmlns:a16="http://schemas.microsoft.com/office/drawing/2014/main" id="{0C43E58A-DD3A-1644-BB4A-9500FA3C362E}"/>
              </a:ext>
            </a:extLst>
          </p:cNvPr>
          <p:cNvPicPr>
            <a:picLocks noChangeAspect="1"/>
          </p:cNvPicPr>
          <p:nvPr/>
        </p:nvPicPr>
        <p:blipFill>
          <a:blip r:embed="rId4"/>
          <a:stretch>
            <a:fillRect/>
          </a:stretch>
        </p:blipFill>
        <p:spPr>
          <a:xfrm>
            <a:off x="1804618" y="571500"/>
            <a:ext cx="8407400" cy="5715000"/>
          </a:xfrm>
          <a:prstGeom prst="rect">
            <a:avLst/>
          </a:prstGeom>
          <a:ln>
            <a:solidFill>
              <a:srgbClr val="00B0F0"/>
            </a:solidFill>
          </a:ln>
        </p:spPr>
      </p:pic>
    </p:spTree>
    <p:extLst>
      <p:ext uri="{BB962C8B-B14F-4D97-AF65-F5344CB8AC3E}">
        <p14:creationId xmlns:p14="http://schemas.microsoft.com/office/powerpoint/2010/main" val="173284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B02A-429B-0E41-B34E-3A897DE02385}"/>
              </a:ext>
            </a:extLst>
          </p:cNvPr>
          <p:cNvSpPr>
            <a:spLocks noGrp="1"/>
          </p:cNvSpPr>
          <p:nvPr>
            <p:ph type="title"/>
          </p:nvPr>
        </p:nvSpPr>
        <p:spPr>
          <a:xfrm>
            <a:off x="449823" y="3485320"/>
            <a:ext cx="8922777" cy="611188"/>
          </a:xfrm>
        </p:spPr>
        <p:txBody>
          <a:bodyPr/>
          <a:lstStyle/>
          <a:p>
            <a:r>
              <a:rPr lang="en-US" dirty="0"/>
              <a:t>Robert I. Fox, MD., Ph.D.</a:t>
            </a:r>
            <a:br>
              <a:rPr lang="en-US" dirty="0"/>
            </a:br>
            <a:r>
              <a:rPr lang="en-US" dirty="0"/>
              <a:t>Scripps Memorial Hospital and 	Research Foundation-Ximed</a:t>
            </a:r>
            <a:br>
              <a:rPr lang="en-US" dirty="0"/>
            </a:br>
            <a:r>
              <a:rPr lang="en-US" dirty="0"/>
              <a:t>La Jolla, CA 92037</a:t>
            </a:r>
            <a:br>
              <a:rPr lang="en-US" dirty="0"/>
            </a:br>
            <a:br>
              <a:rPr lang="en-US" dirty="0"/>
            </a:br>
            <a:r>
              <a:rPr lang="en-US" dirty="0"/>
              <a:t>robertfoxmd@icloud.com</a:t>
            </a:r>
          </a:p>
        </p:txBody>
      </p:sp>
    </p:spTree>
    <p:extLst>
      <p:ext uri="{BB962C8B-B14F-4D97-AF65-F5344CB8AC3E}">
        <p14:creationId xmlns:p14="http://schemas.microsoft.com/office/powerpoint/2010/main" val="60273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68E8-8738-524D-B4DA-FCAEF54A9BE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221202B-A209-D040-81D1-958352991C66}"/>
              </a:ext>
            </a:extLst>
          </p:cNvPr>
          <p:cNvPicPr>
            <a:picLocks noGrp="1" noChangeAspect="1"/>
          </p:cNvPicPr>
          <p:nvPr>
            <p:ph idx="1"/>
          </p:nvPr>
        </p:nvPicPr>
        <p:blipFill>
          <a:blip r:embed="rId3"/>
          <a:stretch>
            <a:fillRect/>
          </a:stretch>
        </p:blipFill>
        <p:spPr/>
      </p:pic>
      <p:pic>
        <p:nvPicPr>
          <p:cNvPr id="7" name="Picture 6">
            <a:extLst>
              <a:ext uri="{FF2B5EF4-FFF2-40B4-BE49-F238E27FC236}">
                <a16:creationId xmlns:a16="http://schemas.microsoft.com/office/drawing/2014/main" id="{068E6F5D-2F73-5B48-A12E-66037F5A0AB4}"/>
              </a:ext>
            </a:extLst>
          </p:cNvPr>
          <p:cNvPicPr>
            <a:picLocks noChangeAspect="1"/>
          </p:cNvPicPr>
          <p:nvPr/>
        </p:nvPicPr>
        <p:blipFill>
          <a:blip r:embed="rId4"/>
          <a:stretch>
            <a:fillRect/>
          </a:stretch>
        </p:blipFill>
        <p:spPr>
          <a:xfrm>
            <a:off x="2298700" y="469900"/>
            <a:ext cx="7594600" cy="5918200"/>
          </a:xfrm>
          <a:prstGeom prst="rect">
            <a:avLst/>
          </a:prstGeom>
        </p:spPr>
      </p:pic>
    </p:spTree>
    <p:extLst>
      <p:ext uri="{BB962C8B-B14F-4D97-AF65-F5344CB8AC3E}">
        <p14:creationId xmlns:p14="http://schemas.microsoft.com/office/powerpoint/2010/main" val="20986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1544D5C-CFB5-3140-905D-DEF88D34C863}"/>
              </a:ext>
            </a:extLst>
          </p:cNvPr>
          <p:cNvSpPr>
            <a:spLocks noGrp="1"/>
          </p:cNvSpPr>
          <p:nvPr>
            <p:ph type="title"/>
          </p:nvPr>
        </p:nvSpPr>
        <p:spPr bwMode="auto">
          <a:xfrm>
            <a:off x="2743200" y="542925"/>
            <a:ext cx="6972300" cy="1531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4000" dirty="0">
                <a:latin typeface="Helvetica" pitchFamily="2" charset="0"/>
                <a:ea typeface="ＭＳ Ｐゴシック" panose="020B0600070205080204" pitchFamily="34" charset="-128"/>
              </a:rPr>
              <a:t>Neurologic Manifestations of Sjogren’s Syndrome Pathogenesis</a:t>
            </a:r>
          </a:p>
        </p:txBody>
      </p:sp>
      <p:pic>
        <p:nvPicPr>
          <p:cNvPr id="62466" name="Content Placeholder 3">
            <a:extLst>
              <a:ext uri="{FF2B5EF4-FFF2-40B4-BE49-F238E27FC236}">
                <a16:creationId xmlns:a16="http://schemas.microsoft.com/office/drawing/2014/main" id="{F8AC4C64-F38E-D14C-8142-735D1F83B7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3" r="102" b="-307"/>
          <a:stretch>
            <a:fillRect/>
          </a:stretch>
        </p:blipFill>
        <p:spPr>
          <a:xfrm>
            <a:off x="3695700" y="2074864"/>
            <a:ext cx="4795838" cy="3582987"/>
          </a:xfrm>
        </p:spPr>
      </p:pic>
      <p:sp>
        <p:nvSpPr>
          <p:cNvPr id="62467" name="Line 4">
            <a:extLst>
              <a:ext uri="{FF2B5EF4-FFF2-40B4-BE49-F238E27FC236}">
                <a16:creationId xmlns:a16="http://schemas.microsoft.com/office/drawing/2014/main" id="{9480F761-ABA7-6149-9FF4-F812174F3843}"/>
              </a:ext>
            </a:extLst>
          </p:cNvPr>
          <p:cNvSpPr>
            <a:spLocks noChangeShapeType="1"/>
          </p:cNvSpPr>
          <p:nvPr/>
        </p:nvSpPr>
        <p:spPr bwMode="auto">
          <a:xfrm>
            <a:off x="3924300" y="2326579"/>
            <a:ext cx="4343400" cy="0"/>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Rectangle 2">
            <a:extLst>
              <a:ext uri="{FF2B5EF4-FFF2-40B4-BE49-F238E27FC236}">
                <a16:creationId xmlns:a16="http://schemas.microsoft.com/office/drawing/2014/main" id="{B772B367-6B39-F744-95FB-4B0684EFC0A2}"/>
              </a:ext>
            </a:extLst>
          </p:cNvPr>
          <p:cNvSpPr/>
          <p:nvPr/>
        </p:nvSpPr>
        <p:spPr>
          <a:xfrm>
            <a:off x="3045619" y="2713023"/>
            <a:ext cx="6096000" cy="3539430"/>
          </a:xfrm>
          <a:prstGeom prst="rect">
            <a:avLst/>
          </a:prstGeom>
        </p:spPr>
        <p:txBody>
          <a:bodyPr>
            <a:spAutoFit/>
          </a:bodyPr>
          <a:lstStyle/>
          <a:p>
            <a:r>
              <a:rPr lang="en-US" sz="2800" dirty="0">
                <a:solidFill>
                  <a:srgbClr val="232323"/>
                </a:solidFill>
                <a:latin typeface="Noto Sans" panose="020B0502040504020204" pitchFamily="34" charset="0"/>
              </a:rPr>
              <a:t>Small-vessel vasculopathy or frank leukocytoclastic vasculitis [</a:t>
            </a:r>
            <a:r>
              <a:rPr lang="en-US" sz="2800" u="sng" dirty="0">
                <a:solidFill>
                  <a:srgbClr val="005B92"/>
                </a:solidFill>
                <a:latin typeface="Noto Sans" panose="020B0502040504020204" pitchFamily="34" charset="0"/>
                <a:hlinkClick r:id="rId4"/>
              </a:rPr>
              <a:t>4,5</a:t>
            </a:r>
            <a:r>
              <a:rPr lang="en-US" sz="2800" dirty="0">
                <a:solidFill>
                  <a:srgbClr val="232323"/>
                </a:solidFill>
                <a:latin typeface="Noto Sans" panose="020B0502040504020204" pitchFamily="34" charset="0"/>
              </a:rPr>
              <a:t>]</a:t>
            </a:r>
          </a:p>
          <a:p>
            <a:r>
              <a:rPr lang="en-US" sz="2800" dirty="0">
                <a:solidFill>
                  <a:srgbClr val="232323"/>
                </a:solidFill>
                <a:latin typeface="Times New Roman" panose="02020603050405020304" pitchFamily="18" charset="0"/>
              </a:rPr>
              <a:t>●</a:t>
            </a:r>
            <a:r>
              <a:rPr lang="en-US" sz="2800" dirty="0">
                <a:solidFill>
                  <a:srgbClr val="232323"/>
                </a:solidFill>
                <a:latin typeface="Noto Sans" panose="020B0502040504020204" pitchFamily="34" charset="0"/>
              </a:rPr>
              <a:t>Dorsal root ganglionitis [</a:t>
            </a:r>
            <a:r>
              <a:rPr lang="en-US" sz="2800" u="sng" dirty="0">
                <a:solidFill>
                  <a:srgbClr val="005B92"/>
                </a:solidFill>
                <a:latin typeface="Noto Sans" panose="020B0502040504020204" pitchFamily="34" charset="0"/>
                <a:hlinkClick r:id="rId5"/>
              </a:rPr>
              <a:t>6,7</a:t>
            </a:r>
            <a:r>
              <a:rPr lang="en-US" sz="2800" dirty="0">
                <a:solidFill>
                  <a:srgbClr val="232323"/>
                </a:solidFill>
                <a:latin typeface="Noto Sans" panose="020B0502040504020204" pitchFamily="34" charset="0"/>
              </a:rPr>
              <a:t>]</a:t>
            </a:r>
          </a:p>
          <a:p>
            <a:r>
              <a:rPr lang="en-US" sz="2800" dirty="0">
                <a:solidFill>
                  <a:srgbClr val="232323"/>
                </a:solidFill>
                <a:latin typeface="Times New Roman" panose="02020603050405020304" pitchFamily="18" charset="0"/>
              </a:rPr>
              <a:t>●</a:t>
            </a:r>
            <a:r>
              <a:rPr lang="en-US" sz="2800" dirty="0">
                <a:solidFill>
                  <a:srgbClr val="232323"/>
                </a:solidFill>
                <a:latin typeface="Noto Sans" panose="020B0502040504020204" pitchFamily="34" charset="0"/>
              </a:rPr>
              <a:t>Cryoglobulinemia [</a:t>
            </a:r>
            <a:r>
              <a:rPr lang="en-US" sz="2800" u="sng" dirty="0">
                <a:solidFill>
                  <a:srgbClr val="005B92"/>
                </a:solidFill>
                <a:latin typeface="Noto Sans" panose="020B0502040504020204" pitchFamily="34" charset="0"/>
                <a:hlinkClick r:id="rId6"/>
              </a:rPr>
              <a:t>8</a:t>
            </a:r>
            <a:r>
              <a:rPr lang="en-US" sz="2800" dirty="0">
                <a:solidFill>
                  <a:srgbClr val="232323"/>
                </a:solidFill>
                <a:latin typeface="Noto Sans" panose="020B0502040504020204" pitchFamily="34" charset="0"/>
              </a:rPr>
              <a:t>]</a:t>
            </a:r>
          </a:p>
          <a:p>
            <a:r>
              <a:rPr lang="en-US" sz="2800" dirty="0">
                <a:solidFill>
                  <a:srgbClr val="232323"/>
                </a:solidFill>
                <a:latin typeface="Times New Roman" panose="02020603050405020304" pitchFamily="18" charset="0"/>
              </a:rPr>
              <a:t>●</a:t>
            </a:r>
            <a:r>
              <a:rPr lang="en-US" sz="2800" dirty="0">
                <a:solidFill>
                  <a:srgbClr val="232323"/>
                </a:solidFill>
                <a:latin typeface="Noto Sans" panose="020B0502040504020204" pitchFamily="34" charset="0"/>
              </a:rPr>
              <a:t>Demyelination [</a:t>
            </a:r>
            <a:r>
              <a:rPr lang="en-US" sz="2800" u="sng" dirty="0">
                <a:solidFill>
                  <a:srgbClr val="005B92"/>
                </a:solidFill>
                <a:latin typeface="Noto Sans" panose="020B0502040504020204" pitchFamily="34" charset="0"/>
                <a:hlinkClick r:id="rId7"/>
              </a:rPr>
              <a:t>9</a:t>
            </a:r>
            <a:r>
              <a:rPr lang="en-US" sz="2800" dirty="0">
                <a:solidFill>
                  <a:srgbClr val="232323"/>
                </a:solidFill>
                <a:latin typeface="Noto Sans" panose="020B0502040504020204" pitchFamily="34" charset="0"/>
              </a:rPr>
              <a:t>]</a:t>
            </a:r>
          </a:p>
          <a:p>
            <a:r>
              <a:rPr lang="en-US" sz="2800" dirty="0">
                <a:solidFill>
                  <a:srgbClr val="232323"/>
                </a:solidFill>
                <a:latin typeface="Times New Roman" panose="02020603050405020304" pitchFamily="18" charset="0"/>
              </a:rPr>
              <a:t>●</a:t>
            </a:r>
            <a:r>
              <a:rPr lang="en-US" sz="2800" dirty="0">
                <a:solidFill>
                  <a:srgbClr val="232323"/>
                </a:solidFill>
                <a:latin typeface="Noto Sans" panose="020B0502040504020204" pitchFamily="34" charset="0"/>
              </a:rPr>
              <a:t>Myelitis [</a:t>
            </a:r>
            <a:r>
              <a:rPr lang="en-US" sz="2800" u="sng" dirty="0">
                <a:solidFill>
                  <a:srgbClr val="005B92"/>
                </a:solidFill>
                <a:latin typeface="Noto Sans" panose="020B0502040504020204" pitchFamily="34" charset="0"/>
                <a:hlinkClick r:id="rId8"/>
              </a:rPr>
              <a:t>10</a:t>
            </a:r>
            <a:r>
              <a:rPr lang="en-US" sz="2800" dirty="0">
                <a:solidFill>
                  <a:srgbClr val="232323"/>
                </a:solidFill>
                <a:latin typeface="Noto Sans" panose="020B0502040504020204" pitchFamily="34" charset="0"/>
              </a:rPr>
              <a:t>]</a:t>
            </a:r>
          </a:p>
          <a:p>
            <a:r>
              <a:rPr lang="en-US" sz="2800" dirty="0">
                <a:solidFill>
                  <a:srgbClr val="232323"/>
                </a:solidFill>
                <a:latin typeface="Times New Roman" panose="02020603050405020304" pitchFamily="18" charset="0"/>
              </a:rPr>
              <a:t>●</a:t>
            </a:r>
            <a:r>
              <a:rPr lang="en-US" sz="2800" dirty="0">
                <a:solidFill>
                  <a:srgbClr val="232323"/>
                </a:solidFill>
                <a:latin typeface="Noto Sans" panose="020B0502040504020204" pitchFamily="34" charset="0"/>
              </a:rPr>
              <a:t>Antibody-mediated autonomic dysfunction [</a:t>
            </a:r>
            <a:r>
              <a:rPr lang="en-US" sz="2800" u="sng" dirty="0">
                <a:solidFill>
                  <a:srgbClr val="005B92"/>
                </a:solidFill>
                <a:latin typeface="Noto Sans" panose="020B0502040504020204" pitchFamily="34" charset="0"/>
                <a:hlinkClick r:id="rId9"/>
              </a:rPr>
              <a:t>11,12</a:t>
            </a:r>
            <a:r>
              <a:rPr lang="en-US" sz="2800" dirty="0">
                <a:solidFill>
                  <a:srgbClr val="232323"/>
                </a:solidFill>
                <a:latin typeface="Noto Sans" panose="020B0502040504020204" pitchFamily="34" charset="0"/>
              </a:rPr>
              <a:t>]</a:t>
            </a:r>
            <a:endParaRPr lang="en-US" sz="2800" b="0" i="0" u="none" strike="noStrike" dirty="0">
              <a:solidFill>
                <a:srgbClr val="232323"/>
              </a:solidFill>
              <a:effectLst/>
              <a:latin typeface="Noto Sans" panose="020B0502040504020204" pitchFamily="34" charset="0"/>
            </a:endParaRPr>
          </a:p>
        </p:txBody>
      </p:sp>
      <p:sp>
        <p:nvSpPr>
          <p:cNvPr id="4" name="TextBox 3">
            <a:extLst>
              <a:ext uri="{FF2B5EF4-FFF2-40B4-BE49-F238E27FC236}">
                <a16:creationId xmlns:a16="http://schemas.microsoft.com/office/drawing/2014/main" id="{8FD9488C-BA2B-EC46-96AA-D6D6CF28EACB}"/>
              </a:ext>
            </a:extLst>
          </p:cNvPr>
          <p:cNvSpPr txBox="1"/>
          <p:nvPr/>
        </p:nvSpPr>
        <p:spPr>
          <a:xfrm>
            <a:off x="825500" y="6375400"/>
            <a:ext cx="3344185" cy="369332"/>
          </a:xfrm>
          <a:prstGeom prst="rect">
            <a:avLst/>
          </a:prstGeom>
          <a:noFill/>
        </p:spPr>
        <p:txBody>
          <a:bodyPr wrap="none" rtlCol="0">
            <a:spAutoFit/>
          </a:bodyPr>
          <a:lstStyle/>
          <a:p>
            <a:r>
              <a:rPr lang="en-US" dirty="0"/>
              <a:t>Refs from Fox, R in </a:t>
            </a:r>
            <a:r>
              <a:rPr lang="en-US" u="sng" dirty="0"/>
              <a:t>UpToDate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7EB6-DDD1-F149-89B1-45A65B3A61F9}"/>
              </a:ext>
            </a:extLst>
          </p:cNvPr>
          <p:cNvSpPr>
            <a:spLocks noGrp="1"/>
          </p:cNvSpPr>
          <p:nvPr>
            <p:ph type="title"/>
          </p:nvPr>
        </p:nvSpPr>
        <p:spPr/>
        <p:txBody>
          <a:bodyPr/>
          <a:lstStyle/>
          <a:p>
            <a:pPr algn="ctr"/>
            <a:r>
              <a:rPr lang="en-US" sz="3600" u="sng" dirty="0"/>
              <a:t>Let us go back to the other extraglandular features of Sjogren’s Syndrome</a:t>
            </a:r>
            <a:br>
              <a:rPr lang="en-US" sz="3600" u="sng" dirty="0"/>
            </a:br>
            <a:br>
              <a:rPr lang="en-US" sz="3600" dirty="0"/>
            </a:br>
            <a:r>
              <a:rPr lang="en-US" sz="3600" dirty="0"/>
              <a:t>a. Although there are autoantibodies in SS, the main pathogenetic feature is lymphocytic infiltrates and local release of cytokines and neurokines</a:t>
            </a:r>
            <a:br>
              <a:rPr lang="en-US" sz="3600" dirty="0"/>
            </a:br>
            <a:br>
              <a:rPr lang="en-US" sz="3600" dirty="0"/>
            </a:br>
            <a:r>
              <a:rPr lang="en-US" sz="3600" dirty="0"/>
              <a:t>b. Single cell sequencing shows a high incidence of clonal expansion of B-cells and T-cells with</a:t>
            </a:r>
            <a:br>
              <a:rPr lang="en-US" sz="3600" dirty="0"/>
            </a:br>
            <a:r>
              <a:rPr lang="en-US" sz="3600" dirty="0"/>
              <a:t>germ line encoded antigen receptors</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6D4D46EE-C623-1D4C-8051-929555D7E0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734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6689-875E-0043-92B6-5EFF8F9BB38F}"/>
              </a:ext>
            </a:extLst>
          </p:cNvPr>
          <p:cNvSpPr>
            <a:spLocks noGrp="1"/>
          </p:cNvSpPr>
          <p:nvPr>
            <p:ph type="title"/>
          </p:nvPr>
        </p:nvSpPr>
        <p:spPr/>
        <p:txBody>
          <a:bodyPr/>
          <a:lstStyle/>
          <a:p>
            <a:r>
              <a:rPr lang="en-US" dirty="0">
                <a:solidFill>
                  <a:srgbClr val="FF0000"/>
                </a:solidFill>
              </a:rPr>
              <a:t>Take home point:</a:t>
            </a:r>
            <a:br>
              <a:rPr lang="en-US" dirty="0">
                <a:solidFill>
                  <a:srgbClr val="FFFF00"/>
                </a:solidFill>
              </a:rPr>
            </a:br>
            <a:br>
              <a:rPr lang="en-US" dirty="0"/>
            </a:br>
            <a:br>
              <a:rPr lang="en-US" dirty="0"/>
            </a:br>
            <a:r>
              <a:rPr lang="en-US" dirty="0"/>
              <a:t>We are seeing a </a:t>
            </a:r>
            <a:r>
              <a:rPr lang="en-US" dirty="0">
                <a:solidFill>
                  <a:srgbClr val="FF0000"/>
                </a:solidFill>
              </a:rPr>
              <a:t>“primitive repertoire” </a:t>
            </a:r>
            <a:r>
              <a:rPr lang="en-US" dirty="0"/>
              <a:t>of germ line encoded receptors in the T-cells and B-cells</a:t>
            </a:r>
            <a:br>
              <a:rPr lang="en-US" dirty="0"/>
            </a:br>
            <a:r>
              <a:rPr lang="en-US" dirty="0"/>
              <a:t>	in addition to the </a:t>
            </a:r>
            <a:br>
              <a:rPr lang="en-US" dirty="0"/>
            </a:br>
            <a:r>
              <a:rPr lang="en-US" dirty="0"/>
              <a:t>antigen driven mutations of the</a:t>
            </a:r>
            <a:br>
              <a:rPr lang="en-US" dirty="0"/>
            </a:br>
            <a:r>
              <a:rPr lang="en-US" dirty="0"/>
              <a:t>acquired immune system</a:t>
            </a:r>
          </a:p>
        </p:txBody>
      </p:sp>
      <p:sp>
        <p:nvSpPr>
          <p:cNvPr id="3" name="Content Placeholder 2">
            <a:extLst>
              <a:ext uri="{FF2B5EF4-FFF2-40B4-BE49-F238E27FC236}">
                <a16:creationId xmlns:a16="http://schemas.microsoft.com/office/drawing/2014/main" id="{A32F5194-C7E0-3646-9A1D-F881101C03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4332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4C52-1FD7-104F-8FB4-9F8DDCD60D29}"/>
              </a:ext>
            </a:extLst>
          </p:cNvPr>
          <p:cNvSpPr>
            <a:spLocks noGrp="1"/>
          </p:cNvSpPr>
          <p:nvPr>
            <p:ph type="title"/>
          </p:nvPr>
        </p:nvSpPr>
        <p:spPr/>
        <p:txBody>
          <a:bodyPr/>
          <a:lstStyle/>
          <a:p>
            <a:pPr algn="ctr"/>
            <a:r>
              <a:rPr lang="en-US" dirty="0" err="1"/>
              <a:t>Lymphoctes</a:t>
            </a:r>
            <a:r>
              <a:rPr lang="en-US" dirty="0"/>
              <a:t> infiltrate</a:t>
            </a:r>
            <a:br>
              <a:rPr lang="en-US" dirty="0"/>
            </a:br>
            <a:r>
              <a:rPr lang="en-US" dirty="0"/>
              <a:t>Large and small vessel to cause vasculitis on nerve biopsy</a:t>
            </a:r>
          </a:p>
        </p:txBody>
      </p:sp>
      <p:pic>
        <p:nvPicPr>
          <p:cNvPr id="5" name="Content Placeholder 4">
            <a:extLst>
              <a:ext uri="{FF2B5EF4-FFF2-40B4-BE49-F238E27FC236}">
                <a16:creationId xmlns:a16="http://schemas.microsoft.com/office/drawing/2014/main" id="{9909F901-0938-7A41-A01A-DD0B8D9ADEFB}"/>
              </a:ext>
            </a:extLst>
          </p:cNvPr>
          <p:cNvPicPr>
            <a:picLocks noGrp="1" noChangeAspect="1"/>
          </p:cNvPicPr>
          <p:nvPr>
            <p:ph idx="1"/>
          </p:nvPr>
        </p:nvPicPr>
        <p:blipFill>
          <a:blip r:embed="rId2"/>
          <a:stretch>
            <a:fillRect/>
          </a:stretch>
        </p:blipFill>
        <p:spPr/>
      </p:pic>
      <p:pic>
        <p:nvPicPr>
          <p:cNvPr id="8" name="Picture 7">
            <a:extLst>
              <a:ext uri="{FF2B5EF4-FFF2-40B4-BE49-F238E27FC236}">
                <a16:creationId xmlns:a16="http://schemas.microsoft.com/office/drawing/2014/main" id="{DEAC7B05-74B1-F44F-8FDC-271908525377}"/>
              </a:ext>
            </a:extLst>
          </p:cNvPr>
          <p:cNvPicPr>
            <a:picLocks noChangeAspect="1"/>
          </p:cNvPicPr>
          <p:nvPr/>
        </p:nvPicPr>
        <p:blipFill>
          <a:blip r:embed="rId2"/>
          <a:stretch>
            <a:fillRect/>
          </a:stretch>
        </p:blipFill>
        <p:spPr>
          <a:xfrm>
            <a:off x="2836092" y="2271858"/>
            <a:ext cx="5892800" cy="4356100"/>
          </a:xfrm>
          <a:prstGeom prst="rect">
            <a:avLst/>
          </a:prstGeom>
        </p:spPr>
      </p:pic>
    </p:spTree>
    <p:extLst>
      <p:ext uri="{BB962C8B-B14F-4D97-AF65-F5344CB8AC3E}">
        <p14:creationId xmlns:p14="http://schemas.microsoft.com/office/powerpoint/2010/main" val="2410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3C6E-7E53-644F-AC28-9906345AFA92}"/>
              </a:ext>
            </a:extLst>
          </p:cNvPr>
          <p:cNvSpPr>
            <a:spLocks noGrp="1"/>
          </p:cNvSpPr>
          <p:nvPr>
            <p:ph type="title"/>
          </p:nvPr>
        </p:nvSpPr>
        <p:spPr/>
        <p:txBody>
          <a:bodyPr/>
          <a:lstStyle/>
          <a:p>
            <a:r>
              <a:rPr lang="en-US" u="sng" dirty="0"/>
              <a:t>Small Fiber Neuropathies in SS</a:t>
            </a:r>
            <a:br>
              <a:rPr lang="en-US" u="sng" dirty="0"/>
            </a:br>
            <a:br>
              <a:rPr lang="en-US" u="sng" dirty="0"/>
            </a:br>
            <a:r>
              <a:rPr lang="en-US" u="sng" dirty="0"/>
              <a:t>Sensory Ataxic Neuropathies</a:t>
            </a:r>
            <a:br>
              <a:rPr lang="en-US" u="sng" dirty="0"/>
            </a:br>
            <a:br>
              <a:rPr lang="en-US" dirty="0"/>
            </a:br>
            <a:r>
              <a:rPr lang="en-US" u="sng" dirty="0"/>
              <a:t>Mononeuropathy Multiplex</a:t>
            </a:r>
            <a:br>
              <a:rPr lang="en-US" dirty="0"/>
            </a:br>
            <a:r>
              <a:rPr lang="en-US" dirty="0"/>
              <a:t>	trigeminal neuralgia</a:t>
            </a:r>
            <a:br>
              <a:rPr lang="en-US" dirty="0"/>
            </a:br>
            <a:br>
              <a:rPr lang="en-US" dirty="0"/>
            </a:br>
            <a:r>
              <a:rPr lang="en-US" u="sng" dirty="0"/>
              <a:t>Multiple Cranial Neuropathies</a:t>
            </a:r>
            <a:br>
              <a:rPr lang="en-US" dirty="0"/>
            </a:br>
            <a:r>
              <a:rPr lang="en-US" u="sng" dirty="0"/>
              <a:t>Demyelinating radiculopathy</a:t>
            </a:r>
          </a:p>
        </p:txBody>
      </p:sp>
      <p:sp>
        <p:nvSpPr>
          <p:cNvPr id="3" name="Content Placeholder 2">
            <a:extLst>
              <a:ext uri="{FF2B5EF4-FFF2-40B4-BE49-F238E27FC236}">
                <a16:creationId xmlns:a16="http://schemas.microsoft.com/office/drawing/2014/main" id="{8A130BAD-4840-DF49-AAE9-205FE2B2052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67240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92A3B-A1E6-7245-9990-79DF79FF1978}"/>
              </a:ext>
            </a:extLst>
          </p:cNvPr>
          <p:cNvSpPr>
            <a:spLocks noGrp="1"/>
          </p:cNvSpPr>
          <p:nvPr>
            <p:ph type="body" sz="half" idx="2"/>
          </p:nvPr>
        </p:nvSpPr>
        <p:spPr/>
        <p:txBody>
          <a:bodyPr/>
          <a:lstStyle/>
          <a:p>
            <a:r>
              <a:rPr lang="en-US" sz="2800" b="1" dirty="0"/>
              <a:t>	“Chronic autoimmune” stress in SS results in changes involving response of hypothalamic, pituitary and adrenal axis, as well as cortisol metabolism.</a:t>
            </a:r>
          </a:p>
          <a:p>
            <a:endParaRPr lang="en-US" sz="2800" b="1" dirty="0"/>
          </a:p>
          <a:p>
            <a:r>
              <a:rPr lang="en-US" sz="2000" b="1" dirty="0"/>
              <a:t>MacEwen (1998) N. Eng J. Med 338:171-179</a:t>
            </a:r>
          </a:p>
        </p:txBody>
      </p:sp>
      <p:sp>
        <p:nvSpPr>
          <p:cNvPr id="3" name="Title 2">
            <a:extLst>
              <a:ext uri="{FF2B5EF4-FFF2-40B4-BE49-F238E27FC236}">
                <a16:creationId xmlns:a16="http://schemas.microsoft.com/office/drawing/2014/main" id="{204985F2-2AE3-584A-9796-B91198AD747E}"/>
              </a:ext>
            </a:extLst>
          </p:cNvPr>
          <p:cNvSpPr>
            <a:spLocks noGrp="1"/>
          </p:cNvSpPr>
          <p:nvPr>
            <p:ph type="title"/>
          </p:nvPr>
        </p:nvSpPr>
        <p:spPr>
          <a:xfrm>
            <a:off x="463270" y="785018"/>
            <a:ext cx="10038883" cy="599282"/>
          </a:xfrm>
        </p:spPr>
        <p:txBody>
          <a:bodyPr/>
          <a:lstStyle/>
          <a:p>
            <a:r>
              <a:rPr lang="en-US" dirty="0"/>
              <a:t>Sjogren’s also affects Hypothalamic axis</a:t>
            </a:r>
          </a:p>
        </p:txBody>
      </p:sp>
    </p:spTree>
    <p:extLst>
      <p:ext uri="{BB962C8B-B14F-4D97-AF65-F5344CB8AC3E}">
        <p14:creationId xmlns:p14="http://schemas.microsoft.com/office/powerpoint/2010/main" val="326043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7FC2-7F52-4845-849C-D0C7AC845DAF}"/>
              </a:ext>
            </a:extLst>
          </p:cNvPr>
          <p:cNvSpPr>
            <a:spLocks noGrp="1"/>
          </p:cNvSpPr>
          <p:nvPr>
            <p:ph type="title"/>
          </p:nvPr>
        </p:nvSpPr>
        <p:spPr/>
        <p:txBody>
          <a:bodyPr/>
          <a:lstStyle/>
          <a:p>
            <a:r>
              <a:rPr lang="en-US" u="sng" dirty="0"/>
              <a:t>Central Nervous System</a:t>
            </a:r>
            <a:br>
              <a:rPr lang="en-US" u="sng" dirty="0"/>
            </a:br>
            <a:br>
              <a:rPr lang="en-US" u="sng" dirty="0"/>
            </a:br>
            <a:r>
              <a:rPr lang="en-US" dirty="0"/>
              <a:t>Asymptomatic MRI lesion</a:t>
            </a:r>
            <a:br>
              <a:rPr lang="en-US" dirty="0"/>
            </a:br>
            <a:r>
              <a:rPr lang="en-US" dirty="0"/>
              <a:t>Optic Neuritis</a:t>
            </a:r>
            <a:br>
              <a:rPr lang="en-US" dirty="0"/>
            </a:br>
            <a:r>
              <a:rPr lang="en-US" dirty="0"/>
              <a:t>Transverse Myelitis</a:t>
            </a:r>
            <a:br>
              <a:rPr lang="en-US" dirty="0"/>
            </a:br>
            <a:r>
              <a:rPr lang="en-US" dirty="0"/>
              <a:t>NMO Spectrum Disorders</a:t>
            </a:r>
            <a:br>
              <a:rPr lang="en-US" dirty="0"/>
            </a:br>
            <a:r>
              <a:rPr lang="en-US" dirty="0"/>
              <a:t>MS like presentations</a:t>
            </a:r>
            <a:br>
              <a:rPr lang="en-US" dirty="0"/>
            </a:br>
            <a:r>
              <a:rPr lang="en-US" dirty="0"/>
              <a:t>Cognitive Dysfunction</a:t>
            </a:r>
          </a:p>
        </p:txBody>
      </p:sp>
      <p:sp>
        <p:nvSpPr>
          <p:cNvPr id="3" name="Content Placeholder 2">
            <a:extLst>
              <a:ext uri="{FF2B5EF4-FFF2-40B4-BE49-F238E27FC236}">
                <a16:creationId xmlns:a16="http://schemas.microsoft.com/office/drawing/2014/main" id="{39123552-6E68-C346-A335-2EEA30384B6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3654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82B72A-E93D-BB4D-94E4-00E89F8EC7BD}"/>
              </a:ext>
            </a:extLst>
          </p:cNvPr>
          <p:cNvSpPr>
            <a:spLocks noGrp="1"/>
          </p:cNvSpPr>
          <p:nvPr>
            <p:ph type="body" sz="half" idx="2"/>
          </p:nvPr>
        </p:nvSpPr>
        <p:spPr/>
        <p:txBody>
          <a:bodyPr/>
          <a:lstStyle/>
          <a:p>
            <a:endParaRPr lang="en-US" dirty="0"/>
          </a:p>
          <a:p>
            <a:r>
              <a:rPr lang="en-US" sz="2400" b="1" dirty="0"/>
              <a:t>Rheumatologist rarely consider migraine as an autoimmune manifestation of Sjogren’s syndrome--and we just refer the patient the neurologist or neuro-ophthalmologists</a:t>
            </a:r>
          </a:p>
          <a:p>
            <a:endParaRPr lang="en-US" sz="2400" b="1" dirty="0"/>
          </a:p>
          <a:p>
            <a:r>
              <a:rPr lang="en-US" sz="2400" b="1" dirty="0"/>
              <a:t>But the association of SS and migraine has been recognized for</a:t>
            </a:r>
          </a:p>
          <a:p>
            <a:r>
              <a:rPr lang="en-US" sz="2400" b="1" dirty="0"/>
              <a:t>many years…</a:t>
            </a:r>
          </a:p>
          <a:p>
            <a:endParaRPr lang="en-US" sz="2400" b="1" dirty="0"/>
          </a:p>
          <a:p>
            <a:endParaRPr lang="en-US" sz="1800" b="1" dirty="0"/>
          </a:p>
          <a:p>
            <a:endParaRPr lang="en-US" dirty="0"/>
          </a:p>
        </p:txBody>
      </p:sp>
      <p:sp>
        <p:nvSpPr>
          <p:cNvPr id="3" name="Title 2">
            <a:extLst>
              <a:ext uri="{FF2B5EF4-FFF2-40B4-BE49-F238E27FC236}">
                <a16:creationId xmlns:a16="http://schemas.microsoft.com/office/drawing/2014/main" id="{02FF6908-084A-EB4D-8DA9-315E186FBAFD}"/>
              </a:ext>
            </a:extLst>
          </p:cNvPr>
          <p:cNvSpPr>
            <a:spLocks noGrp="1"/>
          </p:cNvSpPr>
          <p:nvPr>
            <p:ph type="title"/>
          </p:nvPr>
        </p:nvSpPr>
        <p:spPr/>
        <p:txBody>
          <a:bodyPr/>
          <a:lstStyle/>
          <a:p>
            <a:r>
              <a:rPr lang="en-US" u="sng" dirty="0"/>
              <a:t>Migraine in Sjogren’s patients</a:t>
            </a:r>
          </a:p>
        </p:txBody>
      </p:sp>
    </p:spTree>
    <p:extLst>
      <p:ext uri="{BB962C8B-B14F-4D97-AF65-F5344CB8AC3E}">
        <p14:creationId xmlns:p14="http://schemas.microsoft.com/office/powerpoint/2010/main" val="397017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1DB6-6F08-B044-B52C-3AC67E44878B}"/>
              </a:ext>
            </a:extLst>
          </p:cNvPr>
          <p:cNvSpPr>
            <a:spLocks noGrp="1"/>
          </p:cNvSpPr>
          <p:nvPr>
            <p:ph type="title"/>
          </p:nvPr>
        </p:nvSpPr>
        <p:spPr/>
        <p:txBody>
          <a:bodyPr/>
          <a:lstStyle/>
          <a:p>
            <a:r>
              <a:rPr lang="en-US" dirty="0"/>
              <a:t>First definitive report in 1989</a:t>
            </a:r>
            <a:br>
              <a:rPr lang="en-US" dirty="0"/>
            </a:br>
            <a:br>
              <a:rPr lang="en-US" dirty="0"/>
            </a:br>
            <a:r>
              <a:rPr lang="en-US" u="sng" dirty="0"/>
              <a:t>“A study of headaches and migraine in Sjogren’s Syndrome” </a:t>
            </a:r>
            <a:br>
              <a:rPr lang="en-US" dirty="0"/>
            </a:br>
            <a:r>
              <a:rPr lang="en-US" dirty="0"/>
              <a:t>W.C. Dick et al </a:t>
            </a:r>
            <a:br>
              <a:rPr lang="en-US" dirty="0"/>
            </a:br>
            <a:r>
              <a:rPr lang="en-US" dirty="0"/>
              <a:t>(Ann Rheum Dis.</a:t>
            </a:r>
            <a:r>
              <a:rPr lang="en-US" u="sng" dirty="0"/>
              <a:t>1989</a:t>
            </a:r>
            <a:r>
              <a:rPr lang="en-US" dirty="0"/>
              <a:t>;48:312)</a:t>
            </a:r>
            <a:br>
              <a:rPr lang="en-US" dirty="0"/>
            </a:br>
            <a:br>
              <a:rPr lang="en-US" dirty="0"/>
            </a:br>
            <a:r>
              <a:rPr lang="en-US" dirty="0"/>
              <a:t>Migraine was diagnosed in </a:t>
            </a:r>
            <a:r>
              <a:rPr lang="en-US" u="sng" dirty="0"/>
              <a:t>46% of SS </a:t>
            </a:r>
            <a:r>
              <a:rPr lang="en-US" dirty="0"/>
              <a:t>patients compared to 11% controls,</a:t>
            </a:r>
            <a:br>
              <a:rPr lang="en-US" dirty="0"/>
            </a:br>
            <a:r>
              <a:rPr lang="en-US" u="sng" dirty="0"/>
              <a:t>12% of RA</a:t>
            </a:r>
            <a:r>
              <a:rPr lang="en-US" dirty="0"/>
              <a:t>, and 30% of scleroderma…</a:t>
            </a:r>
            <a:br>
              <a:rPr lang="en-US" dirty="0"/>
            </a:br>
            <a:endParaRPr lang="en-US" u="sng" dirty="0"/>
          </a:p>
        </p:txBody>
      </p:sp>
      <p:pic>
        <p:nvPicPr>
          <p:cNvPr id="5" name="Content Placeholder 4" descr="Text&#10;&#10;Description automatically generated">
            <a:extLst>
              <a:ext uri="{FF2B5EF4-FFF2-40B4-BE49-F238E27FC236}">
                <a16:creationId xmlns:a16="http://schemas.microsoft.com/office/drawing/2014/main" id="{5104B6F0-0E27-3E46-A3D1-22FA9E9BA3DF}"/>
              </a:ext>
            </a:extLst>
          </p:cNvPr>
          <p:cNvPicPr>
            <a:picLocks noGrp="1" noChangeAspect="1"/>
          </p:cNvPicPr>
          <p:nvPr>
            <p:ph idx="1"/>
          </p:nvPr>
        </p:nvPicPr>
        <p:blipFill>
          <a:blip r:embed="rId2"/>
          <a:stretch>
            <a:fillRect/>
          </a:stretch>
        </p:blipFill>
        <p:spPr/>
      </p:pic>
    </p:spTree>
    <p:extLst>
      <p:ext uri="{BB962C8B-B14F-4D97-AF65-F5344CB8AC3E}">
        <p14:creationId xmlns:p14="http://schemas.microsoft.com/office/powerpoint/2010/main" val="345202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CE3B-3954-9F4F-9172-5334390F290A}"/>
              </a:ext>
            </a:extLst>
          </p:cNvPr>
          <p:cNvSpPr>
            <a:spLocks noGrp="1"/>
          </p:cNvSpPr>
          <p:nvPr>
            <p:ph type="title"/>
          </p:nvPr>
        </p:nvSpPr>
        <p:spPr/>
        <p:txBody>
          <a:bodyPr/>
          <a:lstStyle/>
          <a:p>
            <a:r>
              <a:rPr lang="en-US" u="sng" dirty="0"/>
              <a:t>Learning objectives</a:t>
            </a:r>
            <a:r>
              <a:rPr lang="en-US" dirty="0"/>
              <a:t>:</a:t>
            </a:r>
            <a:br>
              <a:rPr lang="en-US" dirty="0"/>
            </a:br>
            <a:br>
              <a:rPr lang="en-US" dirty="0"/>
            </a:br>
            <a:r>
              <a:rPr lang="en-US" dirty="0"/>
              <a:t>1. Recognize a high association of migraine and Sjogren’s syndrome</a:t>
            </a:r>
            <a:br>
              <a:rPr lang="en-US" dirty="0"/>
            </a:br>
            <a:r>
              <a:rPr lang="en-US" dirty="0"/>
              <a:t> </a:t>
            </a:r>
            <a:br>
              <a:rPr lang="en-US" dirty="0"/>
            </a:br>
            <a:r>
              <a:rPr lang="en-US" dirty="0"/>
              <a:t>2. Identify migraine as a neurologic manifestation of Sjogren’s Syndrome </a:t>
            </a:r>
            <a:br>
              <a:rPr lang="en-US" dirty="0"/>
            </a:br>
            <a:r>
              <a:rPr lang="en-US" dirty="0"/>
              <a:t>and Systemic Lupus (SLE)</a:t>
            </a:r>
            <a:br>
              <a:rPr lang="en-US" dirty="0"/>
            </a:br>
            <a:endParaRPr lang="en-US" dirty="0"/>
          </a:p>
        </p:txBody>
      </p:sp>
    </p:spTree>
    <p:extLst>
      <p:ext uri="{BB962C8B-B14F-4D97-AF65-F5344CB8AC3E}">
        <p14:creationId xmlns:p14="http://schemas.microsoft.com/office/powerpoint/2010/main" val="110051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B873-0C33-CC4F-AC97-DBCAD4B9879F}"/>
              </a:ext>
            </a:extLst>
          </p:cNvPr>
          <p:cNvSpPr>
            <a:spLocks noGrp="1"/>
          </p:cNvSpPr>
          <p:nvPr>
            <p:ph type="title"/>
          </p:nvPr>
        </p:nvSpPr>
        <p:spPr/>
        <p:txBody>
          <a:bodyPr/>
          <a:lstStyle/>
          <a:p>
            <a:r>
              <a:rPr lang="en-US" dirty="0"/>
              <a:t>And more recently by </a:t>
            </a:r>
            <a:r>
              <a:rPr lang="en-US" dirty="0" err="1"/>
              <a:t>Hadjev</a:t>
            </a:r>
            <a:r>
              <a:rPr lang="en-US" dirty="0"/>
              <a:t> (2008)</a:t>
            </a:r>
            <a:br>
              <a:rPr lang="en-US" dirty="0"/>
            </a:br>
            <a:r>
              <a:rPr lang="en-US" dirty="0"/>
              <a:t>in the </a:t>
            </a:r>
            <a:r>
              <a:rPr lang="en-US" dirty="0" err="1"/>
              <a:t>Scandanavian</a:t>
            </a:r>
            <a:r>
              <a:rPr lang="en-US" dirty="0"/>
              <a:t> cohort</a:t>
            </a:r>
            <a:br>
              <a:rPr lang="en-US" dirty="0"/>
            </a:br>
            <a:br>
              <a:rPr lang="en-US" dirty="0"/>
            </a:br>
            <a:r>
              <a:rPr lang="en-US" u="sng" dirty="0"/>
              <a:t>Headache in primary Sjögren’s syndrome: a prevalence study </a:t>
            </a:r>
            <a:br>
              <a:rPr lang="en-US" dirty="0"/>
            </a:br>
            <a:br>
              <a:rPr lang="en-US" dirty="0"/>
            </a:br>
            <a:r>
              <a:rPr lang="en-US" sz="2800" dirty="0"/>
              <a:t>Acta Neurologica Scandinavica /</a:t>
            </a:r>
            <a:br>
              <a:rPr lang="en-US" sz="2800" dirty="0"/>
            </a:br>
            <a:r>
              <a:rPr lang="en-US" sz="2800" dirty="0"/>
              <a:t> Volume 118, Issue 3 / p. 189-192</a:t>
            </a:r>
            <a:br>
              <a:rPr lang="en-US" sz="2800" dirty="0"/>
            </a:br>
            <a:br>
              <a:rPr lang="en-US" sz="2800" dirty="0"/>
            </a:br>
            <a:r>
              <a:rPr lang="en-US" sz="2000" dirty="0"/>
              <a:t>In 133 of the pSS patients evaluated, </a:t>
            </a:r>
            <a:br>
              <a:rPr lang="en-US" sz="2000" dirty="0"/>
            </a:br>
            <a:r>
              <a:rPr lang="en-US" sz="2000" dirty="0"/>
              <a:t>104 had headache. In contrast, no increase migraine in RA patients.</a:t>
            </a:r>
            <a:br>
              <a:rPr lang="en-US" sz="2000" dirty="0"/>
            </a:br>
            <a:r>
              <a:rPr lang="en-US" sz="2000" dirty="0"/>
              <a:t>No association was present between types of headache and the clinical and laboratory manifestations of the disease. </a:t>
            </a:r>
            <a:br>
              <a:rPr lang="en-US" sz="2000" dirty="0"/>
            </a:br>
            <a:r>
              <a:rPr lang="en-US" sz="2000" dirty="0"/>
              <a:t>Both migraine and tension-type headache were more common in patients with pSS when compared with healthy controls or RA patients (P &lt; 0.001). </a:t>
            </a:r>
            <a:br>
              <a:rPr lang="en-US" sz="2000" dirty="0"/>
            </a:br>
            <a:br>
              <a:rPr lang="en-US" dirty="0"/>
            </a:br>
            <a:endParaRPr lang="en-US" dirty="0"/>
          </a:p>
        </p:txBody>
      </p:sp>
      <p:sp>
        <p:nvSpPr>
          <p:cNvPr id="3" name="Content Placeholder 2">
            <a:extLst>
              <a:ext uri="{FF2B5EF4-FFF2-40B4-BE49-F238E27FC236}">
                <a16:creationId xmlns:a16="http://schemas.microsoft.com/office/drawing/2014/main" id="{FE4DDFDE-5348-C345-8376-7A2402A419C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7494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6171-FA30-C247-B074-EE6B11806F72}"/>
              </a:ext>
            </a:extLst>
          </p:cNvPr>
          <p:cNvSpPr>
            <a:spLocks noGrp="1"/>
          </p:cNvSpPr>
          <p:nvPr>
            <p:ph type="title"/>
          </p:nvPr>
        </p:nvSpPr>
        <p:spPr/>
        <p:txBody>
          <a:bodyPr/>
          <a:lstStyle/>
          <a:p>
            <a:r>
              <a:rPr lang="en-US" sz="3200" dirty="0"/>
              <a:t>So the question today is whether to add</a:t>
            </a:r>
            <a:br>
              <a:rPr lang="en-US" sz="3200" dirty="0"/>
            </a:br>
            <a:r>
              <a:rPr lang="en-US" sz="3200" dirty="0"/>
              <a:t>Migraine to the list of disorders associated with Sjogren’s?</a:t>
            </a:r>
            <a:br>
              <a:rPr lang="en-US" sz="3200" dirty="0"/>
            </a:br>
            <a:br>
              <a:rPr lang="en-US" sz="3200" dirty="0"/>
            </a:br>
            <a:r>
              <a:rPr lang="en-US" sz="3200" dirty="0"/>
              <a:t>Migraines are so common in SS patients that rheumatologists never stop to think of them as a “disease” manifestation</a:t>
            </a:r>
          </a:p>
        </p:txBody>
      </p:sp>
      <p:sp>
        <p:nvSpPr>
          <p:cNvPr id="3" name="Content Placeholder 2">
            <a:extLst>
              <a:ext uri="{FF2B5EF4-FFF2-40B4-BE49-F238E27FC236}">
                <a16:creationId xmlns:a16="http://schemas.microsoft.com/office/drawing/2014/main" id="{295DF3A5-4F99-F940-A2C8-32DB9179DE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4233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B605-7C36-094E-B961-5CBA09E31CA3}"/>
              </a:ext>
            </a:extLst>
          </p:cNvPr>
          <p:cNvSpPr>
            <a:spLocks noGrp="1"/>
          </p:cNvSpPr>
          <p:nvPr>
            <p:ph type="title"/>
          </p:nvPr>
        </p:nvSpPr>
        <p:spPr>
          <a:solidFill>
            <a:schemeClr val="bg1"/>
          </a:solidFill>
        </p:spPr>
        <p:txBody>
          <a:bodyPr/>
          <a:lstStyle/>
          <a:p>
            <a:r>
              <a:rPr lang="en-US" dirty="0"/>
              <a:t>Migraine is not considered </a:t>
            </a:r>
            <a:br>
              <a:rPr lang="en-US" dirty="0"/>
            </a:br>
            <a:r>
              <a:rPr lang="en-US" dirty="0"/>
              <a:t>as a neurologic manifestation</a:t>
            </a:r>
            <a:br>
              <a:rPr lang="en-US" dirty="0"/>
            </a:br>
            <a:r>
              <a:rPr lang="en-US" dirty="0"/>
              <a:t>in the “SS disease index score” </a:t>
            </a:r>
            <a:br>
              <a:rPr lang="en-US" dirty="0"/>
            </a:br>
            <a:r>
              <a:rPr lang="en-US" dirty="0"/>
              <a:t>(ESSDAI) used to evaluate therapy</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E1050EFE-7CEF-C144-AE09-D230EC91320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46831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DB55-BBB3-7549-B9FE-4C592A8CCB3F}"/>
              </a:ext>
            </a:extLst>
          </p:cNvPr>
          <p:cNvSpPr>
            <a:spLocks noGrp="1"/>
          </p:cNvSpPr>
          <p:nvPr>
            <p:ph type="title"/>
          </p:nvPr>
        </p:nvSpPr>
        <p:spPr/>
        <p:txBody>
          <a:bodyPr/>
          <a:lstStyle/>
          <a:p>
            <a:r>
              <a:rPr lang="en-US" dirty="0"/>
              <a:t>Similar changes in SS and migraine on Confocal Microscopy</a:t>
            </a:r>
            <a:br>
              <a:rPr lang="en-US" dirty="0"/>
            </a:br>
            <a:endParaRPr lang="en-US" dirty="0"/>
          </a:p>
        </p:txBody>
      </p:sp>
      <p:sp>
        <p:nvSpPr>
          <p:cNvPr id="3" name="Content Placeholder 2">
            <a:extLst>
              <a:ext uri="{FF2B5EF4-FFF2-40B4-BE49-F238E27FC236}">
                <a16:creationId xmlns:a16="http://schemas.microsoft.com/office/drawing/2014/main" id="{4725ACCE-DD65-4349-8A79-4739BDDDB486}"/>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754786BF-342A-644A-8B45-0D14CE3356D0}"/>
              </a:ext>
            </a:extLst>
          </p:cNvPr>
          <p:cNvSpPr/>
          <p:nvPr/>
        </p:nvSpPr>
        <p:spPr>
          <a:xfrm>
            <a:off x="3048000" y="2069229"/>
            <a:ext cx="6096000" cy="4216539"/>
          </a:xfrm>
          <a:prstGeom prst="rect">
            <a:avLst/>
          </a:prstGeom>
        </p:spPr>
        <p:txBody>
          <a:bodyPr>
            <a:spAutoFit/>
          </a:bodyPr>
          <a:lstStyle/>
          <a:p>
            <a:r>
              <a:rPr lang="en-US" sz="3200" b="1" dirty="0">
                <a:solidFill>
                  <a:srgbClr val="FF0000"/>
                </a:solidFill>
                <a:latin typeface="Arial" panose="020B0604020202020204" pitchFamily="34" charset="0"/>
              </a:rPr>
              <a:t>Corneal sub basal nerve plexus</a:t>
            </a:r>
            <a:r>
              <a:rPr lang="en-US" sz="3200" b="1" dirty="0">
                <a:latin typeface="Arial" panose="020B0604020202020204" pitchFamily="34" charset="0"/>
              </a:rPr>
              <a:t> changes in patients with episodic migraine: an in vivo confocal microscopy study </a:t>
            </a:r>
          </a:p>
          <a:p>
            <a:endParaRPr lang="en-US" sz="3600" b="1" dirty="0">
              <a:latin typeface="Arial" panose="020B0604020202020204" pitchFamily="34" charset="0"/>
            </a:endParaRPr>
          </a:p>
          <a:p>
            <a:r>
              <a:rPr lang="en-US" dirty="0">
                <a:solidFill>
                  <a:srgbClr val="2D4989"/>
                </a:solidFill>
                <a:latin typeface="ArialMT"/>
              </a:rPr>
              <a:t>J Pain Res. </a:t>
            </a:r>
            <a:r>
              <a:rPr lang="en-US" dirty="0">
                <a:latin typeface="ArialMT"/>
              </a:rPr>
              <a:t>2019; 12: 1489–1495. PMCID: PMC6526177 Published online 2019 May 13. doi: </a:t>
            </a:r>
            <a:r>
              <a:rPr lang="en-US" dirty="0">
                <a:solidFill>
                  <a:srgbClr val="2D4989"/>
                </a:solidFill>
                <a:latin typeface="ArialMT"/>
              </a:rPr>
              <a:t>10.2147/JPR.S196705 </a:t>
            </a:r>
            <a:r>
              <a:rPr lang="en-US" dirty="0">
                <a:latin typeface="ArialMT"/>
              </a:rPr>
              <a:t>PMID: </a:t>
            </a:r>
            <a:r>
              <a:rPr lang="en-US" dirty="0">
                <a:solidFill>
                  <a:srgbClr val="2D4989"/>
                </a:solidFill>
                <a:latin typeface="ArialMT"/>
              </a:rPr>
              <a:t>31190959 </a:t>
            </a:r>
            <a:endParaRPr lang="en-US" dirty="0"/>
          </a:p>
          <a:p>
            <a:endParaRPr lang="en-US" dirty="0">
              <a:effectLst/>
            </a:endParaRPr>
          </a:p>
        </p:txBody>
      </p:sp>
    </p:spTree>
    <p:extLst>
      <p:ext uri="{BB962C8B-B14F-4D97-AF65-F5344CB8AC3E}">
        <p14:creationId xmlns:p14="http://schemas.microsoft.com/office/powerpoint/2010/main" val="3272096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3E5E-F07B-3D4B-9889-0C7E9DAAAA76}"/>
              </a:ext>
            </a:extLst>
          </p:cNvPr>
          <p:cNvSpPr>
            <a:spLocks noGrp="1"/>
          </p:cNvSpPr>
          <p:nvPr>
            <p:ph type="title"/>
          </p:nvPr>
        </p:nvSpPr>
        <p:spPr>
          <a:xfrm>
            <a:off x="96034" y="437476"/>
            <a:ext cx="10972800" cy="1143000"/>
          </a:xfrm>
        </p:spPr>
        <p:txBody>
          <a:bodyPr/>
          <a:lstStyle/>
          <a:p>
            <a:r>
              <a:rPr lang="en-US" dirty="0"/>
              <a:t>Confocal microscopy</a:t>
            </a:r>
            <a:br>
              <a:rPr lang="en-US" dirty="0"/>
            </a:br>
            <a:r>
              <a:rPr lang="en-US" dirty="0"/>
              <a:t>show similar</a:t>
            </a:r>
            <a:br>
              <a:rPr lang="en-US" dirty="0"/>
            </a:br>
            <a:r>
              <a:rPr lang="en-US" dirty="0"/>
              <a:t>changes in </a:t>
            </a:r>
            <a:br>
              <a:rPr lang="en-US" dirty="0"/>
            </a:br>
            <a:r>
              <a:rPr lang="en-US" dirty="0"/>
              <a:t>both SS or </a:t>
            </a:r>
            <a:br>
              <a:rPr lang="en-US" dirty="0"/>
            </a:br>
            <a:r>
              <a:rPr lang="en-US" dirty="0"/>
              <a:t>Migraine patients</a:t>
            </a:r>
            <a:br>
              <a:rPr lang="en-US" dirty="0"/>
            </a:br>
            <a:endParaRPr lang="en-US" dirty="0"/>
          </a:p>
        </p:txBody>
      </p:sp>
      <p:pic>
        <p:nvPicPr>
          <p:cNvPr id="5" name="Content Placeholder 4" descr="Diagram&#10;&#10;Description automatically generated">
            <a:extLst>
              <a:ext uri="{FF2B5EF4-FFF2-40B4-BE49-F238E27FC236}">
                <a16:creationId xmlns:a16="http://schemas.microsoft.com/office/drawing/2014/main" id="{96882B4C-81E2-9A4B-B98C-0BF3AF3D7EF4}"/>
              </a:ext>
            </a:extLst>
          </p:cNvPr>
          <p:cNvPicPr>
            <a:picLocks noGrp="1" noChangeAspect="1"/>
          </p:cNvPicPr>
          <p:nvPr>
            <p:ph idx="1"/>
          </p:nvPr>
        </p:nvPicPr>
        <p:blipFill>
          <a:blip r:embed="rId2"/>
          <a:stretch>
            <a:fillRect/>
          </a:stretch>
        </p:blipFill>
        <p:spPr/>
      </p:pic>
      <p:pic>
        <p:nvPicPr>
          <p:cNvPr id="9" name="Picture 8">
            <a:extLst>
              <a:ext uri="{FF2B5EF4-FFF2-40B4-BE49-F238E27FC236}">
                <a16:creationId xmlns:a16="http://schemas.microsoft.com/office/drawing/2014/main" id="{96AD2686-6B38-2744-9710-DF9960914F8B}"/>
              </a:ext>
            </a:extLst>
          </p:cNvPr>
          <p:cNvPicPr>
            <a:picLocks noChangeAspect="1"/>
          </p:cNvPicPr>
          <p:nvPr/>
        </p:nvPicPr>
        <p:blipFill>
          <a:blip r:embed="rId3"/>
          <a:stretch>
            <a:fillRect/>
          </a:stretch>
        </p:blipFill>
        <p:spPr>
          <a:xfrm>
            <a:off x="5355634" y="0"/>
            <a:ext cx="6836366" cy="6858000"/>
          </a:xfrm>
          <a:prstGeom prst="rect">
            <a:avLst/>
          </a:prstGeom>
        </p:spPr>
      </p:pic>
      <p:sp>
        <p:nvSpPr>
          <p:cNvPr id="10" name="Rectangle 9">
            <a:extLst>
              <a:ext uri="{FF2B5EF4-FFF2-40B4-BE49-F238E27FC236}">
                <a16:creationId xmlns:a16="http://schemas.microsoft.com/office/drawing/2014/main" id="{9860AD4C-55C5-204C-9E7C-9EE4CC8A5D80}"/>
              </a:ext>
            </a:extLst>
          </p:cNvPr>
          <p:cNvSpPr/>
          <p:nvPr/>
        </p:nvSpPr>
        <p:spPr>
          <a:xfrm>
            <a:off x="229650" y="3590068"/>
            <a:ext cx="6096000" cy="2554545"/>
          </a:xfrm>
          <a:prstGeom prst="rect">
            <a:avLst/>
          </a:prstGeom>
        </p:spPr>
        <p:txBody>
          <a:bodyPr>
            <a:spAutoFit/>
          </a:bodyPr>
          <a:lstStyle/>
          <a:p>
            <a:r>
              <a:rPr lang="en-US" sz="3200" dirty="0"/>
              <a:t>A-normal </a:t>
            </a:r>
            <a:br>
              <a:rPr lang="en-US" sz="3200" dirty="0"/>
            </a:br>
            <a:r>
              <a:rPr lang="en-US" sz="3200" dirty="0"/>
              <a:t>B. SS patient (tortuosity)</a:t>
            </a:r>
            <a:br>
              <a:rPr lang="en-US" sz="3200" dirty="0"/>
            </a:br>
            <a:r>
              <a:rPr lang="en-US" sz="3200" dirty="0"/>
              <a:t>C. Migraine; </a:t>
            </a:r>
            <a:br>
              <a:rPr lang="en-US" sz="3200" dirty="0"/>
            </a:br>
            <a:r>
              <a:rPr lang="en-US" sz="3200" dirty="0"/>
              <a:t>D. Langerhans</a:t>
            </a:r>
            <a:br>
              <a:rPr lang="en-US" sz="3200" dirty="0"/>
            </a:br>
            <a:r>
              <a:rPr lang="en-US" sz="3200" dirty="0"/>
              <a:t>cells (an immune cell)</a:t>
            </a:r>
          </a:p>
        </p:txBody>
      </p:sp>
    </p:spTree>
    <p:extLst>
      <p:ext uri="{BB962C8B-B14F-4D97-AF65-F5344CB8AC3E}">
        <p14:creationId xmlns:p14="http://schemas.microsoft.com/office/powerpoint/2010/main" val="409928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0BD7-0DC1-1F4B-A81C-56483AB50EEA}"/>
              </a:ext>
            </a:extLst>
          </p:cNvPr>
          <p:cNvSpPr>
            <a:spLocks noGrp="1"/>
          </p:cNvSpPr>
          <p:nvPr>
            <p:ph type="title"/>
          </p:nvPr>
        </p:nvSpPr>
        <p:spPr>
          <a:xfrm>
            <a:off x="609600" y="1593987"/>
            <a:ext cx="10972800" cy="1143000"/>
          </a:xfrm>
        </p:spPr>
        <p:txBody>
          <a:bodyPr/>
          <a:lstStyle/>
          <a:p>
            <a:r>
              <a:rPr lang="en-US" sz="3600" dirty="0"/>
              <a:t>The morphologic changes of </a:t>
            </a:r>
            <a:br>
              <a:rPr lang="en-US" sz="3600" dirty="0"/>
            </a:br>
            <a:r>
              <a:rPr lang="en-US" sz="3600" dirty="0"/>
              <a:t>corneal sub-basal nerve plexus </a:t>
            </a:r>
            <a:br>
              <a:rPr lang="en-US" sz="3600" dirty="0"/>
            </a:br>
            <a:r>
              <a:rPr lang="en-US" sz="3600" dirty="0"/>
              <a:t>and Langerhans cell aggregation </a:t>
            </a:r>
            <a:br>
              <a:rPr lang="en-US" sz="3600" dirty="0"/>
            </a:br>
            <a:r>
              <a:rPr lang="en-US" sz="3600" dirty="0"/>
              <a:t>suggest the presence of nerve </a:t>
            </a:r>
            <a:br>
              <a:rPr lang="en-US" sz="3600" dirty="0"/>
            </a:br>
            <a:r>
              <a:rPr lang="en-US" sz="3600" dirty="0"/>
              <a:t>inflammation in both SS and migraine. </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79D6D577-A58E-E842-88D4-25B22310347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82D4D3E6-2491-6148-B813-01CDB313C541}"/>
              </a:ext>
            </a:extLst>
          </p:cNvPr>
          <p:cNvSpPr txBox="1"/>
          <p:nvPr/>
        </p:nvSpPr>
        <p:spPr>
          <a:xfrm>
            <a:off x="990600" y="5029200"/>
            <a:ext cx="8067145" cy="923330"/>
          </a:xfrm>
          <a:prstGeom prst="rect">
            <a:avLst/>
          </a:prstGeom>
          <a:noFill/>
        </p:spPr>
        <p:txBody>
          <a:bodyPr wrap="none" rtlCol="0">
            <a:spAutoFit/>
          </a:bodyPr>
          <a:lstStyle/>
          <a:p>
            <a:r>
              <a:rPr lang="en-US" dirty="0">
                <a:solidFill>
                  <a:srgbClr val="2D4989"/>
                </a:solidFill>
                <a:latin typeface="ArialMT"/>
              </a:rPr>
              <a:t>J Pain Res. </a:t>
            </a:r>
            <a:r>
              <a:rPr lang="en-US" dirty="0">
                <a:latin typeface="ArialMT"/>
              </a:rPr>
              <a:t>2019; 12: 1489–1495. PMCID: PMC6526177</a:t>
            </a:r>
          </a:p>
          <a:p>
            <a:r>
              <a:rPr lang="en-US" dirty="0">
                <a:latin typeface="ArialMT"/>
              </a:rPr>
              <a:t> Published online 2019 May 13. doi: </a:t>
            </a:r>
            <a:r>
              <a:rPr lang="en-US" dirty="0">
                <a:solidFill>
                  <a:srgbClr val="2D4989"/>
                </a:solidFill>
                <a:latin typeface="ArialMT"/>
              </a:rPr>
              <a:t>10.2147/JPR.S196705 </a:t>
            </a:r>
            <a:r>
              <a:rPr lang="en-US" dirty="0">
                <a:latin typeface="ArialMT"/>
              </a:rPr>
              <a:t>PMID: </a:t>
            </a:r>
            <a:r>
              <a:rPr lang="en-US" dirty="0">
                <a:solidFill>
                  <a:srgbClr val="2D4989"/>
                </a:solidFill>
                <a:latin typeface="ArialMT"/>
              </a:rPr>
              <a:t>31190959 </a:t>
            </a:r>
            <a:endParaRPr lang="en-US" dirty="0"/>
          </a:p>
          <a:p>
            <a:endParaRPr lang="en-US" dirty="0"/>
          </a:p>
        </p:txBody>
      </p:sp>
    </p:spTree>
    <p:extLst>
      <p:ext uri="{BB962C8B-B14F-4D97-AF65-F5344CB8AC3E}">
        <p14:creationId xmlns:p14="http://schemas.microsoft.com/office/powerpoint/2010/main" val="610655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6EDF-929C-6041-BDF4-A9A9485E6C64}"/>
              </a:ext>
            </a:extLst>
          </p:cNvPr>
          <p:cNvSpPr>
            <a:spLocks noGrp="1"/>
          </p:cNvSpPr>
          <p:nvPr>
            <p:ph type="title"/>
          </p:nvPr>
        </p:nvSpPr>
        <p:spPr/>
        <p:txBody>
          <a:bodyPr/>
          <a:lstStyle/>
          <a:p>
            <a:r>
              <a:rPr lang="en-US" dirty="0"/>
              <a:t>In summary-1</a:t>
            </a:r>
            <a:br>
              <a:rPr lang="en-US" dirty="0"/>
            </a:br>
            <a:br>
              <a:rPr lang="en-US" dirty="0"/>
            </a:br>
            <a:r>
              <a:rPr lang="en-US" dirty="0"/>
              <a:t>a. Sjogren’s is a autoimmune disorder that is characterized by aggressive lymphocytes</a:t>
            </a:r>
            <a:br>
              <a:rPr lang="en-US" dirty="0"/>
            </a:br>
            <a:r>
              <a:rPr lang="en-US" dirty="0"/>
              <a:t>b. The effect on neural innervation</a:t>
            </a:r>
            <a:br>
              <a:rPr lang="en-US" dirty="0"/>
            </a:br>
            <a:r>
              <a:rPr lang="en-US" dirty="0"/>
              <a:t>is our greatest challenge </a:t>
            </a:r>
            <a:br>
              <a:rPr lang="en-US" dirty="0"/>
            </a:br>
            <a:r>
              <a:rPr lang="en-US" dirty="0"/>
              <a:t>c. We have not been able to improve </a:t>
            </a:r>
            <a:br>
              <a:rPr lang="en-US" dirty="0"/>
            </a:br>
            <a:r>
              <a:rPr lang="en-US" dirty="0"/>
              <a:t>either secretory function or cognitive</a:t>
            </a:r>
            <a:br>
              <a:rPr lang="en-US" dirty="0"/>
            </a:br>
            <a:r>
              <a:rPr lang="en-US" dirty="0"/>
              <a:t>function with immune suppressive drugs</a:t>
            </a:r>
          </a:p>
        </p:txBody>
      </p:sp>
      <p:sp>
        <p:nvSpPr>
          <p:cNvPr id="3" name="Content Placeholder 2">
            <a:extLst>
              <a:ext uri="{FF2B5EF4-FFF2-40B4-BE49-F238E27FC236}">
                <a16:creationId xmlns:a16="http://schemas.microsoft.com/office/drawing/2014/main" id="{B5D4722E-885C-9D47-B994-DD6F6EAAF75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61159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9168-1C3F-8940-9FE1-610788B0F25D}"/>
              </a:ext>
            </a:extLst>
          </p:cNvPr>
          <p:cNvSpPr>
            <a:spLocks noGrp="1"/>
          </p:cNvSpPr>
          <p:nvPr>
            <p:ph type="title"/>
          </p:nvPr>
        </p:nvSpPr>
        <p:spPr/>
        <p:txBody>
          <a:bodyPr/>
          <a:lstStyle/>
          <a:p>
            <a:r>
              <a:rPr lang="en-US" dirty="0"/>
              <a:t>Summary-2</a:t>
            </a:r>
            <a:br>
              <a:rPr lang="en-US" dirty="0"/>
            </a:br>
            <a:br>
              <a:rPr lang="en-US" dirty="0"/>
            </a:br>
            <a:r>
              <a:rPr lang="en-US" dirty="0"/>
              <a:t>We need to communicate with neurologists and ophthalmologists</a:t>
            </a:r>
            <a:br>
              <a:rPr lang="en-US" dirty="0"/>
            </a:br>
            <a:r>
              <a:rPr lang="en-US" dirty="0"/>
              <a:t>to understand the mechanisms</a:t>
            </a:r>
            <a:br>
              <a:rPr lang="en-US" dirty="0"/>
            </a:br>
            <a:br>
              <a:rPr lang="en-US" dirty="0"/>
            </a:br>
            <a:r>
              <a:rPr lang="en-US" dirty="0"/>
              <a:t>Migraine (and MS) have been striking successes in therapy—we need your </a:t>
            </a:r>
            <a:br>
              <a:rPr lang="en-US" dirty="0"/>
            </a:br>
            <a:r>
              <a:rPr lang="en-US" dirty="0"/>
              <a:t>help</a:t>
            </a:r>
          </a:p>
        </p:txBody>
      </p:sp>
      <p:sp>
        <p:nvSpPr>
          <p:cNvPr id="3" name="Content Placeholder 2">
            <a:extLst>
              <a:ext uri="{FF2B5EF4-FFF2-40B4-BE49-F238E27FC236}">
                <a16:creationId xmlns:a16="http://schemas.microsoft.com/office/drawing/2014/main" id="{58225F4E-730A-8843-B3A9-D009337056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213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8905-F80E-3A4F-86B0-39C522665C1F}"/>
              </a:ext>
            </a:extLst>
          </p:cNvPr>
          <p:cNvSpPr>
            <a:spLocks noGrp="1"/>
          </p:cNvSpPr>
          <p:nvPr>
            <p:ph type="title"/>
          </p:nvPr>
        </p:nvSpPr>
        <p:spPr/>
        <p:txBody>
          <a:bodyPr/>
          <a:lstStyle/>
          <a:p>
            <a:r>
              <a:rPr lang="en-US" dirty="0"/>
              <a:t>Summary-3</a:t>
            </a:r>
            <a:br>
              <a:rPr lang="en-US" dirty="0"/>
            </a:br>
            <a:br>
              <a:rPr lang="en-US" dirty="0"/>
            </a:br>
            <a:r>
              <a:rPr lang="en-US" dirty="0"/>
              <a:t>The solution to SS or to migraine will not be simple “innate” or “</a:t>
            </a:r>
            <a:r>
              <a:rPr lang="en-US" dirty="0" err="1"/>
              <a:t>aquired</a:t>
            </a:r>
            <a:r>
              <a:rPr lang="en-US" dirty="0"/>
              <a:t> immune</a:t>
            </a:r>
            <a:br>
              <a:rPr lang="en-US" dirty="0"/>
            </a:br>
            <a:r>
              <a:rPr lang="en-US" dirty="0"/>
              <a:t>response”</a:t>
            </a:r>
            <a:br>
              <a:rPr lang="en-US" dirty="0"/>
            </a:br>
            <a:br>
              <a:rPr lang="en-US" dirty="0"/>
            </a:br>
            <a:r>
              <a:rPr lang="en-US" dirty="0"/>
              <a:t>We need to look at the overall </a:t>
            </a:r>
            <a:br>
              <a:rPr lang="en-US" dirty="0"/>
            </a:br>
            <a:r>
              <a:rPr lang="en-US" dirty="0"/>
              <a:t>“Danger Signal Model” again</a:t>
            </a:r>
          </a:p>
        </p:txBody>
      </p:sp>
      <p:sp>
        <p:nvSpPr>
          <p:cNvPr id="3" name="Content Placeholder 2">
            <a:extLst>
              <a:ext uri="{FF2B5EF4-FFF2-40B4-BE49-F238E27FC236}">
                <a16:creationId xmlns:a16="http://schemas.microsoft.com/office/drawing/2014/main" id="{84993E10-C71D-B440-ADF1-2314F1177C4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05209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8A8B-C84C-AB49-A0DF-392DE802B761}"/>
              </a:ext>
            </a:extLst>
          </p:cNvPr>
          <p:cNvSpPr>
            <a:spLocks noGrp="1"/>
          </p:cNvSpPr>
          <p:nvPr>
            <p:ph type="title"/>
          </p:nvPr>
        </p:nvSpPr>
        <p:spPr/>
        <p:txBody>
          <a:bodyPr/>
          <a:lstStyle/>
          <a:p>
            <a:r>
              <a:rPr lang="en-US" dirty="0"/>
              <a:t>The Basic Tenet of the “Danger Hypothesis is that The Immune System is the 6</a:t>
            </a:r>
            <a:r>
              <a:rPr lang="en-US" baseline="30000" dirty="0"/>
              <a:t>th</a:t>
            </a:r>
            <a:r>
              <a:rPr lang="en-US" dirty="0"/>
              <a:t> Sense</a:t>
            </a:r>
            <a:br>
              <a:rPr lang="en-US" dirty="0"/>
            </a:br>
            <a:br>
              <a:rPr lang="en-US" dirty="0"/>
            </a:br>
            <a:r>
              <a:rPr lang="en-US" dirty="0"/>
              <a:t>Lymphocytes are “mobile sensors” that the brain sends out to detect “danger”</a:t>
            </a:r>
            <a:br>
              <a:rPr lang="en-US" dirty="0"/>
            </a:br>
            <a:br>
              <a:rPr lang="en-US" dirty="0"/>
            </a:br>
            <a:r>
              <a:rPr lang="en-US" dirty="0"/>
              <a:t>Matzinger (1994)</a:t>
            </a:r>
            <a:br>
              <a:rPr lang="en-US" dirty="0"/>
            </a:br>
            <a:r>
              <a:rPr lang="en-US" i="1" dirty="0"/>
              <a:t>Pradeu, T., and Cooper, E. L. (2012). Front. Immunol. 3:287.</a:t>
            </a:r>
            <a:br>
              <a:rPr lang="en-US" dirty="0"/>
            </a:br>
            <a:endParaRPr lang="en-US" dirty="0"/>
          </a:p>
        </p:txBody>
      </p:sp>
      <p:sp>
        <p:nvSpPr>
          <p:cNvPr id="3" name="Content Placeholder 2">
            <a:extLst>
              <a:ext uri="{FF2B5EF4-FFF2-40B4-BE49-F238E27FC236}">
                <a16:creationId xmlns:a16="http://schemas.microsoft.com/office/drawing/2014/main" id="{38920E68-DEC7-4248-B947-DA45CD7817D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7901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3322-540F-4345-8F26-F22F32EEE940}"/>
              </a:ext>
            </a:extLst>
          </p:cNvPr>
          <p:cNvSpPr>
            <a:spLocks noGrp="1"/>
          </p:cNvSpPr>
          <p:nvPr>
            <p:ph type="title"/>
          </p:nvPr>
        </p:nvSpPr>
        <p:spPr/>
        <p:txBody>
          <a:bodyPr/>
          <a:lstStyle/>
          <a:p>
            <a:r>
              <a:rPr lang="en-US" dirty="0"/>
              <a:t>For this audience</a:t>
            </a:r>
            <a:br>
              <a:rPr lang="en-US" dirty="0"/>
            </a:br>
            <a:br>
              <a:rPr lang="en-US" dirty="0"/>
            </a:br>
            <a:r>
              <a:rPr lang="en-US" dirty="0"/>
              <a:t>One of the key questions is whether </a:t>
            </a:r>
            <a:br>
              <a:rPr lang="en-US" dirty="0"/>
            </a:br>
            <a:r>
              <a:rPr lang="en-US" dirty="0"/>
              <a:t>migraine should be considered an </a:t>
            </a:r>
            <a:br>
              <a:rPr lang="en-US" dirty="0"/>
            </a:br>
            <a:r>
              <a:rPr lang="en-US" dirty="0"/>
              <a:t>autoimmune disease?</a:t>
            </a:r>
            <a:br>
              <a:rPr lang="en-US" dirty="0"/>
            </a:br>
            <a:br>
              <a:rPr lang="en-US" dirty="0"/>
            </a:br>
            <a:r>
              <a:rPr lang="en-US" dirty="0"/>
              <a:t>? Features of innate immunity</a:t>
            </a:r>
            <a:br>
              <a:rPr lang="en-US" dirty="0"/>
            </a:br>
            <a:r>
              <a:rPr lang="en-US" dirty="0"/>
              <a:t>? Features of acquired immunity</a:t>
            </a:r>
            <a:br>
              <a:rPr lang="en-US" dirty="0"/>
            </a:br>
            <a:r>
              <a:rPr lang="en-US" dirty="0"/>
              <a:t>      or</a:t>
            </a:r>
            <a:br>
              <a:rPr lang="en-US" dirty="0"/>
            </a:br>
            <a:r>
              <a:rPr lang="en-US" dirty="0"/>
              <a:t>? A new arm of “autoimmune” that</a:t>
            </a:r>
            <a:br>
              <a:rPr lang="en-US" dirty="0"/>
            </a:br>
            <a:r>
              <a:rPr lang="en-US" dirty="0"/>
              <a:t> involves a combination of pathways</a:t>
            </a:r>
          </a:p>
        </p:txBody>
      </p:sp>
    </p:spTree>
    <p:extLst>
      <p:ext uri="{BB962C8B-B14F-4D97-AF65-F5344CB8AC3E}">
        <p14:creationId xmlns:p14="http://schemas.microsoft.com/office/powerpoint/2010/main" val="3698882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6CDF-5407-8949-8BC7-A00492CFE4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4EBA33-04A3-3F46-8EA7-A6B05192D6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44B4BB-02F5-CE43-B0A8-3774F43157CC}"/>
              </a:ext>
            </a:extLst>
          </p:cNvPr>
          <p:cNvPicPr>
            <a:picLocks noChangeAspect="1"/>
          </p:cNvPicPr>
          <p:nvPr/>
        </p:nvPicPr>
        <p:blipFill>
          <a:blip r:embed="rId3"/>
          <a:stretch>
            <a:fillRect/>
          </a:stretch>
        </p:blipFill>
        <p:spPr>
          <a:xfrm>
            <a:off x="51162" y="107950"/>
            <a:ext cx="10058400" cy="6642100"/>
          </a:xfrm>
          <a:prstGeom prst="rect">
            <a:avLst/>
          </a:prstGeom>
        </p:spPr>
      </p:pic>
      <p:sp>
        <p:nvSpPr>
          <p:cNvPr id="5" name="TextBox 4">
            <a:extLst>
              <a:ext uri="{FF2B5EF4-FFF2-40B4-BE49-F238E27FC236}">
                <a16:creationId xmlns:a16="http://schemas.microsoft.com/office/drawing/2014/main" id="{36500D96-C094-6142-99CF-78FB3AAE8ECD}"/>
              </a:ext>
            </a:extLst>
          </p:cNvPr>
          <p:cNvSpPr txBox="1"/>
          <p:nvPr/>
        </p:nvSpPr>
        <p:spPr>
          <a:xfrm>
            <a:off x="4180114" y="926275"/>
            <a:ext cx="5282215" cy="646331"/>
          </a:xfrm>
          <a:prstGeom prst="rect">
            <a:avLst/>
          </a:prstGeom>
          <a:noFill/>
        </p:spPr>
        <p:txBody>
          <a:bodyPr wrap="none" rtlCol="0">
            <a:spAutoFit/>
          </a:bodyPr>
          <a:lstStyle/>
          <a:p>
            <a:r>
              <a:rPr lang="en-US" sz="3600" b="1" dirty="0">
                <a:solidFill>
                  <a:srgbClr val="FF0000"/>
                </a:solidFill>
              </a:rPr>
              <a:t>The Danger Hypothesis</a:t>
            </a:r>
          </a:p>
        </p:txBody>
      </p:sp>
    </p:spTree>
    <p:extLst>
      <p:ext uri="{BB962C8B-B14F-4D97-AF65-F5344CB8AC3E}">
        <p14:creationId xmlns:p14="http://schemas.microsoft.com/office/powerpoint/2010/main" val="1571018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830C-4576-3942-8449-F5C859BE136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EA6C7E6E-3E58-8B4A-A0EF-8BAB1CCC53B6}"/>
              </a:ext>
            </a:extLst>
          </p:cNvPr>
          <p:cNvPicPr>
            <a:picLocks noChangeAspect="1"/>
          </p:cNvPicPr>
          <p:nvPr/>
        </p:nvPicPr>
        <p:blipFill>
          <a:blip r:embed="rId3"/>
          <a:stretch>
            <a:fillRect/>
          </a:stretch>
        </p:blipFill>
        <p:spPr>
          <a:xfrm>
            <a:off x="51162" y="107950"/>
            <a:ext cx="10058400" cy="6642100"/>
          </a:xfrm>
          <a:prstGeom prst="rect">
            <a:avLst/>
          </a:prstGeom>
        </p:spPr>
      </p:pic>
      <p:sp>
        <p:nvSpPr>
          <p:cNvPr id="5" name="TextBox 4">
            <a:extLst>
              <a:ext uri="{FF2B5EF4-FFF2-40B4-BE49-F238E27FC236}">
                <a16:creationId xmlns:a16="http://schemas.microsoft.com/office/drawing/2014/main" id="{5391D36B-EE35-D04C-AA9F-7D613B581096}"/>
              </a:ext>
            </a:extLst>
          </p:cNvPr>
          <p:cNvSpPr txBox="1"/>
          <p:nvPr/>
        </p:nvSpPr>
        <p:spPr>
          <a:xfrm>
            <a:off x="608827" y="2950039"/>
            <a:ext cx="1949315" cy="584775"/>
          </a:xfrm>
          <a:prstGeom prst="rect">
            <a:avLst/>
          </a:prstGeom>
          <a:solidFill>
            <a:schemeClr val="bg1"/>
          </a:solidFill>
        </p:spPr>
        <p:txBody>
          <a:bodyPr wrap="square" rtlCol="0">
            <a:spAutoFit/>
          </a:bodyPr>
          <a:lstStyle/>
          <a:p>
            <a:r>
              <a:rPr lang="en-US" sz="3200" b="1" dirty="0"/>
              <a:t>Genetics</a:t>
            </a:r>
          </a:p>
        </p:txBody>
      </p:sp>
      <p:sp>
        <p:nvSpPr>
          <p:cNvPr id="8" name="TextBox 7">
            <a:extLst>
              <a:ext uri="{FF2B5EF4-FFF2-40B4-BE49-F238E27FC236}">
                <a16:creationId xmlns:a16="http://schemas.microsoft.com/office/drawing/2014/main" id="{8DB508F4-8039-0F49-B726-F4A61C630D01}"/>
              </a:ext>
            </a:extLst>
          </p:cNvPr>
          <p:cNvSpPr txBox="1"/>
          <p:nvPr/>
        </p:nvSpPr>
        <p:spPr>
          <a:xfrm>
            <a:off x="7602581" y="2885562"/>
            <a:ext cx="2958169" cy="646331"/>
          </a:xfrm>
          <a:prstGeom prst="rect">
            <a:avLst/>
          </a:prstGeom>
          <a:solidFill>
            <a:schemeClr val="bg1"/>
          </a:solidFill>
          <a:ln>
            <a:solidFill>
              <a:schemeClr val="accent1"/>
            </a:solidFill>
          </a:ln>
        </p:spPr>
        <p:txBody>
          <a:bodyPr wrap="square" rtlCol="0">
            <a:spAutoFit/>
          </a:bodyPr>
          <a:lstStyle/>
          <a:p>
            <a:pPr algn="ctr"/>
            <a:r>
              <a:rPr lang="en-US" b="1" u="sng" dirty="0"/>
              <a:t>Environment</a:t>
            </a:r>
          </a:p>
          <a:p>
            <a:pPr algn="ctr"/>
            <a:r>
              <a:rPr lang="en-US" b="1" u="sng" dirty="0"/>
              <a:t> (the gut-immune axis)</a:t>
            </a:r>
            <a:endParaRPr lang="en-US" b="1" dirty="0"/>
          </a:p>
        </p:txBody>
      </p:sp>
      <p:sp>
        <p:nvSpPr>
          <p:cNvPr id="9" name="TextBox 8">
            <a:extLst>
              <a:ext uri="{FF2B5EF4-FFF2-40B4-BE49-F238E27FC236}">
                <a16:creationId xmlns:a16="http://schemas.microsoft.com/office/drawing/2014/main" id="{1BF0C55B-743C-6A4D-BB26-0BF8D992727E}"/>
              </a:ext>
            </a:extLst>
          </p:cNvPr>
          <p:cNvSpPr txBox="1"/>
          <p:nvPr/>
        </p:nvSpPr>
        <p:spPr>
          <a:xfrm>
            <a:off x="2456553" y="472390"/>
            <a:ext cx="5681607" cy="584775"/>
          </a:xfrm>
          <a:prstGeom prst="rect">
            <a:avLst/>
          </a:prstGeom>
          <a:solidFill>
            <a:schemeClr val="bg1"/>
          </a:solidFill>
        </p:spPr>
        <p:txBody>
          <a:bodyPr wrap="square" rtlCol="0">
            <a:spAutoFit/>
          </a:bodyPr>
          <a:lstStyle/>
          <a:p>
            <a:r>
              <a:rPr lang="en-US" sz="3200" b="1" dirty="0"/>
              <a:t>Central Nervous System</a:t>
            </a:r>
          </a:p>
        </p:txBody>
      </p:sp>
      <p:sp>
        <p:nvSpPr>
          <p:cNvPr id="10" name="TextBox 9">
            <a:extLst>
              <a:ext uri="{FF2B5EF4-FFF2-40B4-BE49-F238E27FC236}">
                <a16:creationId xmlns:a16="http://schemas.microsoft.com/office/drawing/2014/main" id="{28CA53A4-A74D-C141-BA1B-343BD6D806F6}"/>
              </a:ext>
            </a:extLst>
          </p:cNvPr>
          <p:cNvSpPr txBox="1"/>
          <p:nvPr/>
        </p:nvSpPr>
        <p:spPr>
          <a:xfrm>
            <a:off x="2514599" y="4446124"/>
            <a:ext cx="2709771" cy="1200329"/>
          </a:xfrm>
          <a:prstGeom prst="rect">
            <a:avLst/>
          </a:prstGeom>
          <a:solidFill>
            <a:schemeClr val="bg1"/>
          </a:solidFill>
        </p:spPr>
        <p:txBody>
          <a:bodyPr wrap="square" rtlCol="0">
            <a:spAutoFit/>
          </a:bodyPr>
          <a:lstStyle/>
          <a:p>
            <a:r>
              <a:rPr lang="en-US" b="1" u="sng" dirty="0"/>
              <a:t>Innate immune </a:t>
            </a:r>
            <a:r>
              <a:rPr lang="en-US" b="1" dirty="0"/>
              <a:t>system encoded to respond to recurring Motiffs (TLRs)</a:t>
            </a:r>
          </a:p>
        </p:txBody>
      </p:sp>
      <p:sp>
        <p:nvSpPr>
          <p:cNvPr id="11" name="TextBox 10">
            <a:extLst>
              <a:ext uri="{FF2B5EF4-FFF2-40B4-BE49-F238E27FC236}">
                <a16:creationId xmlns:a16="http://schemas.microsoft.com/office/drawing/2014/main" id="{81247615-497F-7743-8E14-6720766DF6A1}"/>
              </a:ext>
            </a:extLst>
          </p:cNvPr>
          <p:cNvSpPr txBox="1"/>
          <p:nvPr/>
        </p:nvSpPr>
        <p:spPr>
          <a:xfrm>
            <a:off x="6494036" y="5145126"/>
            <a:ext cx="3603553" cy="923330"/>
          </a:xfrm>
          <a:prstGeom prst="rect">
            <a:avLst/>
          </a:prstGeom>
          <a:solidFill>
            <a:schemeClr val="bg1"/>
          </a:solidFill>
        </p:spPr>
        <p:txBody>
          <a:bodyPr wrap="square" rtlCol="0">
            <a:spAutoFit/>
          </a:bodyPr>
          <a:lstStyle/>
          <a:p>
            <a:r>
              <a:rPr lang="en-US" dirty="0"/>
              <a:t>Acquired immune system that</a:t>
            </a:r>
          </a:p>
          <a:p>
            <a:r>
              <a:rPr lang="en-US" dirty="0"/>
              <a:t>Can use mutation to select</a:t>
            </a:r>
          </a:p>
          <a:p>
            <a:r>
              <a:rPr lang="en-US" dirty="0"/>
              <a:t>High immunity B and T-cells</a:t>
            </a:r>
          </a:p>
        </p:txBody>
      </p:sp>
      <p:cxnSp>
        <p:nvCxnSpPr>
          <p:cNvPr id="13" name="Straight Arrow Connector 12">
            <a:extLst>
              <a:ext uri="{FF2B5EF4-FFF2-40B4-BE49-F238E27FC236}">
                <a16:creationId xmlns:a16="http://schemas.microsoft.com/office/drawing/2014/main" id="{385B0C85-DFFA-B941-AB24-B2B0581A1232}"/>
              </a:ext>
            </a:extLst>
          </p:cNvPr>
          <p:cNvCxnSpPr>
            <a:cxnSpLocks/>
          </p:cNvCxnSpPr>
          <p:nvPr/>
        </p:nvCxnSpPr>
        <p:spPr>
          <a:xfrm flipH="1" flipV="1">
            <a:off x="5671459" y="3499867"/>
            <a:ext cx="822577" cy="164525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7181B8-B33F-D24C-88E6-80F7F6C210B8}"/>
              </a:ext>
            </a:extLst>
          </p:cNvPr>
          <p:cNvCxnSpPr/>
          <p:nvPr/>
        </p:nvCxnSpPr>
        <p:spPr>
          <a:xfrm flipH="1" flipV="1">
            <a:off x="6082747" y="1148930"/>
            <a:ext cx="905882" cy="15158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348FE7-3EDD-1F40-9AE6-41A9E81A7CFB}"/>
              </a:ext>
            </a:extLst>
          </p:cNvPr>
          <p:cNvCxnSpPr/>
          <p:nvPr/>
        </p:nvCxnSpPr>
        <p:spPr>
          <a:xfrm flipV="1">
            <a:off x="4376058" y="1187854"/>
            <a:ext cx="633916" cy="10823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230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DD83-95E6-A743-B739-47CB9989E1E7}"/>
              </a:ext>
            </a:extLst>
          </p:cNvPr>
          <p:cNvSpPr>
            <a:spLocks noGrp="1"/>
          </p:cNvSpPr>
          <p:nvPr>
            <p:ph type="title"/>
          </p:nvPr>
        </p:nvSpPr>
        <p:spPr/>
        <p:txBody>
          <a:bodyPr/>
          <a:lstStyle/>
          <a:p>
            <a:pPr algn="ctr"/>
            <a:r>
              <a:rPr lang="en-US" dirty="0"/>
              <a:t>Summary-4  When evolution is “in a hurry” mistakes will be made</a:t>
            </a:r>
            <a:br>
              <a:rPr lang="en-US" dirty="0"/>
            </a:br>
            <a:br>
              <a:rPr lang="en-US" dirty="0"/>
            </a:br>
            <a:r>
              <a:rPr lang="en-US" sz="3600" dirty="0"/>
              <a:t>Given the “survival importance” of vision and “salivation/digestion,”</a:t>
            </a:r>
            <a:br>
              <a:rPr lang="en-US" sz="3600" dirty="0"/>
            </a:br>
            <a:r>
              <a:rPr lang="en-US" sz="3600" dirty="0"/>
              <a:t> the:</a:t>
            </a:r>
            <a:br>
              <a:rPr lang="en-US" sz="3600" dirty="0"/>
            </a:br>
            <a:r>
              <a:rPr lang="en-US" sz="3600" dirty="0"/>
              <a:t>	a. neural innervation (sympathetic and parasympathetic) of blood vessels and glands</a:t>
            </a:r>
            <a:br>
              <a:rPr lang="en-US" sz="3600" dirty="0"/>
            </a:br>
            <a:r>
              <a:rPr lang="en-US" sz="3600" dirty="0"/>
              <a:t>	b. immune interface with the outside world </a:t>
            </a:r>
            <a:br>
              <a:rPr lang="en-US" sz="3600" dirty="0"/>
            </a:br>
            <a:br>
              <a:rPr lang="en-US" sz="3600" dirty="0"/>
            </a:br>
            <a:r>
              <a:rPr lang="en-US" sz="3600" dirty="0"/>
              <a:t>were thrown rapidly together as man crawled out of the sea</a:t>
            </a:r>
            <a:endParaRPr lang="en-US" dirty="0"/>
          </a:p>
        </p:txBody>
      </p:sp>
      <p:sp>
        <p:nvSpPr>
          <p:cNvPr id="3" name="Content Placeholder 2">
            <a:extLst>
              <a:ext uri="{FF2B5EF4-FFF2-40B4-BE49-F238E27FC236}">
                <a16:creationId xmlns:a16="http://schemas.microsoft.com/office/drawing/2014/main" id="{6710D641-8497-0942-BBE6-B6ED28A0DEB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29597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9FF3-5A9A-374D-876E-88F24DE14726}"/>
              </a:ext>
            </a:extLst>
          </p:cNvPr>
          <p:cNvSpPr>
            <a:spLocks noGrp="1"/>
          </p:cNvSpPr>
          <p:nvPr>
            <p:ph type="title"/>
          </p:nvPr>
        </p:nvSpPr>
        <p:spPr/>
        <p:txBody>
          <a:bodyPr/>
          <a:lstStyle/>
          <a:p>
            <a:br>
              <a:rPr lang="en-US" dirty="0"/>
            </a:br>
            <a:r>
              <a:rPr lang="en-US" dirty="0"/>
              <a:t>In the particular cases of Sjogren’s and migraine, particular individuals with these diseases were the price for this “too rapid” evolution</a:t>
            </a:r>
            <a:br>
              <a:rPr lang="en-US" dirty="0"/>
            </a:br>
            <a:br>
              <a:rPr lang="en-US" dirty="0"/>
            </a:br>
            <a:r>
              <a:rPr lang="en-US" dirty="0"/>
              <a:t>The challenge now is to identify these mistakes in hardware and software in order to provide better quality of life</a:t>
            </a:r>
          </a:p>
        </p:txBody>
      </p:sp>
      <p:sp>
        <p:nvSpPr>
          <p:cNvPr id="3" name="Content Placeholder 2">
            <a:extLst>
              <a:ext uri="{FF2B5EF4-FFF2-40B4-BE49-F238E27FC236}">
                <a16:creationId xmlns:a16="http://schemas.microsoft.com/office/drawing/2014/main" id="{EEC0969E-CC0A-F041-8FD0-CF480D275B3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61681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E10A6-23C3-8947-8486-69F1B06AAD9F}"/>
              </a:ext>
            </a:extLst>
          </p:cNvPr>
          <p:cNvSpPr>
            <a:spLocks noGrp="1"/>
          </p:cNvSpPr>
          <p:nvPr>
            <p:ph type="body" sz="half" idx="2"/>
          </p:nvPr>
        </p:nvSpPr>
        <p:spPr>
          <a:xfrm>
            <a:off x="463270" y="2962504"/>
            <a:ext cx="10038883" cy="4343400"/>
          </a:xfrm>
        </p:spPr>
        <p:txBody>
          <a:bodyPr/>
          <a:lstStyle/>
          <a:p>
            <a:r>
              <a:rPr lang="en-US" sz="2400" dirty="0"/>
              <a:t>a. We read different literature than Neurologists and attend different meetings.</a:t>
            </a:r>
          </a:p>
          <a:p>
            <a:r>
              <a:rPr lang="en-US" sz="2400" dirty="0"/>
              <a:t>b. While Neurologists have developed a dozen new therapies for their diseases of migraine and multiple sclerosis, there has not been a single new therapy approved by FDA for Sjogren’s</a:t>
            </a:r>
          </a:p>
          <a:p>
            <a:r>
              <a:rPr lang="en-US" sz="2400" dirty="0"/>
              <a:t>c. Migraine provides an opportunity for a conversation between rheumatologists, neurologists, ophthalmologists and neuro-ophthalmitis</a:t>
            </a:r>
          </a:p>
        </p:txBody>
      </p:sp>
      <p:sp>
        <p:nvSpPr>
          <p:cNvPr id="3" name="Title 2">
            <a:extLst>
              <a:ext uri="{FF2B5EF4-FFF2-40B4-BE49-F238E27FC236}">
                <a16:creationId xmlns:a16="http://schemas.microsoft.com/office/drawing/2014/main" id="{9B3672BF-EF3D-2540-9B05-419A62486750}"/>
              </a:ext>
            </a:extLst>
          </p:cNvPr>
          <p:cNvSpPr>
            <a:spLocks noGrp="1"/>
          </p:cNvSpPr>
          <p:nvPr>
            <p:ph type="title"/>
          </p:nvPr>
        </p:nvSpPr>
        <p:spPr>
          <a:xfrm>
            <a:off x="463270" y="1632857"/>
            <a:ext cx="8922777" cy="611188"/>
          </a:xfrm>
        </p:spPr>
        <p:txBody>
          <a:bodyPr/>
          <a:lstStyle/>
          <a:p>
            <a:pPr algn="ctr"/>
            <a:r>
              <a:rPr lang="en-US" dirty="0"/>
              <a:t>There is insufficient interaction </a:t>
            </a:r>
            <a:br>
              <a:rPr lang="en-US" dirty="0"/>
            </a:br>
            <a:r>
              <a:rPr lang="en-US" dirty="0"/>
              <a:t>between rheumatologists and neurologists in the field of migraine</a:t>
            </a:r>
          </a:p>
        </p:txBody>
      </p:sp>
    </p:spTree>
    <p:extLst>
      <p:ext uri="{BB962C8B-B14F-4D97-AF65-F5344CB8AC3E}">
        <p14:creationId xmlns:p14="http://schemas.microsoft.com/office/powerpoint/2010/main" val="300644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1573-0386-6547-B8D5-9853288A02B5}"/>
              </a:ext>
            </a:extLst>
          </p:cNvPr>
          <p:cNvSpPr>
            <a:spLocks noGrp="1"/>
          </p:cNvSpPr>
          <p:nvPr>
            <p:ph type="title"/>
          </p:nvPr>
        </p:nvSpPr>
        <p:spPr>
          <a:xfrm rot="10800000" flipV="1">
            <a:off x="114719" y="576930"/>
            <a:ext cx="5031712" cy="3954462"/>
          </a:xfrm>
        </p:spPr>
        <p:txBody>
          <a:bodyPr/>
          <a:lstStyle/>
          <a:p>
            <a:r>
              <a:rPr lang="en-US" sz="3200" dirty="0"/>
              <a:t>The initial target appears to a specific region of </a:t>
            </a:r>
            <a:r>
              <a:rPr lang="en-US" sz="3200" dirty="0" err="1"/>
              <a:t>dural</a:t>
            </a:r>
            <a:r>
              <a:rPr lang="en-US" sz="3200" dirty="0"/>
              <a:t> blood vessel in a peripheral nerve (VII):</a:t>
            </a:r>
            <a:br>
              <a:rPr lang="en-US" sz="3200" dirty="0"/>
            </a:br>
            <a:r>
              <a:rPr lang="en-US" sz="3200" dirty="0"/>
              <a:t>a. autoinflammatory</a:t>
            </a:r>
            <a:br>
              <a:rPr lang="en-US" sz="3200" dirty="0"/>
            </a:br>
            <a:r>
              <a:rPr lang="en-US" sz="3200" dirty="0"/>
              <a:t>such as “gout-like”</a:t>
            </a:r>
            <a:br>
              <a:rPr lang="en-US" sz="3200" dirty="0"/>
            </a:br>
            <a:r>
              <a:rPr lang="en-US" sz="3200" dirty="0"/>
              <a:t>b. innate receptor to </a:t>
            </a:r>
            <a:br>
              <a:rPr lang="en-US" sz="3200" dirty="0"/>
            </a:br>
            <a:r>
              <a:rPr lang="en-US" sz="3200" dirty="0"/>
              <a:t>cytokine or neurokine</a:t>
            </a:r>
            <a:br>
              <a:rPr lang="en-US" sz="3200" dirty="0"/>
            </a:br>
            <a:r>
              <a:rPr lang="en-US" sz="3200" dirty="0"/>
              <a:t>(uveitis)</a:t>
            </a:r>
            <a:br>
              <a:rPr lang="en-US" sz="3200" dirty="0"/>
            </a:br>
            <a:r>
              <a:rPr lang="en-US" sz="3200" dirty="0"/>
              <a:t>c. antibody driven </a:t>
            </a:r>
            <a:br>
              <a:rPr lang="en-US" sz="3200" dirty="0"/>
            </a:br>
            <a:r>
              <a:rPr lang="en-US" sz="3200" dirty="0"/>
              <a:t>from gut-immune axis</a:t>
            </a:r>
            <a:br>
              <a:rPr lang="en-US" sz="3200" dirty="0"/>
            </a:br>
            <a:endParaRPr lang="en-US" sz="3200" dirty="0"/>
          </a:p>
        </p:txBody>
      </p:sp>
      <p:pic>
        <p:nvPicPr>
          <p:cNvPr id="4" name="Picture 3">
            <a:extLst>
              <a:ext uri="{FF2B5EF4-FFF2-40B4-BE49-F238E27FC236}">
                <a16:creationId xmlns:a16="http://schemas.microsoft.com/office/drawing/2014/main" id="{97D0206C-9A35-9D4C-A15F-5B4AC9871FDC}"/>
              </a:ext>
            </a:extLst>
          </p:cNvPr>
          <p:cNvPicPr>
            <a:picLocks noChangeAspect="1"/>
          </p:cNvPicPr>
          <p:nvPr/>
        </p:nvPicPr>
        <p:blipFill>
          <a:blip r:embed="rId2"/>
          <a:stretch>
            <a:fillRect/>
          </a:stretch>
        </p:blipFill>
        <p:spPr>
          <a:xfrm>
            <a:off x="4630615" y="130629"/>
            <a:ext cx="6975231" cy="6420077"/>
          </a:xfrm>
          <a:prstGeom prst="rect">
            <a:avLst/>
          </a:prstGeom>
        </p:spPr>
      </p:pic>
    </p:spTree>
    <p:extLst>
      <p:ext uri="{BB962C8B-B14F-4D97-AF65-F5344CB8AC3E}">
        <p14:creationId xmlns:p14="http://schemas.microsoft.com/office/powerpoint/2010/main" val="225887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0DC1-7C2E-FB4C-B51B-AC619332BF14}"/>
              </a:ext>
            </a:extLst>
          </p:cNvPr>
          <p:cNvSpPr>
            <a:spLocks noGrp="1"/>
          </p:cNvSpPr>
          <p:nvPr>
            <p:ph type="title"/>
          </p:nvPr>
        </p:nvSpPr>
        <p:spPr>
          <a:xfrm>
            <a:off x="609600" y="227746"/>
            <a:ext cx="10972800" cy="1143000"/>
          </a:xfrm>
        </p:spPr>
        <p:txBody>
          <a:bodyPr/>
          <a:lstStyle/>
          <a:p>
            <a:br>
              <a:rPr lang="en-US" dirty="0"/>
            </a:br>
            <a:endParaRPr lang="en-US" dirty="0"/>
          </a:p>
        </p:txBody>
      </p:sp>
      <p:sp>
        <p:nvSpPr>
          <p:cNvPr id="3" name="Rectangle 2">
            <a:extLst>
              <a:ext uri="{FF2B5EF4-FFF2-40B4-BE49-F238E27FC236}">
                <a16:creationId xmlns:a16="http://schemas.microsoft.com/office/drawing/2014/main" id="{EEE1A2BE-CD0E-A848-8A8D-99C0CA530D25}"/>
              </a:ext>
            </a:extLst>
          </p:cNvPr>
          <p:cNvSpPr/>
          <p:nvPr/>
        </p:nvSpPr>
        <p:spPr>
          <a:xfrm>
            <a:off x="1711572" y="878457"/>
            <a:ext cx="3219657" cy="4524315"/>
          </a:xfrm>
          <a:prstGeom prst="rect">
            <a:avLst/>
          </a:prstGeom>
        </p:spPr>
        <p:txBody>
          <a:bodyPr wrap="square">
            <a:spAutoFit/>
          </a:bodyPr>
          <a:lstStyle/>
          <a:p>
            <a:r>
              <a:rPr lang="en-US" sz="3200" dirty="0"/>
              <a:t>Also </a:t>
            </a:r>
            <a:r>
              <a:rPr lang="en-US" sz="3200" b="1" dirty="0"/>
              <a:t>the</a:t>
            </a:r>
            <a:r>
              <a:rPr lang="en-US" sz="3200" dirty="0"/>
              <a:t> perpetuation and spreading</a:t>
            </a:r>
          </a:p>
          <a:p>
            <a:r>
              <a:rPr lang="en-US" sz="3200" dirty="0"/>
              <a:t>Of the migraine</a:t>
            </a:r>
          </a:p>
          <a:p>
            <a:r>
              <a:rPr lang="en-US" sz="3200" dirty="0"/>
              <a:t>likely involves immune mediated factors</a:t>
            </a:r>
          </a:p>
        </p:txBody>
      </p:sp>
      <p:pic>
        <p:nvPicPr>
          <p:cNvPr id="5" name="Picture 4">
            <a:extLst>
              <a:ext uri="{FF2B5EF4-FFF2-40B4-BE49-F238E27FC236}">
                <a16:creationId xmlns:a16="http://schemas.microsoft.com/office/drawing/2014/main" id="{B702E672-7C6E-374C-9F5B-4BDCEA320DE9}"/>
              </a:ext>
            </a:extLst>
          </p:cNvPr>
          <p:cNvPicPr>
            <a:picLocks noChangeAspect="1"/>
          </p:cNvPicPr>
          <p:nvPr/>
        </p:nvPicPr>
        <p:blipFill>
          <a:blip r:embed="rId2"/>
          <a:stretch>
            <a:fillRect/>
          </a:stretch>
        </p:blipFill>
        <p:spPr>
          <a:xfrm>
            <a:off x="5673970" y="252351"/>
            <a:ext cx="5720862" cy="6218789"/>
          </a:xfrm>
          <a:prstGeom prst="rect">
            <a:avLst/>
          </a:prstGeom>
        </p:spPr>
      </p:pic>
    </p:spTree>
    <p:extLst>
      <p:ext uri="{BB962C8B-B14F-4D97-AF65-F5344CB8AC3E}">
        <p14:creationId xmlns:p14="http://schemas.microsoft.com/office/powerpoint/2010/main" val="113239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FC79-3CDB-5844-BFD4-8F07524590C5}"/>
              </a:ext>
            </a:extLst>
          </p:cNvPr>
          <p:cNvSpPr>
            <a:spLocks noGrp="1"/>
          </p:cNvSpPr>
          <p:nvPr>
            <p:ph type="title"/>
          </p:nvPr>
        </p:nvSpPr>
        <p:spPr/>
        <p:txBody>
          <a:bodyPr/>
          <a:lstStyle/>
          <a:p>
            <a:r>
              <a:rPr lang="en-US" dirty="0"/>
              <a:t>It is likely a combination of these</a:t>
            </a:r>
            <a:br>
              <a:rPr lang="en-US" dirty="0"/>
            </a:br>
            <a:r>
              <a:rPr lang="en-US" dirty="0"/>
              <a:t>processes, as we now envision </a:t>
            </a:r>
            <a:br>
              <a:rPr lang="en-US" dirty="0"/>
            </a:br>
            <a:r>
              <a:rPr lang="en-US" dirty="0"/>
              <a:t>the immune system as part of </a:t>
            </a:r>
            <a:br>
              <a:rPr lang="en-US" dirty="0"/>
            </a:br>
            <a:r>
              <a:rPr lang="en-US" dirty="0"/>
              <a:t>of the </a:t>
            </a:r>
            <a:r>
              <a:rPr lang="en-US" dirty="0">
                <a:solidFill>
                  <a:srgbClr val="FF0000"/>
                </a:solidFill>
              </a:rPr>
              <a:t>“Danger Signal” </a:t>
            </a:r>
            <a:r>
              <a:rPr lang="en-US" dirty="0"/>
              <a:t>response</a:t>
            </a:r>
            <a:br>
              <a:rPr lang="en-US" dirty="0"/>
            </a:br>
            <a:br>
              <a:rPr lang="en-US" dirty="0"/>
            </a:br>
            <a:r>
              <a:rPr lang="en-US" sz="3200" dirty="0"/>
              <a:t>This general model was</a:t>
            </a:r>
            <a:br>
              <a:rPr lang="en-US" sz="3200" dirty="0"/>
            </a:br>
            <a:r>
              <a:rPr lang="en-US" sz="3200" dirty="0"/>
              <a:t>first presented by </a:t>
            </a:r>
            <a:r>
              <a:rPr lang="en-US" sz="3200" dirty="0">
                <a:solidFill>
                  <a:srgbClr val="FF0000"/>
                </a:solidFill>
              </a:rPr>
              <a:t>Matzinger et al </a:t>
            </a:r>
            <a:br>
              <a:rPr lang="en-US" sz="3200" dirty="0"/>
            </a:br>
            <a:r>
              <a:rPr lang="en-US" sz="3200" dirty="0"/>
              <a:t>at Salk Institute in 1994 </a:t>
            </a:r>
            <a:br>
              <a:rPr lang="en-US" sz="3200" dirty="0"/>
            </a:br>
            <a:br>
              <a:rPr lang="en-US" sz="3200" dirty="0"/>
            </a:br>
            <a:r>
              <a:rPr lang="en-US" sz="3200" dirty="0"/>
              <a:t>It is now the current direction</a:t>
            </a:r>
            <a:br>
              <a:rPr lang="en-US" sz="3200" dirty="0"/>
            </a:br>
            <a:r>
              <a:rPr lang="en-US" sz="3200" dirty="0"/>
              <a:t>to link the immune, endocrine, infection and gut-neuro-immune axis</a:t>
            </a:r>
            <a:endParaRPr lang="en-US" dirty="0"/>
          </a:p>
        </p:txBody>
      </p:sp>
    </p:spTree>
    <p:extLst>
      <p:ext uri="{BB962C8B-B14F-4D97-AF65-F5344CB8AC3E}">
        <p14:creationId xmlns:p14="http://schemas.microsoft.com/office/powerpoint/2010/main" val="221219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ABDD-A84C-1748-AD14-3B8E1A3E0F53}"/>
              </a:ext>
            </a:extLst>
          </p:cNvPr>
          <p:cNvSpPr>
            <a:spLocks noGrp="1"/>
          </p:cNvSpPr>
          <p:nvPr>
            <p:ph type="title"/>
          </p:nvPr>
        </p:nvSpPr>
        <p:spPr/>
        <p:txBody>
          <a:bodyPr/>
          <a:lstStyle/>
          <a:p>
            <a:r>
              <a:rPr lang="en-US" dirty="0"/>
              <a:t>One of the hallmarks of autoimmune</a:t>
            </a:r>
            <a:br>
              <a:rPr lang="en-US" dirty="0"/>
            </a:br>
            <a:r>
              <a:rPr lang="en-US" dirty="0"/>
              <a:t>disorders is their association</a:t>
            </a:r>
            <a:br>
              <a:rPr lang="en-US" dirty="0"/>
            </a:br>
            <a:r>
              <a:rPr lang="en-US" dirty="0"/>
              <a:t>with other autoimmune disorders.</a:t>
            </a:r>
            <a:br>
              <a:rPr lang="en-US" dirty="0"/>
            </a:br>
            <a:br>
              <a:rPr lang="en-US" dirty="0"/>
            </a:br>
            <a:r>
              <a:rPr lang="en-US" dirty="0"/>
              <a:t>This helps us look for common</a:t>
            </a:r>
            <a:br>
              <a:rPr lang="en-US" dirty="0"/>
            </a:br>
            <a:r>
              <a:rPr lang="en-US" dirty="0"/>
              <a:t>pathogenetic pathways.</a:t>
            </a:r>
            <a:br>
              <a:rPr lang="en-US" dirty="0"/>
            </a:br>
            <a:br>
              <a:rPr lang="en-US" dirty="0"/>
            </a:br>
            <a:r>
              <a:rPr lang="en-US" dirty="0"/>
              <a:t>I will discuss Sjogren’s syndrome</a:t>
            </a:r>
            <a:br>
              <a:rPr lang="en-US" dirty="0"/>
            </a:br>
            <a:r>
              <a:rPr lang="en-US" dirty="0"/>
              <a:t>as a particular example of an </a:t>
            </a:r>
            <a:br>
              <a:rPr lang="en-US" dirty="0"/>
            </a:br>
            <a:r>
              <a:rPr lang="en-US" dirty="0"/>
              <a:t>autoimmune neuro-endocrine disorder</a:t>
            </a:r>
          </a:p>
        </p:txBody>
      </p:sp>
    </p:spTree>
    <p:extLst>
      <p:ext uri="{BB962C8B-B14F-4D97-AF65-F5344CB8AC3E}">
        <p14:creationId xmlns:p14="http://schemas.microsoft.com/office/powerpoint/2010/main" val="20538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08DF88-DAD2-CB40-BC8F-6439073F0D82}"/>
              </a:ext>
            </a:extLst>
          </p:cNvPr>
          <p:cNvSpPr>
            <a:spLocks noGrp="1"/>
          </p:cNvSpPr>
          <p:nvPr>
            <p:ph type="body" sz="half" idx="2"/>
          </p:nvPr>
        </p:nvSpPr>
        <p:spPr/>
        <p:txBody>
          <a:bodyPr/>
          <a:lstStyle/>
          <a:p>
            <a:pPr marL="342900" indent="-342900">
              <a:buAutoNum type="alphaLcPeriod"/>
            </a:pPr>
            <a:r>
              <a:rPr lang="en-US" sz="2400" b="1" dirty="0"/>
              <a:t>Dry eyes and Dry mouth due to lymphocytic infiltrates of the lacrimal and salivary gland</a:t>
            </a:r>
          </a:p>
          <a:p>
            <a:pPr marL="342900" indent="-342900">
              <a:buAutoNum type="alphaLcPeriod"/>
            </a:pPr>
            <a:r>
              <a:rPr lang="en-US" sz="2400" b="1" dirty="0"/>
              <a:t>Characteristic autoantibody including Antinuclear Antibody (ANA) and antibody to a particular autoantigen called SS-A (also known as Ro)</a:t>
            </a:r>
          </a:p>
          <a:p>
            <a:pPr marL="342900" indent="-342900">
              <a:buAutoNum type="alphaLcPeriod"/>
            </a:pPr>
            <a:r>
              <a:rPr lang="en-US" sz="2400" b="1" dirty="0"/>
              <a:t>Extra-glandular symptoms including skin (vasculitis), lung (interstitial pneumonitis), kidney (interstitial nephritis), increased frequency of lymphoma</a:t>
            </a:r>
          </a:p>
          <a:p>
            <a:pPr marL="342900" indent="-342900">
              <a:buAutoNum type="alphaLcPeriod"/>
            </a:pPr>
            <a:r>
              <a:rPr lang="en-US" sz="2400" b="1" dirty="0"/>
              <a:t>Neurological manifestations including both peripheral neuropathy and central neuropathy (NMO, cranial nerve palsies) that are all characterized by lymphocytic infiltrations.</a:t>
            </a:r>
          </a:p>
          <a:p>
            <a:endParaRPr lang="en-US" dirty="0"/>
          </a:p>
        </p:txBody>
      </p:sp>
      <p:sp>
        <p:nvSpPr>
          <p:cNvPr id="3" name="Title 2">
            <a:extLst>
              <a:ext uri="{FF2B5EF4-FFF2-40B4-BE49-F238E27FC236}">
                <a16:creationId xmlns:a16="http://schemas.microsoft.com/office/drawing/2014/main" id="{981E5C59-1E13-154B-A8FF-995ADA16EA1D}"/>
              </a:ext>
            </a:extLst>
          </p:cNvPr>
          <p:cNvSpPr>
            <a:spLocks noGrp="1"/>
          </p:cNvSpPr>
          <p:nvPr>
            <p:ph type="title"/>
          </p:nvPr>
        </p:nvSpPr>
        <p:spPr/>
        <p:txBody>
          <a:bodyPr/>
          <a:lstStyle/>
          <a:p>
            <a:r>
              <a:rPr lang="en-US" dirty="0"/>
              <a:t>Sjogren’s Syndrome</a:t>
            </a:r>
          </a:p>
        </p:txBody>
      </p:sp>
    </p:spTree>
    <p:extLst>
      <p:ext uri="{BB962C8B-B14F-4D97-AF65-F5344CB8AC3E}">
        <p14:creationId xmlns:p14="http://schemas.microsoft.com/office/powerpoint/2010/main" val="1435525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Migraine Symposium Presentation Template" id="{B7D85211-0284-B549-876D-744D00AC7B63}" vid="{6C4274A3-D987-B945-AFE3-5E1CBEF89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10466</TotalTime>
  <Words>1874</Words>
  <Application>Microsoft Macintosh PowerPoint</Application>
  <PresentationFormat>Widescreen</PresentationFormat>
  <Paragraphs>127</Paragraphs>
  <Slides>44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ArialMT</vt:lpstr>
      <vt:lpstr>Calibri</vt:lpstr>
      <vt:lpstr>Century Gothic</vt:lpstr>
      <vt:lpstr>Helvetica</vt:lpstr>
      <vt:lpstr>Noto Sans</vt:lpstr>
      <vt:lpstr>Times New Roman</vt:lpstr>
      <vt:lpstr>Office Theme</vt:lpstr>
      <vt:lpstr>PowerPoint Presentation</vt:lpstr>
      <vt:lpstr>Robert I. Fox, MD., Ph.D. Scripps Memorial Hospital and  Research Foundation-Ximed La Jolla, CA 92037  robertfoxmd@icloud.com</vt:lpstr>
      <vt:lpstr>Learning objectives:  1. Recognize a high association of migraine and Sjogren’s syndrome   2. Identify migraine as a neurologic manifestation of Sjogren’s Syndrome  and Systemic Lupus (SLE) </vt:lpstr>
      <vt:lpstr>For this audience  One of the key questions is whether  migraine should be considered an  autoimmune disease?  ? Features of innate immunity ? Features of acquired immunity       or ? A new arm of “autoimmune” that  involves a combination of pathways</vt:lpstr>
      <vt:lpstr>The initial target appears to a specific region of dural blood vessel in a peripheral nerve (VII): a. autoinflammatory such as “gout-like” b. innate receptor to  cytokine or neurokine (uveitis) c. antibody driven  from gut-immune axis </vt:lpstr>
      <vt:lpstr> </vt:lpstr>
      <vt:lpstr>It is likely a combination of these processes, as we now envision  the immune system as part of  of the “Danger Signal” response  This general model was first presented by Matzinger et al  at Salk Institute in 1994   It is now the current direction to link the immune, endocrine, infection and gut-neuro-immune axis</vt:lpstr>
      <vt:lpstr>One of the hallmarks of autoimmune disorders is their association with other autoimmune disorders.  This helps us look for common pathogenetic pathways.  I will discuss Sjogren’s syndrome as a particular example of an  autoimmune neuro-endocrine disorder</vt:lpstr>
      <vt:lpstr>Sjogren’s Syndrome</vt:lpstr>
      <vt:lpstr>Sjogren’s has both “glandular” and “extraglandular” features</vt:lpstr>
      <vt:lpstr>Common Misconceptions about Sjogren’s</vt:lpstr>
      <vt:lpstr>The Dryness is the result of Lymphocytic Paralysis of Lacrimal and Salivary Glands</vt:lpstr>
      <vt:lpstr>Glandular dysfunction is due to lymphocytic infiltration of the glands (c and d). But it begins with lymphocyte ”homing” to high endothelial venules (e and f) </vt:lpstr>
      <vt:lpstr>PowerPoint Presentation</vt:lpstr>
      <vt:lpstr>The local inflammation due to cytokines and metalloproteinases prevents the gland from functioning, as shown by   disoriented aquaporin molecules  </vt:lpstr>
      <vt:lpstr>The eye may develop corneal abrasions and perforation of the globe (fluorescein)</vt:lpstr>
      <vt:lpstr>Extraglandular features in SS patients—  these features differ from SLE patients</vt:lpstr>
      <vt:lpstr>Sjogren’s syndrome and migraine</vt:lpstr>
      <vt:lpstr>PowerPoint Presentation</vt:lpstr>
      <vt:lpstr>PowerPoint Presentation</vt:lpstr>
      <vt:lpstr>Neurologic Manifestations of Sjogren’s Syndrome Pathogenesis</vt:lpstr>
      <vt:lpstr>Let us go back to the other extraglandular features of Sjogren’s Syndrome  a. Although there are autoantibodies in SS, the main pathogenetic feature is lymphocytic infiltrates and local release of cytokines and neurokines  b. Single cell sequencing shows a high incidence of clonal expansion of B-cells and T-cells with germ line encoded antigen receptors  </vt:lpstr>
      <vt:lpstr>Take home point:   We are seeing a “primitive repertoire” of germ line encoded receptors in the T-cells and B-cells  in addition to the  antigen driven mutations of the acquired immune system</vt:lpstr>
      <vt:lpstr>Lymphoctes infiltrate Large and small vessel to cause vasculitis on nerve biopsy</vt:lpstr>
      <vt:lpstr>Small Fiber Neuropathies in SS  Sensory Ataxic Neuropathies  Mononeuropathy Multiplex  trigeminal neuralgia  Multiple Cranial Neuropathies Demyelinating radiculopathy</vt:lpstr>
      <vt:lpstr>Sjogren’s also affects Hypothalamic axis</vt:lpstr>
      <vt:lpstr>Central Nervous System  Asymptomatic MRI lesion Optic Neuritis Transverse Myelitis NMO Spectrum Disorders MS like presentations Cognitive Dysfunction</vt:lpstr>
      <vt:lpstr>Migraine in Sjogren’s patients</vt:lpstr>
      <vt:lpstr>First definitive report in 1989  “A study of headaches and migraine in Sjogren’s Syndrome”  W.C. Dick et al  (Ann Rheum Dis.1989;48:312)  Migraine was diagnosed in 46% of SS patients compared to 11% controls, 12% of RA, and 30% of scleroderma… </vt:lpstr>
      <vt:lpstr>And more recently by Hadjev (2008) in the Scandanavian cohort  Headache in primary Sjögren’s syndrome: a prevalence study   Acta Neurologica Scandinavica /  Volume 118, Issue 3 / p. 189-192  In 133 of the pSS patients evaluated,  104 had headache. In contrast, no increase migraine in RA patients. No association was present between types of headache and the clinical and laboratory manifestations of the disease.  Both migraine and tension-type headache were more common in patients with pSS when compared with healthy controls or RA patients (P &lt; 0.001).   </vt:lpstr>
      <vt:lpstr>So the question today is whether to add Migraine to the list of disorders associated with Sjogren’s?  Migraines are so common in SS patients that rheumatologists never stop to think of them as a “disease” manifestation</vt:lpstr>
      <vt:lpstr>Migraine is not considered  as a neurologic manifestation in the “SS disease index score”  (ESSDAI) used to evaluate therapy   </vt:lpstr>
      <vt:lpstr>Similar changes in SS and migraine on Confocal Microscopy </vt:lpstr>
      <vt:lpstr>Confocal microscopy show similar changes in  both SS or  Migraine patients </vt:lpstr>
      <vt:lpstr>The morphologic changes of  corneal sub-basal nerve plexus  and Langerhans cell aggregation  suggest the presence of nerve  inflammation in both SS and migraine.   </vt:lpstr>
      <vt:lpstr>In summary-1  a. Sjogren’s is a autoimmune disorder that is characterized by aggressive lymphocytes b. The effect on neural innervation is our greatest challenge  c. We have not been able to improve  either secretory function or cognitive function with immune suppressive drugs</vt:lpstr>
      <vt:lpstr>Summary-2  We need to communicate with neurologists and ophthalmologists to understand the mechanisms  Migraine (and MS) have been striking successes in therapy—we need your  help</vt:lpstr>
      <vt:lpstr>Summary-3  The solution to SS or to migraine will not be simple “innate” or “aquired immune response”  We need to look at the overall  “Danger Signal Model” again</vt:lpstr>
      <vt:lpstr>The Basic Tenet of the “Danger Hypothesis is that The Immune System is the 6th Sense  Lymphocytes are “mobile sensors” that the brain sends out to detect “danger”  Matzinger (1994) Pradeu, T., and Cooper, E. L. (2012). Front. Immunol. 3:287. </vt:lpstr>
      <vt:lpstr>PowerPoint Presentation</vt:lpstr>
      <vt:lpstr>PowerPoint Presentation</vt:lpstr>
      <vt:lpstr>Summary-4  When evolution is “in a hurry” mistakes will be made  Given the “survival importance” of vision and “salivation/digestion,”  the:  a. neural innervation (sympathetic and parasympathetic) of blood vessels and glands  b. immune interface with the outside world   were thrown rapidly together as man crawled out of the sea</vt:lpstr>
      <vt:lpstr> In the particular cases of Sjogren’s and migraine, particular individuals with these diseases were the price for this “too rapid” evolution  The challenge now is to identify these mistakes in hardware and software in order to provide better quality of life</vt:lpstr>
      <vt:lpstr>There is insufficient interaction  between rheumatologists and neurologists in the field of migraine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Fox M.D.</dc:creator>
  <cp:lastModifiedBy>Robert Fox M.D.</cp:lastModifiedBy>
  <cp:revision>102</cp:revision>
  <dcterms:created xsi:type="dcterms:W3CDTF">2021-06-18T17:09:14Z</dcterms:created>
  <dcterms:modified xsi:type="dcterms:W3CDTF">2021-07-25T19:33:48Z</dcterms:modified>
</cp:coreProperties>
</file>