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109" r:id="rId3"/>
    <p:sldId id="257" r:id="rId4"/>
    <p:sldId id="280" r:id="rId5"/>
    <p:sldId id="290" r:id="rId6"/>
    <p:sldId id="291" r:id="rId7"/>
    <p:sldId id="292" r:id="rId8"/>
    <p:sldId id="293" r:id="rId9"/>
    <p:sldId id="297" r:id="rId10"/>
    <p:sldId id="298" r:id="rId11"/>
    <p:sldId id="281" r:id="rId12"/>
    <p:sldId id="1110" r:id="rId13"/>
    <p:sldId id="1111" r:id="rId14"/>
    <p:sldId id="1112" r:id="rId15"/>
    <p:sldId id="1113" r:id="rId16"/>
    <p:sldId id="286" r:id="rId17"/>
    <p:sldId id="258" r:id="rId18"/>
    <p:sldId id="272" r:id="rId19"/>
    <p:sldId id="264" r:id="rId20"/>
    <p:sldId id="260" r:id="rId21"/>
    <p:sldId id="273" r:id="rId22"/>
    <p:sldId id="265" r:id="rId23"/>
    <p:sldId id="274" r:id="rId24"/>
    <p:sldId id="275" r:id="rId25"/>
    <p:sldId id="261" r:id="rId26"/>
    <p:sldId id="263" r:id="rId27"/>
    <p:sldId id="276" r:id="rId28"/>
    <p:sldId id="262" r:id="rId29"/>
    <p:sldId id="277" r:id="rId30"/>
    <p:sldId id="278" r:id="rId31"/>
    <p:sldId id="1115" r:id="rId32"/>
    <p:sldId id="1116" r:id="rId33"/>
    <p:sldId id="1117" r:id="rId34"/>
    <p:sldId id="1118" r:id="rId35"/>
    <p:sldId id="1119" r:id="rId36"/>
    <p:sldId id="1120" r:id="rId37"/>
    <p:sldId id="1121" r:id="rId38"/>
    <p:sldId id="1122" r:id="rId39"/>
    <p:sldId id="1123" r:id="rId40"/>
    <p:sldId id="1124" r:id="rId41"/>
    <p:sldId id="1125" r:id="rId42"/>
    <p:sldId id="1126" r:id="rId43"/>
    <p:sldId id="1127" r:id="rId44"/>
    <p:sldId id="1128" r:id="rId45"/>
    <p:sldId id="1129" r:id="rId46"/>
    <p:sldId id="1130" r:id="rId47"/>
    <p:sldId id="283" r:id="rId48"/>
    <p:sldId id="284" r:id="rId49"/>
    <p:sldId id="285" r:id="rId50"/>
    <p:sldId id="1114" r:id="rId51"/>
    <p:sldId id="289" r:id="rId52"/>
    <p:sldId id="1108" r:id="rId53"/>
    <p:sldId id="296" r:id="rId54"/>
    <p:sldId id="279" r:id="rId55"/>
    <p:sldId id="282" r:id="rId56"/>
    <p:sldId id="287" r:id="rId57"/>
    <p:sldId id="288" r:id="rId58"/>
    <p:sldId id="25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1"/>
    <p:restoredTop sz="94779"/>
  </p:normalViewPr>
  <p:slideViewPr>
    <p:cSldViewPr snapToGrid="0" snapToObjects="1">
      <p:cViewPr>
        <p:scale>
          <a:sx n="131" d="100"/>
          <a:sy n="131" d="100"/>
        </p:scale>
        <p:origin x="-5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48B36-E3D9-C44C-8D08-C47F1B799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75ED57-0D4A-BE48-BCCE-465BFEBA0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CAB8F0-011A-7145-B70B-9F8A155C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56548C-5765-3C42-8486-AC69EBC9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F675B7-05E0-214E-AA75-55320CA9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6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58301-391D-F540-8E5E-E71E4496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6EA6DF-A405-8343-8EBF-30C911539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13E143-E213-DF48-BC3B-E1594F8D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30D1A4-2F7D-9C49-ACC4-7895E164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21694-9C4E-DB49-8B73-4249480C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12AB1D-0D2C-5449-B9FC-10E270B53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91EBFF-3584-1740-99D8-E37998473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6254DF-2467-4148-9967-234404B7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C1570-82CD-964C-883B-778470C3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F23B08-20FC-4A40-B29E-157BD7C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96CD5B-89AB-1E45-99A5-9AD66910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A0F13B-08B5-864A-8974-CCC8E6EE1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A38C48-78A6-4541-A943-37BC164E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F1F12B-B8CD-8D4F-ABDD-2EE7C9DE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57B986-D144-0842-8298-3148056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6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12B7B-3FBF-B242-98EF-C7E1DE83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6AFFCF-8A81-9A47-A14B-D6C6CA8CB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72466A-2ECA-DD40-B0BA-E1581CB9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C707E-3A57-D045-AB34-0E12EC3E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38C6DA-8D3E-9A42-A0C4-A4FDCB29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7EE73-1987-2442-AED9-B84782B9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56F8FD-747E-884F-B95F-43DE4FA2F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021B49-6DC3-3F40-A3D4-F497098B9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6921A0-AB9D-A643-A7C1-05CAA583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CB451E-FDC3-D04C-9FEC-D28C55BB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7ECE57-4E4B-044F-88B9-05A7C922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8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6AE5C1-2CEF-0F49-82AD-16BD9ECE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61F38C-5FFC-2445-9B5F-A04466D0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D98492-B91B-174C-9A7B-21A97369A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81BED7-B921-224E-8AE4-4B451221B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A90A0A-52AC-6143-BB2F-FF0CA9468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485329D-CF15-EA46-A78E-26D5C82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049B7C-A9E9-4D4D-A999-4B214862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427EA8-8F5A-AC47-89CC-82945F38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43C62-58E0-6F4E-8C46-E4BFA5D1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9CB09B-A649-1043-BF1A-332F5792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0C268F-F1EF-E245-A4C3-78568A46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2B9D84-B54E-8444-B965-CED935DA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277716-56B3-0442-B1A6-EC100D73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F013EE-2366-DB47-8708-71C14D51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B17127-8455-0F40-BECE-9623A1DC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6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BE5E3-8359-C844-AAFF-B0DC3D1B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C700C7-D25A-204B-A883-D910C94A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B12E87-1911-E244-AE59-795BE1147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4D15E1-A6BC-5148-9ECF-DE12B417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94C29C-412B-BE4B-AFAC-B8C7021C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61A59E-D44F-224E-8243-60DBE2C4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BE046-0ABA-7C47-A085-E60D4060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C32D7E7-6B5E-2942-A844-160AF2CDD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386484-CFCA-3B49-9092-766A470ED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C621F0-0770-574D-AD1D-8B37E25A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C5B43B-49D1-5D4F-919C-DA413A27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1A84C0-53B6-C84C-A1B6-8999A992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F32375-A8C4-5749-9E47-36CB13E1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AE44AF-BFE1-1F4C-99C6-7BD8488D9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29F841-76C3-E342-B161-755C882CB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EB7A-CAA3-5049-86B1-442AABB7C85E}" type="datetimeFigureOut">
              <a:rPr lang="en-US" smtClean="0"/>
              <a:t>2/17/19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75BCED-13BB-EA4B-BCEA-4E2566CE1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E1AC1F-C7A0-3A48-803B-6FE6C49D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87B9-F377-CE44-BF4B-11DA696DC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ertfoxmd@icloud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rugs/drug-78025-nystatin+vagl.aspx" TargetMode="External"/><Relationship Id="rId4" Type="http://schemas.openxmlformats.org/officeDocument/2006/relationships/hyperlink" Target="https://www.webmd.com/drugs/drug-11593-ketoconazole+oral.aspx" TargetMode="External"/><Relationship Id="rId5" Type="http://schemas.openxmlformats.org/officeDocument/2006/relationships/hyperlink" Target="https://www.webmd.com/drugs/drug-149073-extina+top.aspx" TargetMode="External"/><Relationship Id="rId6" Type="http://schemas.openxmlformats.org/officeDocument/2006/relationships/hyperlink" Target="https://www.webmd.com/drugs/drug-4316-clotrimazole+top.aspx" TargetMode="External"/><Relationship Id="rId7" Type="http://schemas.openxmlformats.org/officeDocument/2006/relationships/hyperlink" Target="https://www.webmd.com/drugs/2/drug-11218/lotrimin+topical/details" TargetMode="External"/><Relationship Id="rId8" Type="http://schemas.openxmlformats.org/officeDocument/2006/relationships/hyperlink" Target="https://www.webmd.com/drugs/mono-787-MICONAZOLE+-+TOPICAL.aspx?drugid=3841&amp;drugname=Miconazole+Nitrate+Top" TargetMode="External"/><Relationship Id="rId9" Type="http://schemas.openxmlformats.org/officeDocument/2006/relationships/hyperlink" Target="https://www.webmd.com/drugs/2/drug-3741/micatin+topical/details" TargetMode="External"/><Relationship Id="rId10" Type="http://schemas.openxmlformats.org/officeDocument/2006/relationships/hyperlink" Target="https://www.webmd.com/drugs/2/drug-16614/monistat+1+(tioconazole)+vaginal/detail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3E29E-47D1-BB49-A20D-2722631BE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5871"/>
            <a:ext cx="9144000" cy="1304091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Diagnostic Criteria for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err="1" smtClean="0"/>
              <a:t>Sjogren’s</a:t>
            </a:r>
            <a:r>
              <a:rPr lang="en-US" sz="5400" b="1" dirty="0" smtClean="0"/>
              <a:t> </a:t>
            </a:r>
            <a:r>
              <a:rPr lang="en-US" sz="5400" b="1" dirty="0"/>
              <a:t>Syndrome:</a:t>
            </a:r>
            <a:br>
              <a:rPr lang="en-US" sz="5400" b="1" dirty="0"/>
            </a:br>
            <a:r>
              <a:rPr lang="en-US" sz="5400" b="1" dirty="0"/>
              <a:t>-- Evolution and Pitfalls --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E1CE08-1D1A-7143-87EE-C1873DD93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6578"/>
            <a:ext cx="9144000" cy="2882246"/>
          </a:xfrm>
        </p:spPr>
        <p:txBody>
          <a:bodyPr>
            <a:normAutofit fontScale="92500" lnSpcReduction="20000"/>
          </a:bodyPr>
          <a:lstStyle/>
          <a:p>
            <a:endParaRPr lang="en-US" sz="3200" dirty="0">
              <a:latin typeface="Franklin Gothic" panose="02000003060000020004" pitchFamily="2" charset="0"/>
            </a:endParaRPr>
          </a:p>
          <a:p>
            <a:r>
              <a:rPr lang="en-US" sz="3900" dirty="0">
                <a:latin typeface="Franklin Gothic" panose="02000003060000020004" pitchFamily="2" charset="0"/>
              </a:rPr>
              <a:t>Robert I. Fox, M.D., Ph.D.</a:t>
            </a:r>
          </a:p>
          <a:p>
            <a:r>
              <a:rPr lang="en-US" dirty="0"/>
              <a:t>Scripps Memorial Hospital and Research Foundation</a:t>
            </a:r>
          </a:p>
          <a:p>
            <a:r>
              <a:rPr lang="en-US" dirty="0"/>
              <a:t>La Jolla, California  USA</a:t>
            </a:r>
          </a:p>
          <a:p>
            <a:r>
              <a:rPr lang="en-US" b="1" dirty="0"/>
              <a:t>Email: </a:t>
            </a:r>
            <a:r>
              <a:rPr lang="en-US" b="1" dirty="0">
                <a:hlinkClick r:id="rId2"/>
              </a:rPr>
              <a:t>robertfoxmd@icloud.com</a:t>
            </a:r>
            <a:endParaRPr lang="en-US" b="1" dirty="0"/>
          </a:p>
          <a:p>
            <a:r>
              <a:rPr lang="en-US" dirty="0"/>
              <a:t>Website: </a:t>
            </a:r>
            <a:r>
              <a:rPr lang="en-US" b="1" dirty="0"/>
              <a:t>robertfoxmd.com</a:t>
            </a:r>
          </a:p>
          <a:p>
            <a:r>
              <a:rPr lang="en-US" dirty="0"/>
              <a:t>(cannot be accessed by </a:t>
            </a:r>
            <a:r>
              <a:rPr lang="en-US" u="sng" dirty="0"/>
              <a:t>mobile</a:t>
            </a:r>
            <a:r>
              <a:rPr lang="en-US" dirty="0"/>
              <a:t> devices for security reasons)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099D47C-57F8-6044-B138-FA6538A24EC0}"/>
              </a:ext>
            </a:extLst>
          </p:cNvPr>
          <p:cNvCxnSpPr/>
          <p:nvPr/>
        </p:nvCxnSpPr>
        <p:spPr>
          <a:xfrm>
            <a:off x="2443397" y="2985359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8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B0E70-7BD9-8B48-9625-FFEFC669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rheumatologists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A01D2A-4DAE-084A-8F4E-45A76F84E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Dry or painful eyes is now the most common reason for visit to Ophthalmologist in </a:t>
            </a:r>
            <a:r>
              <a:rPr lang="en-US" dirty="0" smtClean="0"/>
              <a:t>U.S.</a:t>
            </a:r>
            <a:endParaRPr lang="en-US" dirty="0"/>
          </a:p>
          <a:p>
            <a:r>
              <a:rPr lang="en-US" dirty="0"/>
              <a:t>The “loss of productivity” due to eye symptoms is over $</a:t>
            </a:r>
            <a:r>
              <a:rPr lang="en-US" dirty="0" smtClean="0"/>
              <a:t>170B,      since </a:t>
            </a:r>
            <a:r>
              <a:rPr lang="en-US" dirty="0"/>
              <a:t>so many work at computers in dry environment</a:t>
            </a:r>
          </a:p>
          <a:p>
            <a:r>
              <a:rPr lang="en-US" dirty="0"/>
              <a:t>The Ophthalmologists and primary care physicians do NOT have time to address these key issues (including job loss</a:t>
            </a:r>
            <a:r>
              <a:rPr lang="en-US" dirty="0" smtClean="0"/>
              <a:t>), </a:t>
            </a:r>
            <a:r>
              <a:rPr lang="en-US" dirty="0"/>
              <a:t>so the rheumatologist </a:t>
            </a:r>
            <a:r>
              <a:rPr lang="en-US" dirty="0" smtClean="0"/>
              <a:t>must.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4920A32-E47C-A446-BF49-417417E89897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5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AF259DE-075D-CC41-BB9A-84FD08A7F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81" y="794478"/>
            <a:ext cx="7997952" cy="5764817"/>
          </a:xfr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B9B715-B5A7-CF44-AB8C-C368341C8F7D}"/>
              </a:ext>
            </a:extLst>
          </p:cNvPr>
          <p:cNvSpPr txBox="1"/>
          <p:nvPr/>
        </p:nvSpPr>
        <p:spPr>
          <a:xfrm>
            <a:off x="604870" y="239843"/>
            <a:ext cx="1100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new  Modified Scoring System called Ocular Staining Score (OSS)  </a:t>
            </a:r>
            <a:r>
              <a:rPr lang="en-US" b="1" dirty="0" smtClean="0"/>
              <a:t>- It </a:t>
            </a:r>
            <a:r>
              <a:rPr lang="en-US" b="1" dirty="0"/>
              <a:t>is NOT used by routine </a:t>
            </a:r>
            <a:r>
              <a:rPr lang="en-US" b="1" dirty="0" smtClean="0"/>
              <a:t>Ophthalmologists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07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8B241-705A-BE47-BE7D-87A84141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 Clinical Studies for FDA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5CDF30-9B06-8140-8711-3921AD3D9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079"/>
            <a:ext cx="10515600" cy="4863932"/>
          </a:xfrm>
        </p:spPr>
        <p:txBody>
          <a:bodyPr/>
          <a:lstStyle/>
          <a:p>
            <a:r>
              <a:rPr lang="en-US" dirty="0"/>
              <a:t>The new ocular staining score and the new whole unstimulated saliva score will be used.  The Clinical Research Monitors will be trained to do these measurements</a:t>
            </a:r>
            <a:r>
              <a:rPr lang="en-US" dirty="0" smtClean="0"/>
              <a:t>—  but </a:t>
            </a:r>
            <a:r>
              <a:rPr lang="en-US" dirty="0"/>
              <a:t>they will not “match” your routine results from your Ophthalmologist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minor salivary gland scores will also be sent to a central </a:t>
            </a:r>
            <a:r>
              <a:rPr lang="en-US" dirty="0" smtClean="0"/>
              <a:t>“reader</a:t>
            </a:r>
            <a:r>
              <a:rPr lang="en-US" dirty="0"/>
              <a:t>” since most biopsies (if ever done) are not read correctly.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Almost 20% of patients with clinical SS and a positive </a:t>
            </a:r>
            <a:r>
              <a:rPr lang="en-US" dirty="0" smtClean="0"/>
              <a:t>anti-SS-A </a:t>
            </a:r>
            <a:r>
              <a:rPr lang="en-US" dirty="0"/>
              <a:t>antibody (done at centers with expertise in biopsy) will have a negative lip biopsy.</a:t>
            </a:r>
          </a:p>
        </p:txBody>
      </p:sp>
    </p:spTree>
    <p:extLst>
      <p:ext uri="{BB962C8B-B14F-4D97-AF65-F5344CB8AC3E}">
        <p14:creationId xmlns:p14="http://schemas.microsoft.com/office/powerpoint/2010/main" val="163753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96C05-0392-7841-94D1-4400C68B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“Divergent” Paths of Clinical and FDA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09DED5-3C93-7A4F-B3D8-580C98B81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recognize that: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new criteria for SS do not meet the needs of the practicing </a:t>
            </a:r>
            <a:r>
              <a:rPr lang="en-US" dirty="0"/>
              <a:t> </a:t>
            </a:r>
            <a:r>
              <a:rPr lang="en-US" dirty="0" smtClean="0"/>
              <a:t>              	R</a:t>
            </a:r>
            <a:r>
              <a:rPr lang="en-US" dirty="0" smtClean="0"/>
              <a:t>heumatologist.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They </a:t>
            </a:r>
            <a:r>
              <a:rPr lang="en-US" dirty="0" smtClean="0"/>
              <a:t>will </a:t>
            </a:r>
            <a:r>
              <a:rPr lang="en-US" dirty="0"/>
              <a:t>need future </a:t>
            </a:r>
            <a:r>
              <a:rPr lang="en-US" dirty="0" smtClean="0"/>
              <a:t>revision.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       The </a:t>
            </a:r>
            <a:r>
              <a:rPr lang="en-US" dirty="0"/>
              <a:t>goal is provide the FDA and Industry with a relatively uniform </a:t>
            </a:r>
            <a:r>
              <a:rPr lang="en-US" dirty="0" smtClean="0"/>
              <a:t>        	group </a:t>
            </a:r>
            <a:r>
              <a:rPr lang="en-US" dirty="0"/>
              <a:t>of patients on whom a clinical study can be performed.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1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C9FCE-8712-814A-92F5-3CB4C184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 to our world in clinical rheumatology: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643A3-EC84-3E4A-B37E-F85262C3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of our patients now work at computers in </a:t>
            </a:r>
            <a:r>
              <a:rPr lang="en-US" dirty="0" smtClean="0"/>
              <a:t>low-humidity              (air-conditioned</a:t>
            </a:r>
            <a:r>
              <a:rPr lang="en-US" dirty="0"/>
              <a:t>) </a:t>
            </a:r>
            <a:r>
              <a:rPr lang="en-US" dirty="0"/>
              <a:t>environments or </a:t>
            </a:r>
            <a:r>
              <a:rPr lang="en-US" dirty="0"/>
              <a:t>outside where dust and pollution irritate eyes.</a:t>
            </a:r>
          </a:p>
          <a:p>
            <a:pPr marL="0" indent="0">
              <a:buNone/>
            </a:pPr>
            <a:r>
              <a:rPr lang="en-US" dirty="0"/>
              <a:t>In addition to decreased aqueous layer (water and proteins from lacrimal gland), the rate of tear film evaporation depends on the lipid layer on top (made by the Meibomian glands)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56E95C-0350-B043-9603-CD866399725A}"/>
              </a:ext>
            </a:extLst>
          </p:cNvPr>
          <p:cNvSpPr/>
          <p:nvPr/>
        </p:nvSpPr>
        <p:spPr>
          <a:xfrm>
            <a:off x="3118143" y="5470357"/>
            <a:ext cx="4010527" cy="481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3E2E45-27D5-3F47-ACB5-1DC73E61F0B6}"/>
              </a:ext>
            </a:extLst>
          </p:cNvPr>
          <p:cNvSpPr/>
          <p:nvPr/>
        </p:nvSpPr>
        <p:spPr>
          <a:xfrm>
            <a:off x="2614863" y="5967663"/>
            <a:ext cx="4940969" cy="2245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4C7631-F87C-7A43-BE4A-0914DBA311D1}"/>
              </a:ext>
            </a:extLst>
          </p:cNvPr>
          <p:cNvSpPr/>
          <p:nvPr/>
        </p:nvSpPr>
        <p:spPr>
          <a:xfrm>
            <a:off x="2406316" y="5374103"/>
            <a:ext cx="5165558" cy="802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2DD6A6-61B9-1942-BEAA-F6095FE5140A}"/>
              </a:ext>
            </a:extLst>
          </p:cNvPr>
          <p:cNvSpPr txBox="1"/>
          <p:nvPr/>
        </p:nvSpPr>
        <p:spPr>
          <a:xfrm>
            <a:off x="7636044" y="5919537"/>
            <a:ext cx="1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Corneal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9A7652-45C8-C943-B6F4-289BC6AA339C}"/>
              </a:ext>
            </a:extLst>
          </p:cNvPr>
          <p:cNvSpPr txBox="1"/>
          <p:nvPr/>
        </p:nvSpPr>
        <p:spPr>
          <a:xfrm>
            <a:off x="7668127" y="5213683"/>
            <a:ext cx="11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Lipid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D548F8-8D1D-6046-B52D-5F33805D19C2}"/>
              </a:ext>
            </a:extLst>
          </p:cNvPr>
          <p:cNvSpPr txBox="1"/>
          <p:nvPr/>
        </p:nvSpPr>
        <p:spPr>
          <a:xfrm>
            <a:off x="385011" y="5534527"/>
            <a:ext cx="14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Aquous</a:t>
            </a:r>
            <a:r>
              <a:rPr lang="en-US" dirty="0"/>
              <a:t> layer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18889DFA-4479-DE41-8CF3-21EEA52879F0}"/>
              </a:ext>
            </a:extLst>
          </p:cNvPr>
          <p:cNvCxnSpPr>
            <a:stCxn id="9" idx="3"/>
          </p:cNvCxnSpPr>
          <p:nvPr/>
        </p:nvCxnSpPr>
        <p:spPr>
          <a:xfrm flipV="1">
            <a:off x="1788857" y="5710989"/>
            <a:ext cx="1114764" cy="8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96EAD01D-6239-DD4D-95DE-BD81F8011091}"/>
              </a:ext>
            </a:extLst>
          </p:cNvPr>
          <p:cNvCxnSpPr/>
          <p:nvPr/>
        </p:nvCxnSpPr>
        <p:spPr>
          <a:xfrm>
            <a:off x="838200" y="571919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5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DF076-5737-4842-A465-C642759C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The new “buzz” word for economics is “</a:t>
            </a:r>
            <a:r>
              <a:rPr lang="en-US" sz="3600" b="1" dirty="0" err="1"/>
              <a:t>Presentness</a:t>
            </a:r>
            <a:r>
              <a:rPr lang="en-US" sz="3600" b="1" dirty="0" smtClean="0"/>
              <a:t>”—Cost to employers is 10-fold </a:t>
            </a:r>
            <a:r>
              <a:rPr lang="en-US" sz="3600" b="1" dirty="0"/>
              <a:t>higher than </a:t>
            </a:r>
            <a:r>
              <a:rPr lang="en-US" sz="3600" b="1" dirty="0" smtClean="0"/>
              <a:t>absenteeism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FB3448-CF8B-B441-9593-233B29C0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patient has a corneal abrasion and has to go home</a:t>
            </a:r>
            <a:r>
              <a:rPr lang="en-US" dirty="0" smtClean="0"/>
              <a:t>—  that </a:t>
            </a:r>
            <a:r>
              <a:rPr lang="en-US" dirty="0"/>
              <a:t>is </a:t>
            </a:r>
            <a:r>
              <a:rPr lang="en-US" dirty="0" smtClean="0"/>
              <a:t>absenteeism.</a:t>
            </a:r>
            <a:endParaRPr lang="en-US" dirty="0"/>
          </a:p>
          <a:p>
            <a:r>
              <a:rPr lang="en-US" dirty="0"/>
              <a:t>If a patient has to stop work because their eyes are “</a:t>
            </a:r>
            <a:r>
              <a:rPr lang="en-US" dirty="0" smtClean="0"/>
              <a:t>tired,” </a:t>
            </a:r>
            <a:r>
              <a:rPr lang="en-US" dirty="0"/>
              <a:t>that is </a:t>
            </a:r>
            <a:r>
              <a:rPr lang="en-US" dirty="0" smtClean="0"/>
              <a:t> lack </a:t>
            </a:r>
            <a:r>
              <a:rPr lang="en-US" dirty="0"/>
              <a:t>of “presentness.”</a:t>
            </a:r>
          </a:p>
          <a:p>
            <a:r>
              <a:rPr lang="en-US" dirty="0"/>
              <a:t>When using a computer, </a:t>
            </a:r>
            <a:r>
              <a:rPr lang="en-US" dirty="0" smtClean="0"/>
              <a:t>users</a:t>
            </a:r>
            <a:r>
              <a:rPr lang="en-US" dirty="0" smtClean="0"/>
              <a:t> </a:t>
            </a:r>
            <a:r>
              <a:rPr lang="en-US" dirty="0"/>
              <a:t>concentrate on the </a:t>
            </a:r>
            <a:r>
              <a:rPr lang="en-US" dirty="0" smtClean="0"/>
              <a:t>screen, and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 smtClean="0"/>
              <a:t>the </a:t>
            </a:r>
            <a:r>
              <a:rPr lang="en-US" b="1" dirty="0"/>
              <a:t>blink rate goes down by </a:t>
            </a:r>
            <a:r>
              <a:rPr lang="en-US" b="1" u="sng" dirty="0"/>
              <a:t>90</a:t>
            </a:r>
            <a:r>
              <a:rPr lang="en-US" b="1" u="sng" dirty="0" smtClean="0"/>
              <a:t>%</a:t>
            </a:r>
            <a:r>
              <a:rPr lang="en-US" b="1" dirty="0" smtClean="0"/>
              <a:t>.</a:t>
            </a:r>
            <a:endParaRPr lang="en-US" b="1" u="sng" dirty="0"/>
          </a:p>
          <a:p>
            <a:r>
              <a:rPr lang="en-US" dirty="0"/>
              <a:t>When you </a:t>
            </a:r>
            <a:r>
              <a:rPr lang="en-US" dirty="0" smtClean="0"/>
              <a:t>take a work break, </a:t>
            </a:r>
            <a:r>
              <a:rPr lang="en-US" dirty="0"/>
              <a:t>take off your glasses and </a:t>
            </a:r>
            <a:r>
              <a:rPr lang="en-US" dirty="0" smtClean="0"/>
              <a:t>                     </a:t>
            </a:r>
            <a:r>
              <a:rPr lang="en-US" u="sng" dirty="0" smtClean="0"/>
              <a:t>rub </a:t>
            </a:r>
            <a:r>
              <a:rPr lang="en-US" u="sng" dirty="0"/>
              <a:t>your eyes</a:t>
            </a:r>
            <a:r>
              <a:rPr lang="en-US" dirty="0" smtClean="0"/>
              <a:t>— that </a:t>
            </a:r>
            <a:r>
              <a:rPr lang="en-US" dirty="0" smtClean="0"/>
              <a:t>will</a:t>
            </a:r>
            <a:r>
              <a:rPr lang="en-US" dirty="0" smtClean="0"/>
              <a:t> </a:t>
            </a:r>
            <a:r>
              <a:rPr lang="en-US" dirty="0"/>
              <a:t>stimulate the lipid glands and minor glands in </a:t>
            </a:r>
            <a:r>
              <a:rPr lang="en-US" dirty="0" smtClean="0"/>
              <a:t>the lower </a:t>
            </a:r>
            <a:r>
              <a:rPr lang="en-US" dirty="0"/>
              <a:t>lid. </a:t>
            </a:r>
            <a:r>
              <a:rPr lang="en-US" dirty="0" smtClean="0"/>
              <a:t>This will maintain “</a:t>
            </a:r>
            <a:r>
              <a:rPr lang="en-US" dirty="0" err="1" smtClean="0"/>
              <a:t>presentness</a:t>
            </a:r>
            <a:r>
              <a:rPr lang="en-US" dirty="0" smtClean="0"/>
              <a:t>”</a:t>
            </a:r>
            <a:r>
              <a:rPr lang="en-US" dirty="0" smtClean="0"/>
              <a:t> at the workplace.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FA784-A216-6846-BB24-AE4F536F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Ophthalmologists </a:t>
            </a:r>
            <a:r>
              <a:rPr lang="en-US" b="1" dirty="0"/>
              <a:t>determine best vision—right after a blink.  They miss the “</a:t>
            </a:r>
            <a:r>
              <a:rPr lang="en-US" b="1" dirty="0" smtClean="0"/>
              <a:t>blurring.”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A28DEF3-E7CD-C840-B541-A0422288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985" y="1690688"/>
            <a:ext cx="8534400" cy="4892992"/>
          </a:xfrm>
        </p:spPr>
      </p:pic>
    </p:spTree>
    <p:extLst>
      <p:ext uri="{BB962C8B-B14F-4D97-AF65-F5344CB8AC3E}">
        <p14:creationId xmlns:p14="http://schemas.microsoft.com/office/powerpoint/2010/main" val="340240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95560-8E56-F14B-A830-7518B4FE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10515600" cy="15964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What is the Reason for the New Criteria? 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F14D75-9AE4-584F-B9DC-C16A0A36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5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 criteria is ideally based on a </a:t>
            </a:r>
            <a:r>
              <a:rPr lang="en-US" b="1" dirty="0"/>
              <a:t>causative agent </a:t>
            </a:r>
            <a:r>
              <a:rPr lang="en-US" dirty="0"/>
              <a:t>—                     whether endogenous (genetic or epigenetic)                               and/or environmental factor.  This is </a:t>
            </a:r>
            <a:r>
              <a:rPr lang="en-US" u="sng" dirty="0"/>
              <a:t>NOT</a:t>
            </a:r>
            <a:r>
              <a:rPr lang="en-US" dirty="0"/>
              <a:t> true in </a:t>
            </a:r>
            <a:r>
              <a:rPr lang="en-US" u="sng" dirty="0"/>
              <a:t>new</a:t>
            </a:r>
            <a:r>
              <a:rPr lang="en-US" dirty="0"/>
              <a:t> criteria.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As these etiologic factors are not known…                                          </a:t>
            </a:r>
            <a:r>
              <a:rPr lang="en-US" u="sng" dirty="0"/>
              <a:t>we defined SS based on symptoms (dry eyes/dry mouth),                    and with evidence of a immune tendency (SS-A or biopsy).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8A67291-0857-304E-96B6-7DD2C42CA027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2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AD2A93-DDD0-1B43-86EB-DD5195F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44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The 2016 (and 2017 revision) criteria were proposed </a:t>
            </a:r>
            <a:br>
              <a:rPr lang="en-US" sz="3600" b="1" dirty="0"/>
            </a:br>
            <a:r>
              <a:rPr lang="en-US" sz="3600" b="1" dirty="0"/>
              <a:t>to provide industry with a ”uniform set of patients” </a:t>
            </a:r>
            <a:br>
              <a:rPr lang="en-US" sz="3600" b="1" dirty="0"/>
            </a:br>
            <a:r>
              <a:rPr lang="en-US" sz="3600" b="1" dirty="0"/>
              <a:t>for clinical </a:t>
            </a:r>
            <a:r>
              <a:rPr lang="en-US" sz="3600" b="1" dirty="0" smtClean="0"/>
              <a:t>trials.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FF2F6A-70D7-7E43-83AD-00C796573224}"/>
              </a:ext>
            </a:extLst>
          </p:cNvPr>
          <p:cNvSpPr txBox="1"/>
          <p:nvPr/>
        </p:nvSpPr>
        <p:spPr>
          <a:xfrm>
            <a:off x="1828803" y="584618"/>
            <a:ext cx="792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Then why were new criteria introduced?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442FDF1-B694-9D42-851F-120F55B506DD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4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A955E1-082E-EB44-BDA4-1BEFAB28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of Different Features </a:t>
            </a:r>
            <a:br>
              <a:rPr lang="en-US" b="1" dirty="0"/>
            </a:br>
            <a:r>
              <a:rPr lang="en-US" b="1" dirty="0"/>
              <a:t>in the New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4A7C89-266B-BE44-8E50-07EFABEF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545"/>
            <a:ext cx="105156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Ocular Staining Score </a:t>
            </a:r>
            <a:r>
              <a:rPr lang="en-US" dirty="0"/>
              <a:t>(called </a:t>
            </a:r>
            <a:r>
              <a:rPr lang="en-US" b="1" dirty="0"/>
              <a:t>OSS</a:t>
            </a:r>
            <a:r>
              <a:rPr lang="en-US" dirty="0"/>
              <a:t>) is done slightly differently,      and is not familiar to most ophthalmologists (see my website).</a:t>
            </a:r>
          </a:p>
          <a:p>
            <a:endParaRPr lang="en-US" dirty="0"/>
          </a:p>
          <a:p>
            <a:r>
              <a:rPr lang="en-US" dirty="0"/>
              <a:t>If a patient lacks antibody to SS-A, then a minor salivary gland biopsy is required to fulfil criteria.</a:t>
            </a:r>
          </a:p>
          <a:p>
            <a:endParaRPr lang="en-US" dirty="0"/>
          </a:p>
          <a:p>
            <a:r>
              <a:rPr lang="en-US" dirty="0"/>
              <a:t>It is recognized that the “new criteria” are imperfect                          and other methods such as ultrasound or further biomarkers have been suggested.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321816A-91BF-2247-ACE8-B42B3382B60B}"/>
              </a:ext>
            </a:extLst>
          </p:cNvPr>
          <p:cNvCxnSpPr/>
          <p:nvPr/>
        </p:nvCxnSpPr>
        <p:spPr>
          <a:xfrm>
            <a:off x="2443397" y="178939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6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92202C-D9E9-1C45-96CA-1AB9780C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Evidence-Based </a:t>
            </a:r>
            <a:r>
              <a:rPr lang="en-US" b="1" dirty="0"/>
              <a:t>Treatment of Benign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2EA472-7882-5643-A7FA-37E0C11F4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Benign Symptoms</a:t>
            </a:r>
          </a:p>
          <a:p>
            <a:r>
              <a:rPr lang="en-US" dirty="0"/>
              <a:t>	Dry eyes and Dry Mouth</a:t>
            </a:r>
          </a:p>
          <a:p>
            <a:r>
              <a:rPr lang="en-US" dirty="0"/>
              <a:t>	Arthralgias and Myalgias</a:t>
            </a:r>
          </a:p>
          <a:p>
            <a:r>
              <a:rPr lang="en-US" dirty="0"/>
              <a:t>	Vague Cognitive Changes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Although termed “benign</a:t>
            </a:r>
            <a:r>
              <a:rPr lang="en-US" dirty="0" smtClean="0"/>
              <a:t>,” </a:t>
            </a:r>
            <a:r>
              <a:rPr lang="en-US" dirty="0"/>
              <a:t>they are the most common </a:t>
            </a:r>
            <a:r>
              <a:rPr lang="en-US" dirty="0" smtClean="0"/>
              <a:t>problems </a:t>
            </a:r>
            <a:r>
              <a:rPr lang="en-US" dirty="0"/>
              <a:t>and </a:t>
            </a:r>
            <a:r>
              <a:rPr lang="en-US" u="sng" dirty="0"/>
              <a:t>leading cause of patient complaint</a:t>
            </a:r>
            <a:r>
              <a:rPr lang="en-US" dirty="0"/>
              <a:t> and a leading cause of economic loss in SS </a:t>
            </a:r>
            <a:r>
              <a:rPr lang="en-US" dirty="0" smtClean="0"/>
              <a:t>patients.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520CD-9A51-7741-B1D0-862006C7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Immediate Problem with New Criteria in </a:t>
            </a:r>
            <a:r>
              <a:rPr lang="en-US" b="1" dirty="0" smtClean="0"/>
              <a:t>Clinical </a:t>
            </a:r>
            <a:r>
              <a:rPr lang="en-US" b="1" dirty="0"/>
              <a:t>P</a:t>
            </a:r>
            <a:r>
              <a:rPr lang="en-US" b="1" dirty="0" smtClean="0"/>
              <a:t>ractice</a:t>
            </a:r>
            <a:r>
              <a:rPr lang="en-US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8F701A-D6AB-914C-B11F-00617DED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065"/>
            <a:ext cx="10515600" cy="4351338"/>
          </a:xfrm>
        </p:spPr>
        <p:txBody>
          <a:bodyPr/>
          <a:lstStyle/>
          <a:p>
            <a:r>
              <a:rPr lang="en-US" u="sng" dirty="0"/>
              <a:t>Minor salivary gland biopsies are done in less than 5% of SS patients</a:t>
            </a:r>
            <a:r>
              <a:rPr lang="en-US" dirty="0"/>
              <a:t>                             (generally for a clinical trial) (Rasmussen, 2016).</a:t>
            </a:r>
          </a:p>
          <a:p>
            <a:endParaRPr lang="en-US" dirty="0"/>
          </a:p>
          <a:p>
            <a:r>
              <a:rPr lang="en-US" dirty="0"/>
              <a:t>When biopsies are done in clinical practice (including clinical trials), </a:t>
            </a:r>
            <a:r>
              <a:rPr lang="en-US" u="sng" dirty="0"/>
              <a:t>over 50% of biopsies are incorrectly read</a:t>
            </a:r>
            <a:r>
              <a:rPr lang="en-US" dirty="0"/>
              <a:t> (Vivino, 2002).</a:t>
            </a:r>
          </a:p>
          <a:p>
            <a:endParaRPr lang="en-US" dirty="0"/>
          </a:p>
          <a:p>
            <a:r>
              <a:rPr lang="en-US" dirty="0"/>
              <a:t>There are expert </a:t>
            </a:r>
            <a:r>
              <a:rPr lang="en-US" dirty="0" smtClean="0"/>
              <a:t>“</a:t>
            </a:r>
            <a:r>
              <a:rPr lang="en-US" dirty="0"/>
              <a:t>consensus” guidelines for reading biopsies,                         but oral pathologists are not aware of them (Fisher, 2016).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69AC198-0BEC-A74D-869F-5D2723C6375D}"/>
              </a:ext>
            </a:extLst>
          </p:cNvPr>
          <p:cNvCxnSpPr/>
          <p:nvPr/>
        </p:nvCxnSpPr>
        <p:spPr>
          <a:xfrm>
            <a:off x="2443397" y="16674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2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1431A-362C-204F-A711-5EC212F6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 Clinical Practice 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9F9805-DF44-ED46-BACF-F90B9DD8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biopsies are </a:t>
            </a:r>
            <a:r>
              <a:rPr lang="en-US" u="sng" dirty="0"/>
              <a:t>reported by patient</a:t>
            </a:r>
            <a:r>
              <a:rPr lang="en-US" dirty="0"/>
              <a:t> as positive,                          but when the slide is reviewed, it is generally reads                              </a:t>
            </a:r>
            <a:r>
              <a:rPr lang="en-US" i="1" dirty="0"/>
              <a:t>“no evidence of tumor, but consistent with Sjogren’s Syndrome.”</a:t>
            </a:r>
          </a:p>
          <a:p>
            <a:endParaRPr lang="en-US" dirty="0"/>
          </a:p>
          <a:p>
            <a:r>
              <a:rPr lang="en-US" dirty="0"/>
              <a:t>The history of a </a:t>
            </a:r>
            <a:r>
              <a:rPr lang="en-US" b="1" dirty="0"/>
              <a:t>positive biopsy </a:t>
            </a:r>
            <a:r>
              <a:rPr lang="en-US" dirty="0"/>
              <a:t>then becomes part                                of the patient’s history, since the original slides are not reviewed.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9943410-D76A-ED40-A8DE-E144228F24D0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11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574A2F-39AB-1B4D-A0EB-0216F0F7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Diagnosis of SS is most commonly based on Anti-SS Antibody:</a:t>
            </a:r>
            <a:br>
              <a:rPr lang="en-US" sz="3200" b="1" dirty="0"/>
            </a:br>
            <a:r>
              <a:rPr lang="en-US" sz="3200" b="1" dirty="0"/>
              <a:t>How sensitive and how specific is this test?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26A487-6CC4-9042-B04F-D475659E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False negatives for ANA </a:t>
            </a:r>
            <a:r>
              <a:rPr lang="en-US" b="1" dirty="0"/>
              <a:t>are a problem: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Methods of performing ANA vary—                                                                  	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example, the general screening for ANA is by ELISA,    </a:t>
            </a:r>
          </a:p>
          <a:p>
            <a:pPr marL="0" indent="0">
              <a:buNone/>
            </a:pPr>
            <a:r>
              <a:rPr lang="en-US" dirty="0"/>
              <a:t>	which is frequently a false negative in </a:t>
            </a:r>
            <a:r>
              <a:rPr lang="en-US" dirty="0" smtClean="0"/>
              <a:t>SS.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</a:t>
            </a:r>
          </a:p>
          <a:p>
            <a:r>
              <a:rPr lang="en-US" b="1" dirty="0"/>
              <a:t>SS-A antigen is labile</a:t>
            </a:r>
            <a:r>
              <a:rPr lang="en-US" dirty="0"/>
              <a:t>, and often destroyed during solubilization               to make ELISA </a:t>
            </a:r>
            <a:r>
              <a:rPr lang="en-US" dirty="0" smtClean="0"/>
              <a:t>extract.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284A76D-5506-044A-90EF-B11707B95698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62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E6BB70-C8E3-9645-BF5F-2E65AD64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Methods to Make the ANA and SS-A more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C36105-9495-1841-BC59-38EA08A4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screening ANA should be performed by </a:t>
            </a:r>
            <a:r>
              <a:rPr lang="en-US" b="1" dirty="0"/>
              <a:t>IFA</a:t>
            </a:r>
            <a:r>
              <a:rPr lang="en-US" dirty="0"/>
              <a:t> (immune fluorescent method) and note </a:t>
            </a:r>
            <a:r>
              <a:rPr lang="en-US" u="sng" dirty="0"/>
              <a:t>great variability in cell lines</a:t>
            </a:r>
            <a:r>
              <a:rPr lang="en-US" dirty="0"/>
              <a:t> (Arth Rheum-2018).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sure that your lab uses a ANA kit (such as Hep2000) that  expresses SS-A.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ELISA is used, the ”positive” control antibody should contain documented anti-SS A antibody (as they often only use anti-DNA).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3BF76C6-6A93-D846-98D2-C02103A69800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8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7E16B2-F143-294F-9180-03018816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  Clinically, </a:t>
            </a:r>
            <a:r>
              <a:rPr lang="en-US" sz="4000" b="1" dirty="0"/>
              <a:t>if the antibody to SS-A is positive, </a:t>
            </a:r>
            <a:br>
              <a:rPr lang="en-US" sz="4000" b="1" dirty="0"/>
            </a:br>
            <a:r>
              <a:rPr lang="en-US" sz="4000" b="1" dirty="0"/>
              <a:t>our main problem is </a:t>
            </a:r>
            <a:r>
              <a:rPr lang="en-US" sz="4000" b="1" u="sng" dirty="0"/>
              <a:t>lack of specificity</a:t>
            </a:r>
            <a:r>
              <a:rPr lang="en-US" sz="4000" b="1" dirty="0"/>
              <a:t>.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61972E-EE37-CB47-801E-0E97E2E1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Although antibody to SS-A is highly specific (98%),                                    	it is NOT sensitive (20%).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Many normal individuals have a positive antibody to SS-A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(see next </a:t>
            </a:r>
            <a:r>
              <a:rPr lang="en-US" dirty="0"/>
              <a:t>slide).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finding of positive SS-A is more commonly associated                 		with the HLA-DR3 extended haplotype </a:t>
            </a:r>
            <a:r>
              <a:rPr lang="en-US" dirty="0" smtClean="0"/>
              <a:t>than </a:t>
            </a:r>
            <a:r>
              <a:rPr lang="en-US" dirty="0"/>
              <a:t>with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Sjogren’s</a:t>
            </a:r>
            <a:r>
              <a:rPr lang="en-US" dirty="0" smtClean="0"/>
              <a:t> Syndrome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(Fox, 2011)(Fujisawa, 1990)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445B653-350F-6A41-9798-1BE7BA42E231}"/>
              </a:ext>
            </a:extLst>
          </p:cNvPr>
          <p:cNvCxnSpPr/>
          <p:nvPr/>
        </p:nvCxnSpPr>
        <p:spPr>
          <a:xfrm>
            <a:off x="2443397" y="162175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7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7FAFB9-BDF4-4848-8457-9FB2A471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Lack of Specificity of SS-A and Sjogren’s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2F4DD3-31F5-1042-A38D-3FD19C52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985"/>
            <a:ext cx="10515600" cy="486397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large cohort of ”normal Scandinavian females” </a:t>
            </a:r>
            <a:r>
              <a:rPr lang="en-US" dirty="0" smtClean="0"/>
              <a:t>who all </a:t>
            </a:r>
            <a:r>
              <a:rPr lang="en-US" dirty="0"/>
              <a:t>donated blood samples and then were followed for over 10 years--                 </a:t>
            </a:r>
            <a:r>
              <a:rPr lang="en-US" u="sng" dirty="0"/>
              <a:t>less than 20% with a positive anti SS-A will develop SS</a:t>
            </a:r>
            <a:r>
              <a:rPr lang="en-US" dirty="0"/>
              <a:t>                          in a 10-year follow-up (Wen-Tao, 2016).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Only 20% of </a:t>
            </a:r>
            <a:r>
              <a:rPr lang="en-US" dirty="0" smtClean="0"/>
              <a:t>women </a:t>
            </a:r>
            <a:r>
              <a:rPr lang="en-US" dirty="0"/>
              <a:t>with heart block and </a:t>
            </a:r>
            <a:r>
              <a:rPr lang="en-US" dirty="0" smtClean="0"/>
              <a:t>anti-SS-A who have </a:t>
            </a:r>
            <a:r>
              <a:rPr lang="en-US" dirty="0" smtClean="0"/>
              <a:t>a miscarriage </a:t>
            </a:r>
            <a:r>
              <a:rPr lang="en-US" dirty="0"/>
              <a:t>in </a:t>
            </a:r>
            <a:r>
              <a:rPr lang="en-US" dirty="0" smtClean="0"/>
              <a:t>their first trimester- will </a:t>
            </a:r>
            <a:r>
              <a:rPr lang="en-US" dirty="0"/>
              <a:t>ever develop SS (Buyon, 1998).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presence of anti-SS-A is more highly correlated with HLA-DR3 than with clinical SS (Reichlin, 1988).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F66060B-1298-3844-B8B8-026AA38D7D70}"/>
              </a:ext>
            </a:extLst>
          </p:cNvPr>
          <p:cNvCxnSpPr/>
          <p:nvPr/>
        </p:nvCxnSpPr>
        <p:spPr>
          <a:xfrm>
            <a:off x="2443397" y="117979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2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6A7C2-DD47-3547-BB28-2E89C09C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Regarding </a:t>
            </a:r>
            <a:r>
              <a:rPr lang="en-US" b="1" dirty="0" smtClean="0"/>
              <a:t>Anti-SS-A </a:t>
            </a:r>
            <a:r>
              <a:rPr lang="en-US" b="1" dirty="0"/>
              <a:t>and Sjogren’s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FA6F76-38DF-664F-9147-5B9C76575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confuse patients (and ourselves) by quoting data from genetic studies that yield an “odds ratio” (specificity of a positive/negative value).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Both we and patients really want to know the relative risk ---               (what is the chance that the patient has SS)                                               -- also called a </a:t>
            </a:r>
            <a:r>
              <a:rPr lang="en-US" b="1" dirty="0"/>
              <a:t>“Bayesian risk.”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A65CA62-9D66-9341-A375-346E90C5BBD4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66CE3-C7B5-D243-A37E-27FCF5C3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Since the criteria for Sjogren’s includes </a:t>
            </a:r>
            <a:r>
              <a:rPr lang="en-US" b="1" dirty="0" smtClean="0"/>
              <a:t>SS-A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628D8-CA34-CE46-B840-6C9A3062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5" y="2526665"/>
            <a:ext cx="11183815" cy="4351338"/>
          </a:xfrm>
        </p:spPr>
        <p:txBody>
          <a:bodyPr/>
          <a:lstStyle/>
          <a:p>
            <a:r>
              <a:rPr lang="en-US" dirty="0"/>
              <a:t>The finding of antibody to SS-A and the subsequent diagnosis of Sjogren’s thus often becomes </a:t>
            </a:r>
            <a:r>
              <a:rPr lang="en-US" b="1" i="1" dirty="0"/>
              <a:t>“circular logic.” 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dirty="0" smtClean="0"/>
              <a:t>Hence</a:t>
            </a:r>
            <a:r>
              <a:rPr lang="en-US" dirty="0"/>
              <a:t>, an “idiopathic” neuropathy now becomes a </a:t>
            </a:r>
            <a:r>
              <a:rPr lang="en-US" u="sng" dirty="0"/>
              <a:t>Sjogren’s</a:t>
            </a:r>
            <a:r>
              <a:rPr lang="en-US" dirty="0"/>
              <a:t> neuropathy, since dryness of eyes and mouth is VERY common.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35EA2E1-F886-BF44-B313-FCC0B796911B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5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F2184-A5E3-5447-A4A6-783054A6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 example, </a:t>
            </a:r>
            <a:br>
              <a:rPr lang="en-US" b="1" dirty="0"/>
            </a:br>
            <a:r>
              <a:rPr lang="en-US" b="1" dirty="0"/>
              <a:t>our most complicated patients present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3FA68-1D1E-0D41-B2A8-C5B55E2B6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Neurologic </a:t>
            </a:r>
            <a:r>
              <a:rPr lang="en-US" b="1" dirty="0"/>
              <a:t>problems</a:t>
            </a:r>
            <a:r>
              <a:rPr lang="en-US" dirty="0"/>
              <a:t>—  that might otherwise be called        </a:t>
            </a:r>
          </a:p>
          <a:p>
            <a:pPr lvl="1"/>
            <a:r>
              <a:rPr lang="en-US" dirty="0"/>
              <a:t>idiopathic peripheral neuropathy, </a:t>
            </a:r>
          </a:p>
          <a:p>
            <a:pPr lvl="1"/>
            <a:r>
              <a:rPr lang="en-US" dirty="0"/>
              <a:t>autonomic neuropathy, </a:t>
            </a:r>
          </a:p>
          <a:p>
            <a:pPr lvl="1"/>
            <a:r>
              <a:rPr lang="en-US" dirty="0"/>
              <a:t>demyelinating central lesions.</a:t>
            </a:r>
          </a:p>
          <a:p>
            <a:r>
              <a:rPr lang="en-US" b="1" dirty="0"/>
              <a:t>Lymphoproliferative</a:t>
            </a:r>
            <a:r>
              <a:rPr lang="en-US" dirty="0"/>
              <a:t> </a:t>
            </a:r>
            <a:r>
              <a:rPr lang="en-US" b="1" dirty="0" smtClean="0"/>
              <a:t>disorders</a:t>
            </a:r>
            <a:endParaRPr lang="en-US" b="1" dirty="0"/>
          </a:p>
          <a:p>
            <a:r>
              <a:rPr lang="en-US" b="1" dirty="0"/>
              <a:t>Fatigue</a:t>
            </a:r>
            <a:r>
              <a:rPr lang="en-US" dirty="0"/>
              <a:t> or </a:t>
            </a:r>
            <a:r>
              <a:rPr lang="en-US" b="1" dirty="0"/>
              <a:t>cognitive </a:t>
            </a:r>
            <a:r>
              <a:rPr lang="en-US" b="1" dirty="0" smtClean="0"/>
              <a:t>changes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patients are sent to Rheumatology consult by other specialties when a positive antibody to SS-A is found.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5A64CF2-CBA3-D84C-A5C9-8738549876A1}"/>
              </a:ext>
            </a:extLst>
          </p:cNvPr>
          <p:cNvCxnSpPr/>
          <p:nvPr/>
        </p:nvCxnSpPr>
        <p:spPr>
          <a:xfrm>
            <a:off x="2443397" y="162175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872BC2-68F8-3A4A-9A45-54C628F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Once an Antibody to SS-A is detected 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999CA7-9442-324C-8F8A-A637D432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“idiopathic neuropathy patient” is now sent to Rheumatology   for immune suppressive treatment.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Although the patient may have an immune relationship,                    the paradigm for treatment now switches from </a:t>
            </a:r>
            <a:r>
              <a:rPr lang="en-US" i="1" dirty="0"/>
              <a:t>conservative</a:t>
            </a:r>
            <a:r>
              <a:rPr lang="en-US" dirty="0"/>
              <a:t> therapy to </a:t>
            </a:r>
            <a:r>
              <a:rPr lang="en-US" b="1" i="1" dirty="0"/>
              <a:t>aggressive</a:t>
            </a:r>
            <a:r>
              <a:rPr lang="en-US" b="1" dirty="0"/>
              <a:t> therapy.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E373864-8609-4844-825B-F9A86D756C2A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8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F1C952-50E8-A541-9F06-CDBB1B6A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C529CC-01F0-A947-A5B6-435A4AE6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</a:t>
            </a:r>
            <a:r>
              <a:rPr lang="en-US" u="sng" dirty="0"/>
              <a:t>reason</a:t>
            </a:r>
            <a:r>
              <a:rPr lang="en-US" dirty="0"/>
              <a:t> for the new criteria for Sjogren’s Syndrome (SS).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Recognize the </a:t>
            </a:r>
            <a:r>
              <a:rPr lang="en-US" u="sng" dirty="0"/>
              <a:t>different features</a:t>
            </a:r>
            <a:r>
              <a:rPr lang="en-US" dirty="0"/>
              <a:t> in the new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u="sng" dirty="0"/>
              <a:t>weaknesses</a:t>
            </a:r>
            <a:r>
              <a:rPr lang="en-US" dirty="0"/>
              <a:t> in the new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</a:t>
            </a:r>
            <a:r>
              <a:rPr lang="en-US" u="sng" dirty="0"/>
              <a:t>direction for the future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C59BC5E-B06C-B942-AD6F-5A2F92ED3D44}"/>
              </a:ext>
            </a:extLst>
          </p:cNvPr>
          <p:cNvCxnSpPr/>
          <p:nvPr/>
        </p:nvCxnSpPr>
        <p:spPr>
          <a:xfrm>
            <a:off x="2443397" y="1636248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7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93C9F-7E69-F74D-9E0B-7DEE67B6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47FA6-9C83-AF40-A063-2AD473B8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Additional </a:t>
            </a:r>
            <a:r>
              <a:rPr lang="en-US" b="1" dirty="0"/>
              <a:t>biomarkers</a:t>
            </a:r>
            <a:r>
              <a:rPr lang="en-US" dirty="0"/>
              <a:t> will be needed to support the diagnosis.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Ultrasound</a:t>
            </a:r>
            <a:r>
              <a:rPr lang="en-US" dirty="0"/>
              <a:t> may eventually help, but it is not there yet.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Transcriptional patterns </a:t>
            </a:r>
            <a:r>
              <a:rPr lang="en-US" dirty="0"/>
              <a:t>may help us with our difficult problems         of severe dry eyes, dry mouth and problems such as “fatigue”         and “cognitive” changes.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4FB02B2-2374-D24D-B4FA-5F2B2212635A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7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96240B-97F4-D24D-BF9A-583931C7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of Benign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7B34-2937-5E4B-87C1-7A643DEAA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Dry </a:t>
            </a:r>
            <a:r>
              <a:rPr lang="en-US" sz="4000" b="1" dirty="0" smtClean="0"/>
              <a:t>Eyes-1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Aqueous tear deficiency</a:t>
            </a:r>
            <a:r>
              <a:rPr lang="en-US" dirty="0"/>
              <a:t>—a myriad of dry eye products are available </a:t>
            </a:r>
            <a:r>
              <a:rPr lang="en-US" dirty="0" smtClean="0"/>
              <a:t>  at </a:t>
            </a:r>
            <a:r>
              <a:rPr lang="en-US" dirty="0"/>
              <a:t>the local </a:t>
            </a:r>
            <a:r>
              <a:rPr lang="en-US" dirty="0" smtClean="0"/>
              <a:t>pharmacy.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do differ in their “wetting” agent and </a:t>
            </a:r>
            <a:r>
              <a:rPr lang="en-US" dirty="0" smtClean="0"/>
              <a:t>preservatives.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patients require </a:t>
            </a:r>
            <a:r>
              <a:rPr lang="en-US" u="sng" dirty="0" smtClean="0"/>
              <a:t>preservative-free </a:t>
            </a:r>
            <a:r>
              <a:rPr lang="en-US" u="sng" dirty="0"/>
              <a:t>tears</a:t>
            </a:r>
            <a:r>
              <a:rPr lang="en-US" dirty="0" smtClean="0"/>
              <a:t>—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although those are more </a:t>
            </a:r>
            <a:r>
              <a:rPr lang="en-US" dirty="0"/>
              <a:t>expensive than multi-dose </a:t>
            </a:r>
            <a:r>
              <a:rPr lang="en-US" dirty="0" smtClean="0"/>
              <a:t>containers.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97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33476-3288-694C-B42B-8DD690A8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Dry </a:t>
            </a:r>
            <a:r>
              <a:rPr lang="en-US" b="1" dirty="0" smtClean="0"/>
              <a:t>Eyes - 2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7FCBA-8254-B443-B6E6-6F42E95E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31"/>
            <a:ext cx="10515600" cy="4351338"/>
          </a:xfrm>
        </p:spPr>
        <p:txBody>
          <a:bodyPr/>
          <a:lstStyle/>
          <a:p>
            <a:r>
              <a:rPr lang="en-US" dirty="0"/>
              <a:t>Attention to other medications that </a:t>
            </a:r>
            <a:r>
              <a:rPr lang="en-US" b="1" dirty="0"/>
              <a:t>exacerbate dry eyes</a:t>
            </a:r>
            <a:r>
              <a:rPr lang="en-US" dirty="0" smtClean="0"/>
              <a:t>— </a:t>
            </a:r>
            <a:r>
              <a:rPr lang="en-US" u="sng" dirty="0" smtClean="0"/>
              <a:t>particularly </a:t>
            </a:r>
            <a:r>
              <a:rPr lang="en-US" u="sng" dirty="0"/>
              <a:t>BP meds and meds for neuropathy</a:t>
            </a:r>
            <a:r>
              <a:rPr lang="en-US" dirty="0"/>
              <a:t> (such as Elavil, </a:t>
            </a:r>
            <a:r>
              <a:rPr lang="en-US" dirty="0" smtClean="0"/>
              <a:t>etc.) </a:t>
            </a:r>
            <a:r>
              <a:rPr lang="en-US" dirty="0"/>
              <a:t>used for </a:t>
            </a:r>
            <a:r>
              <a:rPr lang="en-US" dirty="0" smtClean="0"/>
              <a:t>fibromyalgia.</a:t>
            </a:r>
            <a:endParaRPr lang="en-US" dirty="0"/>
          </a:p>
          <a:p>
            <a:r>
              <a:rPr lang="en-US" b="1" dirty="0"/>
              <a:t>Use of Humidifier </a:t>
            </a:r>
            <a:r>
              <a:rPr lang="en-US" dirty="0"/>
              <a:t>at night (or at work) as well as air purifier.</a:t>
            </a:r>
          </a:p>
          <a:p>
            <a:r>
              <a:rPr lang="en-US" b="1" dirty="0"/>
              <a:t>Use of computer glasses </a:t>
            </a:r>
            <a:r>
              <a:rPr lang="en-US" dirty="0"/>
              <a:t>(that reduce eye strain) and block out flicker and blue light</a:t>
            </a:r>
          </a:p>
          <a:p>
            <a:r>
              <a:rPr lang="en-US" b="1" dirty="0"/>
              <a:t>Use of moisture shields and wrap around sunglasses</a:t>
            </a:r>
          </a:p>
          <a:p>
            <a:r>
              <a:rPr lang="en-US" b="1" dirty="0" smtClean="0"/>
              <a:t>Use of moisturized pads 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dirty="0" err="1" smtClean="0"/>
              <a:t>ranquilEyes</a:t>
            </a:r>
            <a:r>
              <a:rPr lang="en-US" dirty="0"/>
              <a:t>) for airline trips</a:t>
            </a:r>
          </a:p>
          <a:p>
            <a:r>
              <a:rPr lang="en-US" dirty="0"/>
              <a:t>We give all patients </a:t>
            </a:r>
            <a:r>
              <a:rPr lang="en-US" dirty="0" smtClean="0"/>
              <a:t>the </a:t>
            </a:r>
            <a:r>
              <a:rPr lang="en-US" dirty="0"/>
              <a:t>website </a:t>
            </a:r>
            <a:r>
              <a:rPr lang="en-US" b="1" dirty="0" err="1"/>
              <a:t>www.dryeyezone.com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06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83AAE4-EBD2-6345-A72C-DD88CA19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Dry </a:t>
            </a:r>
            <a:r>
              <a:rPr lang="en-US" b="1" dirty="0" smtClean="0"/>
              <a:t>Eyes - 3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C3DD47-95AF-FF40-8195-FAC2C5DB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Approved by FDA are medications: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b="1" dirty="0" err="1"/>
              <a:t>R</a:t>
            </a:r>
            <a:r>
              <a:rPr lang="en-US" b="1" dirty="0" err="1" smtClean="0"/>
              <a:t>estasis</a:t>
            </a:r>
            <a:r>
              <a:rPr lang="en-US" dirty="0" smtClean="0"/>
              <a:t>— topical </a:t>
            </a:r>
            <a:r>
              <a:rPr lang="en-US" dirty="0" err="1"/>
              <a:t>cyclosporin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b="1" dirty="0"/>
              <a:t>Xiidra</a:t>
            </a:r>
            <a:r>
              <a:rPr lang="en-US" dirty="0"/>
              <a:t> (</a:t>
            </a:r>
            <a:r>
              <a:rPr lang="en-US" dirty="0" err="1"/>
              <a:t>liftegrast</a:t>
            </a:r>
            <a:r>
              <a:rPr lang="en-US" dirty="0" smtClean="0"/>
              <a:t>)— inhibits </a:t>
            </a:r>
            <a:r>
              <a:rPr lang="en-US" dirty="0"/>
              <a:t>integrin LFA-1 from binding to an 			adhesion receptor </a:t>
            </a:r>
            <a:r>
              <a:rPr lang="en-US" dirty="0" smtClean="0"/>
              <a:t>ICAM-1.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Punctal</a:t>
            </a:r>
            <a:r>
              <a:rPr lang="en-US" b="1" dirty="0"/>
              <a:t> occlusion:</a:t>
            </a:r>
          </a:p>
          <a:p>
            <a:r>
              <a:rPr lang="en-US" dirty="0"/>
              <a:t>	</a:t>
            </a:r>
            <a:r>
              <a:rPr lang="en-US" b="1" dirty="0"/>
              <a:t>collagen</a:t>
            </a:r>
            <a:r>
              <a:rPr lang="en-US" dirty="0" smtClean="0"/>
              <a:t>— temporary </a:t>
            </a:r>
            <a:r>
              <a:rPr lang="en-US" dirty="0"/>
              <a:t>trial, we have found them unreliable 	</a:t>
            </a:r>
            <a:r>
              <a:rPr lang="en-US" dirty="0" smtClean="0"/>
              <a:t>predictors.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silicone</a:t>
            </a:r>
            <a:r>
              <a:rPr lang="en-US" dirty="0" smtClean="0"/>
              <a:t>— we </a:t>
            </a:r>
            <a:r>
              <a:rPr lang="en-US" dirty="0"/>
              <a:t>used to use </a:t>
            </a:r>
            <a:r>
              <a:rPr lang="en-US" dirty="0" err="1"/>
              <a:t>intracannicular</a:t>
            </a:r>
            <a:r>
              <a:rPr lang="en-US" dirty="0"/>
              <a:t> but tiny risk </a:t>
            </a:r>
            <a:r>
              <a:rPr lang="en-US" dirty="0" smtClean="0"/>
              <a:t>infection.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Must </a:t>
            </a:r>
            <a:r>
              <a:rPr lang="en-US" dirty="0"/>
              <a:t>be done by someone with experience in putting these </a:t>
            </a:r>
            <a:r>
              <a:rPr lang="en-US" dirty="0" smtClean="0"/>
              <a:t>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36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F6DC99-896D-C545-B569-89CD57FC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96" y="300286"/>
            <a:ext cx="10515600" cy="10144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Meibomian Gland Dysfunction (MGD)-Blepharitis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C6E3150-214E-344A-A616-39819F69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9622"/>
            <a:ext cx="4391526" cy="5478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93B5EE5-366C-F841-AA78-37A75F29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308" y="3753519"/>
            <a:ext cx="2727492" cy="2335129"/>
          </a:xfrm>
          <a:prstGeom prst="rect">
            <a:avLst/>
          </a:prstGeom>
        </p:spPr>
      </p:pic>
      <p:pic>
        <p:nvPicPr>
          <p:cNvPr id="12" name="Content Placeholder 11" descr="A picture containing person, indoor, woman&#10;&#10;Description automatically generated">
            <a:extLst>
              <a:ext uri="{FF2B5EF4-FFF2-40B4-BE49-F238E27FC236}">
                <a16:creationId xmlns="" xmlns:a16="http://schemas.microsoft.com/office/drawing/2014/main" id="{FD8451DD-AE97-7844-8CDC-97BE2EF46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94208" y="1574800"/>
            <a:ext cx="2832100" cy="1854200"/>
          </a:xfrm>
        </p:spPr>
      </p:pic>
      <p:pic>
        <p:nvPicPr>
          <p:cNvPr id="22" name="Picture 21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C9758D9B-CEEA-3446-8547-B8FF357DD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458" y="3689018"/>
            <a:ext cx="2387600" cy="2464132"/>
          </a:xfrm>
          <a:prstGeom prst="rect">
            <a:avLst/>
          </a:prstGeom>
        </p:spPr>
      </p:pic>
      <p:pic>
        <p:nvPicPr>
          <p:cNvPr id="24" name="Picture 23" descr="A close up of a persons eye&#10;&#10;Description automatically generated">
            <a:extLst>
              <a:ext uri="{FF2B5EF4-FFF2-40B4-BE49-F238E27FC236}">
                <a16:creationId xmlns="" xmlns:a16="http://schemas.microsoft.com/office/drawing/2014/main" id="{1CB6F209-26EA-C34D-B07C-F1215A7EF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557" y="1574800"/>
            <a:ext cx="2393739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8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AC1ED-E16F-F843-B576-E4CEECF5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Meibomian Gland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E5E62F-DC62-9145-A052-B1D4B74B6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Lid scrubs</a:t>
            </a:r>
            <a:r>
              <a:rPr lang="en-US" dirty="0"/>
              <a:t> with dilute baby </a:t>
            </a:r>
            <a:r>
              <a:rPr lang="en-US" dirty="0" smtClean="0"/>
              <a:t>shampoo </a:t>
            </a:r>
            <a:r>
              <a:rPr lang="en-US" dirty="0"/>
              <a:t>(see my website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need </a:t>
            </a:r>
            <a:r>
              <a:rPr lang="en-US" u="sng" dirty="0"/>
              <a:t>azithromycin</a:t>
            </a:r>
            <a:r>
              <a:rPr lang="en-US" dirty="0"/>
              <a:t> 250 mg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qd</a:t>
            </a:r>
            <a:r>
              <a:rPr lang="en-US" dirty="0"/>
              <a:t> x 5 days (or doxycycline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Frequently co-exists with rosacea or seborrheic </a:t>
            </a:r>
            <a:r>
              <a:rPr lang="en-US" dirty="0" err="1"/>
              <a:t>derm</a:t>
            </a:r>
            <a:r>
              <a:rPr lang="en-US" dirty="0"/>
              <a:t> (</a:t>
            </a:r>
            <a:r>
              <a:rPr lang="en-US" dirty="0" err="1"/>
              <a:t>metrocream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Limit use of eye shadow</a:t>
            </a:r>
            <a:r>
              <a:rPr lang="en-US" dirty="0"/>
              <a:t> and use of </a:t>
            </a:r>
            <a:r>
              <a:rPr lang="en-US" u="sng" dirty="0"/>
              <a:t>hypoallergenic </a:t>
            </a:r>
            <a:r>
              <a:rPr lang="en-US" u="sng" dirty="0" smtClean="0"/>
              <a:t>make-up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46015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077744-9A94-B046-A139-5048508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Dry </a:t>
            </a:r>
            <a:r>
              <a:rPr lang="en-US" b="1" dirty="0" smtClean="0"/>
              <a:t>Mouth-    Look </a:t>
            </a:r>
            <a:r>
              <a:rPr lang="en-US" b="1" dirty="0"/>
              <a:t>for Candida</a:t>
            </a:r>
            <a:br>
              <a:rPr lang="en-US" b="1" dirty="0"/>
            </a:br>
            <a:r>
              <a:rPr lang="en-US" b="1" dirty="0"/>
              <a:t>nothing will work until you treat the candida</a:t>
            </a:r>
          </a:p>
        </p:txBody>
      </p:sp>
      <p:pic>
        <p:nvPicPr>
          <p:cNvPr id="11" name="Content Placeholder 10" descr="A picture containing doughnut, indoor, donut, person&#10;&#10;Description automatically generated">
            <a:extLst>
              <a:ext uri="{FF2B5EF4-FFF2-40B4-BE49-F238E27FC236}">
                <a16:creationId xmlns="" xmlns:a16="http://schemas.microsoft.com/office/drawing/2014/main" id="{C79E886B-6F22-C242-AA23-8FAF6BB4D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2422358"/>
            <a:ext cx="3818021" cy="3133224"/>
          </a:xfrm>
        </p:spPr>
      </p:pic>
      <p:pic>
        <p:nvPicPr>
          <p:cNvPr id="5" name="Picture 4" descr="A close up of food&#10;&#10;Description automatically generated">
            <a:extLst>
              <a:ext uri="{FF2B5EF4-FFF2-40B4-BE49-F238E27FC236}">
                <a16:creationId xmlns="" xmlns:a16="http://schemas.microsoft.com/office/drawing/2014/main" id="{83F2E6D0-554B-F445-906C-C7F465CD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98" y="2422358"/>
            <a:ext cx="2654300" cy="3133224"/>
          </a:xfrm>
          <a:prstGeom prst="rect">
            <a:avLst/>
          </a:prstGeom>
        </p:spPr>
      </p:pic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="" xmlns:a16="http://schemas.microsoft.com/office/drawing/2014/main" id="{83FBD0BA-FC65-3246-9CD7-0DC683D8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21" y="2422358"/>
            <a:ext cx="3785936" cy="31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0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3FED5-A060-FD4D-9D96-75E343B9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Topical treatments for Oral Candida (see my webpage)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46F9033-4827-9D47-BAEC-D245BA959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16" y="1690687"/>
            <a:ext cx="4953000" cy="3699459"/>
          </a:xfr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4DFD378-333F-4E44-AE62-A66C2462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95" y="2139866"/>
            <a:ext cx="5803900" cy="28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9770AE-86B4-D749-8AFB-386E6E74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Angular </a:t>
            </a:r>
            <a:r>
              <a:rPr lang="en-US" b="1" dirty="0" err="1" smtClean="0"/>
              <a:t>Cheilitis</a:t>
            </a:r>
            <a:r>
              <a:rPr lang="en-US" b="1" dirty="0" smtClean="0"/>
              <a:t>-  must </a:t>
            </a:r>
            <a:r>
              <a:rPr lang="en-US" b="1" dirty="0"/>
              <a:t>also be treated</a:t>
            </a:r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="" xmlns:a16="http://schemas.microsoft.com/office/drawing/2014/main" id="{9DE71C23-AB0C-D540-AF01-B5671CA4D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8307"/>
            <a:ext cx="4864100" cy="32893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2C2E6C-15FC-114D-9F59-F91EB3926282}"/>
              </a:ext>
            </a:extLst>
          </p:cNvPr>
          <p:cNvSpPr txBox="1"/>
          <p:nvPr/>
        </p:nvSpPr>
        <p:spPr>
          <a:xfrm>
            <a:off x="5871411" y="2983829"/>
            <a:ext cx="61746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nystatin</a:t>
            </a:r>
            <a:r>
              <a:rPr lang="en-US" dirty="0"/>
              <a:t> (</a:t>
            </a:r>
            <a:r>
              <a:rPr lang="en-US" dirty="0" err="1"/>
              <a:t>Mycostatin</a:t>
            </a:r>
            <a:r>
              <a:rPr lang="en-US" dirty="0"/>
              <a:t>)</a:t>
            </a:r>
          </a:p>
          <a:p>
            <a:r>
              <a:rPr lang="en-US" dirty="0">
                <a:hlinkClick r:id="rId4"/>
              </a:rPr>
              <a:t>ketoconazole</a:t>
            </a:r>
            <a:r>
              <a:rPr lang="en-US" dirty="0"/>
              <a:t> (</a:t>
            </a:r>
            <a:r>
              <a:rPr lang="en-US" dirty="0">
                <a:hlinkClick r:id="rId5"/>
              </a:rPr>
              <a:t>Extina</a:t>
            </a:r>
            <a:r>
              <a:rPr lang="en-US" dirty="0"/>
              <a:t>)</a:t>
            </a:r>
          </a:p>
          <a:p>
            <a:r>
              <a:rPr lang="en-US" dirty="0">
                <a:hlinkClick r:id="rId6"/>
              </a:rPr>
              <a:t>clotrimazole</a:t>
            </a:r>
            <a:r>
              <a:rPr lang="en-US" dirty="0"/>
              <a:t> (</a:t>
            </a:r>
            <a:r>
              <a:rPr lang="en-US" dirty="0">
                <a:hlinkClick r:id="rId7"/>
              </a:rPr>
              <a:t>Lotrimin</a:t>
            </a:r>
            <a:r>
              <a:rPr lang="en-US" dirty="0"/>
              <a:t>)</a:t>
            </a:r>
          </a:p>
          <a:p>
            <a:r>
              <a:rPr lang="en-US" dirty="0">
                <a:hlinkClick r:id="rId8"/>
              </a:rPr>
              <a:t>miconazole</a:t>
            </a:r>
            <a:r>
              <a:rPr lang="en-US" dirty="0"/>
              <a:t> (</a:t>
            </a:r>
            <a:r>
              <a:rPr lang="en-US" dirty="0">
                <a:hlinkClick r:id="rId7"/>
              </a:rPr>
              <a:t>Lotrimin</a:t>
            </a:r>
            <a:r>
              <a:rPr lang="en-US" dirty="0"/>
              <a:t> AF, </a:t>
            </a:r>
            <a:r>
              <a:rPr lang="en-US" dirty="0">
                <a:hlinkClick r:id="rId9"/>
              </a:rPr>
              <a:t>Micatin</a:t>
            </a:r>
            <a:r>
              <a:rPr lang="en-US" dirty="0"/>
              <a:t>, </a:t>
            </a:r>
            <a:r>
              <a:rPr lang="en-US" dirty="0">
                <a:hlinkClick r:id="rId10"/>
              </a:rPr>
              <a:t>Monistat</a:t>
            </a:r>
            <a:r>
              <a:rPr lang="en-US" dirty="0"/>
              <a:t> </a:t>
            </a:r>
            <a:r>
              <a:rPr lang="en-US" dirty="0" err="1"/>
              <a:t>Derm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6447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F16E5-933D-534E-AAC7-C1BAA226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Fatigue and Vague Cognitive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607073-A550-9343-8233-08D85264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disorder—including </a:t>
            </a:r>
            <a:r>
              <a:rPr lang="en-US" dirty="0" err="1"/>
              <a:t>nocturia</a:t>
            </a:r>
            <a:r>
              <a:rPr lang="en-US" dirty="0"/>
              <a:t> due to </a:t>
            </a:r>
            <a:r>
              <a:rPr lang="en-US" dirty="0" smtClean="0"/>
              <a:t>polydipsia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fatigue worse in AM or </a:t>
            </a:r>
            <a:r>
              <a:rPr lang="en-US" dirty="0" smtClean="0"/>
              <a:t>PM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fatigue improve with </a:t>
            </a:r>
            <a:r>
              <a:rPr lang="en-US" dirty="0" smtClean="0"/>
              <a:t>exercise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Inflammatory</a:t>
            </a:r>
            <a:r>
              <a:rPr lang="en-US" dirty="0" smtClean="0"/>
              <a:t>—  will </a:t>
            </a:r>
            <a:r>
              <a:rPr lang="en-US" dirty="0"/>
              <a:t>associate with high ESR and CRP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5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B9CE2B-9520-4743-81FA-9B3B464A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ACR/EULAR 2016 Criteria for Primary 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CF9A85E-1A60-7948-A54B-00C1CEE13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18" y="1857709"/>
            <a:ext cx="7751563" cy="4351338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C982019-6BDD-2444-A88C-010A413AE4B9}"/>
              </a:ext>
            </a:extLst>
          </p:cNvPr>
          <p:cNvCxnSpPr/>
          <p:nvPr/>
        </p:nvCxnSpPr>
        <p:spPr>
          <a:xfrm>
            <a:off x="1663910" y="1471355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43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8C832-0387-BE48-9A03-DADCE466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Vague Cognitive Change and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5D3ADA-9348-2048-8DD4-BBAB0752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associated with Sjogren’s and </a:t>
            </a:r>
            <a:r>
              <a:rPr lang="en-US" dirty="0" smtClean="0"/>
              <a:t>SLE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distinguish from </a:t>
            </a:r>
            <a:r>
              <a:rPr lang="en-US" dirty="0" smtClean="0"/>
              <a:t>Depression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highly skilled computer programmers (we are in a </a:t>
            </a:r>
            <a:r>
              <a:rPr lang="en-US" dirty="0" smtClean="0"/>
              <a:t>high-tech </a:t>
            </a:r>
            <a:r>
              <a:rPr lang="en-US" dirty="0"/>
              <a:t>zone) who are unable to balance their bank </a:t>
            </a:r>
            <a:r>
              <a:rPr lang="en-US" dirty="0" smtClean="0"/>
              <a:t>accounts.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the major complaint and threat to their </a:t>
            </a:r>
            <a:r>
              <a:rPr lang="en-US" dirty="0" smtClean="0"/>
              <a:t>jobs/marriage.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90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5C873-1F9C-3C47-8902-CCCAFC65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Measures of Executive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C79F6F-B380-0944-8003-B97E49FB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Neuropsych</a:t>
            </a:r>
            <a:r>
              <a:rPr lang="en-US" u="sng" dirty="0"/>
              <a:t> testing</a:t>
            </a:r>
            <a:r>
              <a:rPr lang="en-US" dirty="0"/>
              <a:t> has shown cognitive changes that are reproducible and distinct from </a:t>
            </a:r>
            <a:r>
              <a:rPr lang="en-US" dirty="0" smtClean="0"/>
              <a:t>depression.</a:t>
            </a:r>
          </a:p>
          <a:p>
            <a:endParaRPr lang="en-US" dirty="0"/>
          </a:p>
          <a:p>
            <a:r>
              <a:rPr lang="en-US" u="sng" dirty="0" err="1"/>
              <a:t>Neuropsych</a:t>
            </a:r>
            <a:r>
              <a:rPr lang="en-US" u="sng" dirty="0"/>
              <a:t> testing</a:t>
            </a:r>
            <a:r>
              <a:rPr lang="en-US" dirty="0"/>
              <a:t> is expensive and frequently denied by </a:t>
            </a:r>
            <a:r>
              <a:rPr lang="en-US" dirty="0" smtClean="0"/>
              <a:t>insurance.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use our own brief </a:t>
            </a:r>
            <a:r>
              <a:rPr lang="en-US" dirty="0" err="1"/>
              <a:t>Neuropsych</a:t>
            </a:r>
            <a:r>
              <a:rPr lang="en-US" dirty="0"/>
              <a:t> testing</a:t>
            </a:r>
            <a:r>
              <a:rPr lang="en-US" dirty="0" smtClean="0"/>
              <a:t>—  which </a:t>
            </a:r>
            <a:r>
              <a:rPr lang="en-US" dirty="0"/>
              <a:t>we use in collaboration with our colleagues at Salk Institute and functional </a:t>
            </a:r>
            <a:r>
              <a:rPr lang="en-US" dirty="0" smtClean="0"/>
              <a:t>MRI.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2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BC01A-0C29-8447-BA5D-4D00FCDC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Simplest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3755B8-DC11-AA42-A577-9859D406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Serial </a:t>
            </a:r>
            <a:r>
              <a:rPr lang="en-US" b="1" dirty="0" smtClean="0"/>
              <a:t>7’s</a:t>
            </a:r>
            <a:r>
              <a:rPr lang="en-US" dirty="0"/>
              <a:t> </a:t>
            </a:r>
            <a:r>
              <a:rPr lang="en-US" b="1" dirty="0" smtClean="0"/>
              <a:t>subtraction</a:t>
            </a:r>
            <a:r>
              <a:rPr lang="en-US" dirty="0" smtClean="0"/>
              <a:t>-- </a:t>
            </a:r>
            <a:r>
              <a:rPr lang="en-US" dirty="0"/>
              <a:t>and comparison to digits backward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(patients also say their </a:t>
            </a:r>
            <a:r>
              <a:rPr lang="en-US" u="sng" dirty="0"/>
              <a:t>phone number</a:t>
            </a:r>
            <a:r>
              <a:rPr lang="en-US" dirty="0"/>
              <a:t> and then say digits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reverse).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Serial 7’s </a:t>
            </a:r>
            <a:r>
              <a:rPr lang="en-US" dirty="0"/>
              <a:t>is a much simpler task and does not require to ”turn off” non-dominant </a:t>
            </a:r>
            <a:r>
              <a:rPr lang="en-US" dirty="0" smtClean="0"/>
              <a:t>hemisphere.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When digits backward is retained</a:t>
            </a:r>
            <a:r>
              <a:rPr lang="en-US" dirty="0" smtClean="0"/>
              <a:t>— then </a:t>
            </a:r>
            <a:r>
              <a:rPr lang="en-US" dirty="0"/>
              <a:t>it is most likely “executive function” or a processing error</a:t>
            </a:r>
            <a:r>
              <a:rPr lang="en-US" dirty="0" smtClean="0"/>
              <a:t>— that </a:t>
            </a:r>
            <a:r>
              <a:rPr lang="en-US" dirty="0"/>
              <a:t>has similarities to process noted in </a:t>
            </a:r>
            <a:r>
              <a:rPr lang="en-US" dirty="0" smtClean="0"/>
              <a:t>At</a:t>
            </a:r>
            <a:r>
              <a:rPr lang="en-US" dirty="0" smtClean="0"/>
              <a:t>tention </a:t>
            </a:r>
            <a:r>
              <a:rPr lang="en-US" dirty="0"/>
              <a:t>D</a:t>
            </a:r>
            <a:r>
              <a:rPr lang="en-US" dirty="0" smtClean="0"/>
              <a:t>eficit </a:t>
            </a:r>
            <a:r>
              <a:rPr lang="en-US" dirty="0"/>
              <a:t>D</a:t>
            </a:r>
            <a:r>
              <a:rPr lang="en-US" dirty="0" smtClean="0"/>
              <a:t>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52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CDCC7-7CBF-0740-8902-255508A9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 establish a more rigorous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07A282-B54F-184E-87EB-425BDECC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given validated </a:t>
            </a:r>
            <a:r>
              <a:rPr lang="en-US" b="1" dirty="0"/>
              <a:t>“</a:t>
            </a:r>
            <a:r>
              <a:rPr lang="en-US" b="1" dirty="0" smtClean="0"/>
              <a:t>trail-making </a:t>
            </a:r>
            <a:r>
              <a:rPr lang="en-US" b="1" dirty="0"/>
              <a:t>1 and 2</a:t>
            </a:r>
            <a:r>
              <a:rPr lang="en-US" b="1" dirty="0" smtClean="0"/>
              <a:t>”-- </a:t>
            </a:r>
            <a:r>
              <a:rPr lang="en-US" dirty="0" smtClean="0"/>
              <a:t>time </a:t>
            </a:r>
            <a:r>
              <a:rPr lang="en-US" dirty="0"/>
              <a:t>to </a:t>
            </a:r>
            <a:r>
              <a:rPr lang="en-US" dirty="0" smtClean="0"/>
              <a:t>finish.</a:t>
            </a:r>
            <a:endParaRPr lang="en-US" dirty="0"/>
          </a:p>
          <a:p>
            <a:r>
              <a:rPr lang="en-US" b="1" dirty="0"/>
              <a:t>Digit substitution </a:t>
            </a:r>
            <a:r>
              <a:rPr lang="en-US" b="1" dirty="0" smtClean="0"/>
              <a:t>tests</a:t>
            </a:r>
            <a:r>
              <a:rPr lang="en-US" dirty="0" smtClean="0"/>
              <a:t>-- where there is a </a:t>
            </a:r>
            <a:r>
              <a:rPr lang="en-US" dirty="0"/>
              <a:t>fixed time to perform </a:t>
            </a:r>
            <a:r>
              <a:rPr lang="en-US" dirty="0" smtClean="0"/>
              <a:t>test.</a:t>
            </a:r>
            <a:endParaRPr lang="en-US" dirty="0"/>
          </a:p>
          <a:p>
            <a:r>
              <a:rPr lang="en-US" dirty="0"/>
              <a:t>These are available </a:t>
            </a:r>
            <a:r>
              <a:rPr lang="en-US" dirty="0" smtClean="0"/>
              <a:t>online </a:t>
            </a:r>
            <a:r>
              <a:rPr lang="en-US" dirty="0"/>
              <a:t>for free and done/scored by patient at </a:t>
            </a:r>
            <a:r>
              <a:rPr lang="en-US" dirty="0" smtClean="0"/>
              <a:t>home.</a:t>
            </a:r>
            <a:endParaRPr lang="en-US" dirty="0"/>
          </a:p>
          <a:p>
            <a:r>
              <a:rPr lang="en-US" dirty="0"/>
              <a:t>Examples shown on next </a:t>
            </a:r>
            <a:r>
              <a:rPr lang="en-US" dirty="0" smtClean="0"/>
              <a:t>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08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age4image4193819904">
            <a:extLst>
              <a:ext uri="{FF2B5EF4-FFF2-40B4-BE49-F238E27FC236}">
                <a16:creationId xmlns="" xmlns:a16="http://schemas.microsoft.com/office/drawing/2014/main" id="{8DEE09D7-1D5B-0746-A2D3-C07D1C807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21" y="1973581"/>
            <a:ext cx="3651032" cy="47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F4A1E4-B2EE-DE4D-B9BB-6E78EB97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3" y="99761"/>
            <a:ext cx="11181348" cy="18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74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F1D33-FC50-7447-9C7A-AFFE9A4B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328"/>
          </a:xfrm>
        </p:spPr>
        <p:txBody>
          <a:bodyPr/>
          <a:lstStyle/>
          <a:p>
            <a:pPr algn="ctr"/>
            <a:r>
              <a:rPr lang="en-US" b="1" dirty="0"/>
              <a:t>Digit Substitution Test</a:t>
            </a:r>
          </a:p>
        </p:txBody>
      </p:sp>
      <p:pic>
        <p:nvPicPr>
          <p:cNvPr id="3108" name="Picture 36" descr="page9image2105168080">
            <a:extLst>
              <a:ext uri="{FF2B5EF4-FFF2-40B4-BE49-F238E27FC236}">
                <a16:creationId xmlns="" xmlns:a16="http://schemas.microsoft.com/office/drawing/2014/main" id="{C9C71705-7BA2-AD43-BF32-FC31C1F0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84095" y="265029"/>
            <a:ext cx="5229726" cy="76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99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8D635-F8C1-2146-ABA6-1E06D254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Treatment at Scripps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42E0B1-7784-BB4A-9105-346D625A3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depression </a:t>
            </a:r>
            <a:r>
              <a:rPr lang="en-US" dirty="0" smtClean="0"/>
              <a:t>is present</a:t>
            </a:r>
            <a:r>
              <a:rPr lang="en-US" dirty="0"/>
              <a:t>, we use a 3</a:t>
            </a:r>
            <a:r>
              <a:rPr lang="en-US" baseline="30000" dirty="0"/>
              <a:t>rd</a:t>
            </a:r>
            <a:r>
              <a:rPr lang="en-US" dirty="0"/>
              <a:t> generation </a:t>
            </a:r>
            <a:r>
              <a:rPr lang="en-US" dirty="0" smtClean="0"/>
              <a:t>SSRI-- </a:t>
            </a:r>
            <a:r>
              <a:rPr lang="en-US" dirty="0" err="1" smtClean="0"/>
              <a:t>vortioxetine</a:t>
            </a:r>
            <a:r>
              <a:rPr lang="en-US" dirty="0" smtClean="0"/>
              <a:t> </a:t>
            </a:r>
            <a:r>
              <a:rPr lang="en-US" dirty="0"/>
              <a:t>(sold in </a:t>
            </a:r>
            <a:r>
              <a:rPr lang="en-US" dirty="0" smtClean="0"/>
              <a:t>U.S. </a:t>
            </a:r>
            <a:r>
              <a:rPr lang="en-US" dirty="0"/>
              <a:t>as </a:t>
            </a:r>
            <a:r>
              <a:rPr lang="en-US" dirty="0" smtClean="0"/>
              <a:t>branded </a:t>
            </a:r>
            <a:r>
              <a:rPr lang="en-US" b="1" dirty="0" err="1"/>
              <a:t>Trentillix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 err="1"/>
              <a:t>Brentillix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has </a:t>
            </a:r>
            <a:r>
              <a:rPr lang="en-US" u="sng" dirty="0" smtClean="0"/>
              <a:t>no significant sexual dysfunction or weight gain side effects</a:t>
            </a:r>
            <a:r>
              <a:rPr lang="en-US" dirty="0" smtClean="0"/>
              <a:t>            (</a:t>
            </a:r>
            <a:r>
              <a:rPr lang="en-US" dirty="0"/>
              <a:t>which </a:t>
            </a:r>
            <a:r>
              <a:rPr lang="en-US" dirty="0" smtClean="0"/>
              <a:t>were </a:t>
            </a:r>
            <a:r>
              <a:rPr lang="en-US" dirty="0"/>
              <a:t>present in Prozac or Lexapro and prevented compliance </a:t>
            </a:r>
            <a:r>
              <a:rPr lang="en-US" dirty="0" smtClean="0"/>
              <a:t>              in </a:t>
            </a:r>
            <a:r>
              <a:rPr lang="en-US" dirty="0"/>
              <a:t>women</a:t>
            </a:r>
            <a:r>
              <a:rPr lang="en-US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have found some benefit in </a:t>
            </a:r>
            <a:r>
              <a:rPr lang="en-US" dirty="0" smtClean="0"/>
              <a:t>low-dose </a:t>
            </a:r>
            <a:r>
              <a:rPr lang="en-US" b="1" dirty="0"/>
              <a:t>Adderall 20 mg </a:t>
            </a:r>
            <a:r>
              <a:rPr lang="en-US" b="1" dirty="0" smtClean="0"/>
              <a:t>                             </a:t>
            </a:r>
            <a:r>
              <a:rPr lang="en-US" dirty="0" smtClean="0"/>
              <a:t>	(½ tab in </a:t>
            </a:r>
            <a:r>
              <a:rPr lang="en-US" dirty="0"/>
              <a:t>am and </a:t>
            </a:r>
            <a:r>
              <a:rPr lang="en-US" dirty="0" smtClean="0"/>
              <a:t>½ tab at </a:t>
            </a:r>
            <a:r>
              <a:rPr lang="en-US" dirty="0"/>
              <a:t>noon</a:t>
            </a:r>
            <a:r>
              <a:rPr lang="en-US" dirty="0" smtClean="0"/>
              <a:t>)—  particularly </a:t>
            </a:r>
            <a:r>
              <a:rPr lang="en-US" dirty="0"/>
              <a:t>when patient is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/>
              <a:t>at </a:t>
            </a:r>
            <a:r>
              <a:rPr lang="en-US" dirty="0"/>
              <a:t>risk </a:t>
            </a:r>
            <a:r>
              <a:rPr lang="en-US" dirty="0" smtClean="0"/>
              <a:t>of losing </a:t>
            </a:r>
            <a:r>
              <a:rPr lang="en-US" dirty="0"/>
              <a:t>job and is in </a:t>
            </a:r>
            <a:r>
              <a:rPr lang="en-US" u="sng" dirty="0"/>
              <a:t>crisis mode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8362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12A19-1923-3D40-92BC-69AE4202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E98E6C-7BEE-4C41-846C-A9181FE4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New criteria have been adopted </a:t>
            </a:r>
            <a:r>
              <a:rPr lang="en-US" dirty="0"/>
              <a:t>to provide the FDA a guideline for clinical trials.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Few patients undergo minor salivary gland biopsies</a:t>
            </a:r>
            <a:r>
              <a:rPr lang="en-US" dirty="0"/>
              <a:t>,                            and there is variability in following the guidelines for evaluation.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b="1" dirty="0"/>
              <a:t>SS-A antibody is often missed in screening ANA “ELISA”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(enzyme-linked immunosorbent assay).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2295C03-8A5B-F441-929B-3A2BE7582D9E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38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7B78ED-3603-284C-B52D-313D7C4C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BF741A-B472-684D-92EF-00A0FF76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Anti-SS-A antibody is highly correlated with HLA-DR3 extended haplotype </a:t>
            </a:r>
            <a:r>
              <a:rPr lang="en-US" dirty="0"/>
              <a:t>in </a:t>
            </a:r>
            <a:r>
              <a:rPr lang="en-US" dirty="0" smtClean="0"/>
              <a:t>Caucasian </a:t>
            </a:r>
            <a:r>
              <a:rPr lang="en-US" dirty="0"/>
              <a:t>populations and with other haplotypes in different ethnicities.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Anti-SS-A antibody is sensitive, but </a:t>
            </a:r>
            <a:r>
              <a:rPr lang="en-US" b="1" u="sng" dirty="0"/>
              <a:t>NOT specific</a:t>
            </a:r>
            <a:r>
              <a:rPr lang="en-US" b="1" dirty="0"/>
              <a:t>.</a:t>
            </a:r>
            <a:endParaRPr lang="en-US" b="1" u="sng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7EF33B4-BD3B-064F-A5F6-B65DD68A7FA2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55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972F3-2880-4A45-80FC-8EFF8729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661B46-8D51-8649-BFDD-743738EFE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anti-SS A antibody-positive individuals remain </a:t>
            </a:r>
            <a:r>
              <a:rPr lang="en-US" b="1" dirty="0"/>
              <a:t>clinically normal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finding of SS-A and diagnosis of Sjogren’s have a great tendency to be </a:t>
            </a:r>
            <a:r>
              <a:rPr lang="en-US" b="1" dirty="0"/>
              <a:t>“circular” logic.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DBB142F-4D21-B24D-914C-4775C7501AB3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2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94AE-8F60-BC4D-B116-6AB195E5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 </a:t>
            </a:r>
            <a:r>
              <a:rPr lang="en-US" b="1" dirty="0" smtClean="0"/>
              <a:t>Home </a:t>
            </a:r>
            <a:r>
              <a:rPr lang="en-US" b="1" dirty="0"/>
              <a:t>L</a:t>
            </a:r>
            <a:r>
              <a:rPr lang="en-US" b="1" dirty="0" smtClean="0"/>
              <a:t>esson - 1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FAD77D-D52F-5A45-B4F7-E1C1E8A6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criteria are flawed for routine clinical </a:t>
            </a:r>
            <a:r>
              <a:rPr lang="en-US" dirty="0" smtClean="0"/>
              <a:t>use.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 patients get a lip </a:t>
            </a:r>
            <a:r>
              <a:rPr lang="en-US" dirty="0" smtClean="0"/>
              <a:t>biopsy, </a:t>
            </a:r>
            <a:r>
              <a:rPr lang="en-US" dirty="0"/>
              <a:t>so diagnosis often rests on the finding </a:t>
            </a:r>
            <a:r>
              <a:rPr lang="en-US" dirty="0" smtClean="0"/>
              <a:t> of </a:t>
            </a:r>
            <a:r>
              <a:rPr lang="en-US" dirty="0"/>
              <a:t>a positive antibody to </a:t>
            </a:r>
            <a:r>
              <a:rPr lang="en-US" dirty="0" smtClean="0"/>
              <a:t>SS-A.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D553B94D-98CD-C849-83ED-26F86F923EDC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455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42039-C43C-CC45-BC20-E59B4A20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 for inviting me to Waco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BD1064C-BA58-6744-B4AA-FB0A167FF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065" y="2511384"/>
            <a:ext cx="2882900" cy="2819400"/>
          </a:xfrm>
        </p:spPr>
      </p:pic>
    </p:spTree>
    <p:extLst>
      <p:ext uri="{BB962C8B-B14F-4D97-AF65-F5344CB8AC3E}">
        <p14:creationId xmlns:p14="http://schemas.microsoft.com/office/powerpoint/2010/main" val="7493829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0B2895-C63E-BB4B-8CD7-A5ED7F78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Thank you for your time and attention</a:t>
            </a:r>
            <a:br>
              <a:rPr lang="en-US" b="1" dirty="0"/>
            </a:br>
            <a:r>
              <a:rPr lang="en-US" b="1" dirty="0"/>
              <a:t>(Skyline of San Diego)</a:t>
            </a:r>
            <a:br>
              <a:rPr lang="en-US" b="1" dirty="0"/>
            </a:br>
            <a:r>
              <a:rPr lang="en-US" b="1" dirty="0"/>
              <a:t>Your neighbor on other side of Pacific Ocean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170" y="1930555"/>
            <a:ext cx="9723660" cy="4351338"/>
          </a:xfrm>
        </p:spPr>
      </p:pic>
    </p:spTree>
    <p:extLst>
      <p:ext uri="{BB962C8B-B14F-4D97-AF65-F5344CB8AC3E}">
        <p14:creationId xmlns:p14="http://schemas.microsoft.com/office/powerpoint/2010/main" val="4275482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="" xmlns:a16="http://schemas.microsoft.com/office/drawing/2014/main" id="{B8FBA11F-DBF8-984A-BCB9-C899112C01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152400"/>
            <a:ext cx="82296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>
                <a:ea typeface="ＭＳ Ｐゴシック" panose="020B0600070205080204" pitchFamily="34" charset="-128"/>
              </a:rPr>
              <a:t>Scripps Clinical Hospital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r>
              <a:rPr lang="en-US" altLang="en-US" b="1" dirty="0">
                <a:ea typeface="ＭＳ Ｐゴシック" panose="020B0600070205080204" pitchFamily="34" charset="-128"/>
              </a:rPr>
              <a:t>in La Jolla, California</a:t>
            </a:r>
          </a:p>
        </p:txBody>
      </p:sp>
      <p:pic>
        <p:nvPicPr>
          <p:cNvPr id="53250" name="Content Placeholder 1" descr="la_jolla_600_x_375.jpg">
            <a:extLst>
              <a:ext uri="{FF2B5EF4-FFF2-40B4-BE49-F238E27FC236}">
                <a16:creationId xmlns="" xmlns:a16="http://schemas.microsoft.com/office/drawing/2014/main" id="{9F453520-FD23-CF41-BE08-5D68FAEDE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b="7648"/>
          <a:stretch>
            <a:fillRect/>
          </a:stretch>
        </p:blipFill>
        <p:spPr>
          <a:xfrm>
            <a:off x="2209800" y="2133600"/>
            <a:ext cx="7772400" cy="4114800"/>
          </a:xfrm>
        </p:spPr>
      </p:pic>
      <p:sp>
        <p:nvSpPr>
          <p:cNvPr id="53251" name="Line 4">
            <a:extLst>
              <a:ext uri="{FF2B5EF4-FFF2-40B4-BE49-F238E27FC236}">
                <a16:creationId xmlns="" xmlns:a16="http://schemas.microsoft.com/office/drawing/2014/main" id="{1CAA6719-65A5-4D4E-89C4-3AF778E56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828800"/>
            <a:ext cx="57912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30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661D7-315C-E74C-9414-FE72BBFA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BD1C2C-BDD7-FC4F-94C1-C463FFDF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23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1C090-C2C6-4643-90F3-470F997A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of Future Biomarkers in Tear Film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8EE0EA6-E4BE-F346-A7DD-3B09CEB77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639" y="1825625"/>
            <a:ext cx="7784722" cy="4351338"/>
          </a:xfrm>
        </p:spPr>
      </p:pic>
    </p:spTree>
    <p:extLst>
      <p:ext uri="{BB962C8B-B14F-4D97-AF65-F5344CB8AC3E}">
        <p14:creationId xmlns:p14="http://schemas.microsoft.com/office/powerpoint/2010/main" val="1564649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CFAE99F-2BD0-6B42-8862-AE86942ED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41" y="633984"/>
            <a:ext cx="8314944" cy="5408042"/>
          </a:xfrm>
        </p:spPr>
      </p:pic>
    </p:spTree>
    <p:extLst>
      <p:ext uri="{BB962C8B-B14F-4D97-AF65-F5344CB8AC3E}">
        <p14:creationId xmlns:p14="http://schemas.microsoft.com/office/powerpoint/2010/main" val="2238117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12F98B-9DCE-2342-9D86-54C7497A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Transcription or methylation not yet useful.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6BB9F1F-A9DF-8442-BFA9-B1C9A2E7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58" y="1357298"/>
            <a:ext cx="6997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2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="" xmlns:a16="http://schemas.microsoft.com/office/drawing/2014/main" id="{E2E0ABB6-3938-FA4E-A53D-1ADE45924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994" y="369980"/>
            <a:ext cx="6597346" cy="5396675"/>
          </a:xfrm>
        </p:spPr>
      </p:pic>
    </p:spTree>
    <p:extLst>
      <p:ext uri="{BB962C8B-B14F-4D97-AF65-F5344CB8AC3E}">
        <p14:creationId xmlns:p14="http://schemas.microsoft.com/office/powerpoint/2010/main" val="24927474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FE9252-8E11-5C4D-8C2F-7D2D0E9A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Problem of Criteria is “Circularity”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839836-A04F-204C-9A6E-800FE8E05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The Mad Hatter speaking to Alice*:</a:t>
            </a:r>
          </a:p>
          <a:p>
            <a:pPr marL="0" indent="0">
              <a:buNone/>
            </a:pPr>
            <a:r>
              <a:rPr lang="en-US" i="1" dirty="0"/>
              <a:t>“I use a word to mean exactly what I want it to mean--                                 </a:t>
            </a:r>
          </a:p>
          <a:p>
            <a:pPr marL="0" indent="0">
              <a:buNone/>
            </a:pPr>
            <a:r>
              <a:rPr lang="en-US" i="1" dirty="0"/>
              <a:t>     nothing more and nothing less.”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Alice responds:</a:t>
            </a:r>
          </a:p>
          <a:p>
            <a:pPr marL="0" indent="0">
              <a:buNone/>
            </a:pPr>
            <a:r>
              <a:rPr lang="en-US" i="1" dirty="0"/>
              <a:t>”But if you do that, no one will know what you are talking about.”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Mad Hatter:</a:t>
            </a:r>
          </a:p>
          <a:p>
            <a:pPr marL="0" indent="0">
              <a:buNone/>
            </a:pPr>
            <a:r>
              <a:rPr lang="en-US" i="1" dirty="0"/>
              <a:t>”I pay that word </a:t>
            </a:r>
            <a:r>
              <a:rPr lang="en-US" i="1" u="sng" dirty="0"/>
              <a:t>good money</a:t>
            </a:r>
            <a:r>
              <a:rPr lang="en-US" i="1" dirty="0"/>
              <a:t> -- and expect it to behave.”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     *(</a:t>
            </a:r>
            <a:r>
              <a:rPr lang="en-US" u="sng" dirty="0"/>
              <a:t>Through the Looking Glass</a:t>
            </a:r>
            <a:r>
              <a:rPr lang="en-US" dirty="0"/>
              <a:t>: Lewis Carroll)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9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0D9870-8F38-104A-B553-150A562C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 </a:t>
            </a:r>
            <a:r>
              <a:rPr lang="en-US" b="1" dirty="0" smtClean="0"/>
              <a:t>Home Lesson - 2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DE3B76-F015-2E44-B712-3D9B632E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individuals with a positive SS-A do not have </a:t>
            </a:r>
            <a:r>
              <a:rPr lang="en-US" dirty="0" err="1" smtClean="0"/>
              <a:t>Sjogren’s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Only about 18% of ”</a:t>
            </a:r>
            <a:r>
              <a:rPr lang="en-US" dirty="0" smtClean="0"/>
              <a:t>normal” individuals </a:t>
            </a:r>
            <a:r>
              <a:rPr lang="en-US" dirty="0"/>
              <a:t>with a positive antibody to SS-A will ever develop clinical </a:t>
            </a:r>
            <a:r>
              <a:rPr lang="en-US" dirty="0" smtClean="0"/>
              <a:t>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 mothers with anti-SS A and neonatal heart block, </a:t>
            </a:r>
            <a:r>
              <a:rPr lang="en-US" dirty="0" smtClean="0"/>
              <a:t>                        only </a:t>
            </a:r>
            <a:r>
              <a:rPr lang="en-US" dirty="0"/>
              <a:t>about </a:t>
            </a:r>
            <a:r>
              <a:rPr lang="en-US" b="1" dirty="0" smtClean="0"/>
              <a:t>20</a:t>
            </a:r>
            <a:r>
              <a:rPr lang="en-US" b="1" dirty="0"/>
              <a:t>%</a:t>
            </a:r>
            <a:r>
              <a:rPr lang="en-US" dirty="0"/>
              <a:t> will ever develop clinical </a:t>
            </a:r>
            <a:r>
              <a:rPr lang="en-US" dirty="0" smtClean="0"/>
              <a:t>SS.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BBC9DB4-2E5F-4E4C-A9D1-F45DF3531E66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1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4219FF-A02A-C24D-89BD-BC8995A4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</a:t>
            </a:r>
            <a:r>
              <a:rPr lang="en-US" dirty="0" smtClean="0"/>
              <a:t>Home </a:t>
            </a:r>
            <a:r>
              <a:rPr lang="en-US" dirty="0" smtClean="0"/>
              <a:t>L</a:t>
            </a:r>
            <a:r>
              <a:rPr lang="en-US" dirty="0" smtClean="0"/>
              <a:t>esson - 3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52A4EA-BA0F-9C4E-84CF-F0EDF9BC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615"/>
            <a:ext cx="10515600" cy="4351338"/>
          </a:xfrm>
        </p:spPr>
        <p:txBody>
          <a:bodyPr/>
          <a:lstStyle/>
          <a:p>
            <a:r>
              <a:rPr lang="en-US" dirty="0"/>
              <a:t>One of the greatest dilemmas for rheumatologists </a:t>
            </a:r>
            <a:r>
              <a:rPr lang="en-US" dirty="0" smtClean="0"/>
              <a:t>is:                    patients </a:t>
            </a:r>
            <a:r>
              <a:rPr lang="en-US" dirty="0"/>
              <a:t>sent </a:t>
            </a:r>
            <a:r>
              <a:rPr lang="en-US" dirty="0" smtClean="0"/>
              <a:t>for </a:t>
            </a:r>
            <a:r>
              <a:rPr lang="en-US" dirty="0"/>
              <a:t>evaluation of systemic autoimmune </a:t>
            </a:r>
            <a:r>
              <a:rPr lang="en-US" dirty="0" smtClean="0"/>
              <a:t>disease,                              </a:t>
            </a:r>
            <a:r>
              <a:rPr lang="en-US" dirty="0"/>
              <a:t>because a positive antibody to SS-A was </a:t>
            </a:r>
            <a:r>
              <a:rPr lang="en-US" dirty="0" smtClean="0"/>
              <a:t>found.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particularly an issue in neurologic manifestations, </a:t>
            </a:r>
            <a:r>
              <a:rPr lang="en-US" dirty="0" smtClean="0"/>
              <a:t>              where </a:t>
            </a:r>
            <a:r>
              <a:rPr lang="en-US" dirty="0"/>
              <a:t>an idiopathic neuropathy is sent for immune </a:t>
            </a:r>
            <a:r>
              <a:rPr lang="en-US" dirty="0" smtClean="0"/>
              <a:t>modulation.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B305081-F762-AB44-B917-5994E28383DC}"/>
              </a:ext>
            </a:extLst>
          </p:cNvPr>
          <p:cNvCxnSpPr/>
          <p:nvPr/>
        </p:nvCxnSpPr>
        <p:spPr>
          <a:xfrm>
            <a:off x="2443397" y="159127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CB9B4-7922-CD45-986B-CD27F618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You </a:t>
            </a:r>
            <a:r>
              <a:rPr lang="en-US" b="1" dirty="0"/>
              <a:t>N</a:t>
            </a:r>
            <a:r>
              <a:rPr lang="en-US" b="1" dirty="0" smtClean="0"/>
              <a:t>eed </a:t>
            </a:r>
            <a:r>
              <a:rPr lang="en-US" b="1" dirty="0"/>
              <a:t>to </a:t>
            </a:r>
            <a:r>
              <a:rPr lang="en-US" b="1" dirty="0"/>
              <a:t>K</a:t>
            </a:r>
            <a:r>
              <a:rPr lang="en-US" b="1" dirty="0" smtClean="0"/>
              <a:t>now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about </a:t>
            </a:r>
            <a:r>
              <a:rPr lang="en-US" b="1" dirty="0" smtClean="0"/>
              <a:t>New </a:t>
            </a:r>
            <a:r>
              <a:rPr lang="en-US" b="1" dirty="0"/>
              <a:t>C</a:t>
            </a:r>
            <a:r>
              <a:rPr lang="en-US" b="1" dirty="0" smtClean="0"/>
              <a:t>riteria - 1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BE296-7250-6A4D-9DB2-7813E8AA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0220"/>
            <a:ext cx="10515600" cy="4351338"/>
          </a:xfrm>
        </p:spPr>
        <p:txBody>
          <a:bodyPr/>
          <a:lstStyle/>
          <a:p>
            <a:r>
              <a:rPr lang="en-US" dirty="0"/>
              <a:t>The method of ocular scoring is now different and called </a:t>
            </a:r>
            <a:r>
              <a:rPr lang="en-US" dirty="0" smtClean="0"/>
              <a:t>OCS.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Ophthalmologists do NOT use this OCS </a:t>
            </a:r>
            <a:r>
              <a:rPr lang="en-US" dirty="0" smtClean="0"/>
              <a:t>method.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DADEE0E-3187-8741-80E1-EC93F7A4FE27}"/>
              </a:ext>
            </a:extLst>
          </p:cNvPr>
          <p:cNvCxnSpPr/>
          <p:nvPr/>
        </p:nvCxnSpPr>
        <p:spPr>
          <a:xfrm>
            <a:off x="2443397" y="178614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6655D-BE43-4046-8DEA-B90BE0E0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</a:t>
            </a:r>
            <a:r>
              <a:rPr lang="en-US" b="1" dirty="0" smtClean="0"/>
              <a:t>You </a:t>
            </a:r>
            <a:r>
              <a:rPr lang="en-US" b="1" dirty="0"/>
              <a:t>N</a:t>
            </a:r>
            <a:r>
              <a:rPr lang="en-US" b="1" dirty="0" smtClean="0"/>
              <a:t>eed </a:t>
            </a:r>
            <a:r>
              <a:rPr lang="en-US" b="1" dirty="0"/>
              <a:t>to </a:t>
            </a:r>
            <a:r>
              <a:rPr lang="en-US" b="1" dirty="0" smtClean="0"/>
              <a:t>Know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about </a:t>
            </a:r>
            <a:r>
              <a:rPr lang="en-US" b="1" dirty="0" smtClean="0"/>
              <a:t>New </a:t>
            </a:r>
            <a:r>
              <a:rPr lang="en-US" b="1" dirty="0" smtClean="0"/>
              <a:t>C</a:t>
            </a:r>
            <a:r>
              <a:rPr lang="en-US" b="1" dirty="0" smtClean="0"/>
              <a:t>riteria - 2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697579-3AB3-3443-BA86-B8F7E109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4994"/>
            <a:ext cx="10515600" cy="4351338"/>
          </a:xfrm>
        </p:spPr>
        <p:txBody>
          <a:bodyPr/>
          <a:lstStyle/>
          <a:p>
            <a:r>
              <a:rPr lang="en-US" dirty="0"/>
              <a:t>Ophthalmologists do not need to report Meibomian </a:t>
            </a:r>
            <a:r>
              <a:rPr lang="en-US" dirty="0" smtClean="0"/>
              <a:t>Gland </a:t>
            </a:r>
            <a:r>
              <a:rPr lang="en-US" dirty="0"/>
              <a:t>D</a:t>
            </a:r>
            <a:r>
              <a:rPr lang="en-US" dirty="0" smtClean="0"/>
              <a:t>ysfunction </a:t>
            </a:r>
            <a:r>
              <a:rPr lang="en-US" dirty="0"/>
              <a:t>(MGD) in the new system. This must be changed.</a:t>
            </a:r>
          </a:p>
          <a:p>
            <a:r>
              <a:rPr lang="en-US" dirty="0"/>
              <a:t>The conservative treatment of </a:t>
            </a:r>
            <a:r>
              <a:rPr lang="en-US" dirty="0" smtClean="0"/>
              <a:t>ocular or oral symptoms </a:t>
            </a:r>
            <a:r>
              <a:rPr lang="en-US" dirty="0"/>
              <a:t>also falls </a:t>
            </a:r>
            <a:r>
              <a:rPr lang="en-US" dirty="0" smtClean="0"/>
              <a:t>     on </a:t>
            </a:r>
            <a:r>
              <a:rPr lang="en-US" dirty="0"/>
              <a:t>the </a:t>
            </a:r>
            <a:r>
              <a:rPr lang="en-US" dirty="0" smtClean="0"/>
              <a:t>Rheumatologist</a:t>
            </a:r>
            <a:r>
              <a:rPr lang="en-US" dirty="0"/>
              <a:t>, since </a:t>
            </a:r>
            <a:r>
              <a:rPr lang="en-US" dirty="0" smtClean="0"/>
              <a:t>often neither </a:t>
            </a:r>
            <a:r>
              <a:rPr lang="en-US" dirty="0"/>
              <a:t>the Ophthalmologist </a:t>
            </a:r>
            <a:r>
              <a:rPr lang="en-US" dirty="0" smtClean="0"/>
              <a:t>      or Dentist “has time.”</a:t>
            </a:r>
            <a:endParaRPr lang="en-US" dirty="0"/>
          </a:p>
          <a:p>
            <a:r>
              <a:rPr lang="en-US" dirty="0"/>
              <a:t>Treatment of MGD (Blepharitis) and </a:t>
            </a:r>
            <a:r>
              <a:rPr lang="en-US" dirty="0" smtClean="0"/>
              <a:t>prevention </a:t>
            </a:r>
            <a:r>
              <a:rPr lang="en-US" dirty="0"/>
              <a:t>of </a:t>
            </a:r>
            <a:r>
              <a:rPr lang="en-US" dirty="0" smtClean="0"/>
              <a:t>dental </a:t>
            </a:r>
            <a:r>
              <a:rPr lang="en-US" dirty="0"/>
              <a:t>deterioration is important in treatment to increase “productivity</a:t>
            </a:r>
            <a:r>
              <a:rPr lang="en-US" dirty="0" smtClean="0"/>
              <a:t>”  </a:t>
            </a:r>
            <a:r>
              <a:rPr lang="en-US" dirty="0"/>
              <a:t>and prevent </a:t>
            </a:r>
            <a:r>
              <a:rPr lang="en-US" dirty="0" smtClean="0"/>
              <a:t>out-of</a:t>
            </a:r>
            <a:r>
              <a:rPr lang="en-US" dirty="0"/>
              <a:t>-</a:t>
            </a:r>
            <a:r>
              <a:rPr lang="en-US" dirty="0" smtClean="0"/>
              <a:t>pocket </a:t>
            </a:r>
            <a:r>
              <a:rPr lang="en-US" dirty="0"/>
              <a:t>expense for dental </a:t>
            </a:r>
            <a:r>
              <a:rPr lang="en-US" dirty="0" smtClean="0"/>
              <a:t>restorations.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68F186B-3F06-2746-B03A-F90242FA7225}"/>
              </a:ext>
            </a:extLst>
          </p:cNvPr>
          <p:cNvCxnSpPr/>
          <p:nvPr/>
        </p:nvCxnSpPr>
        <p:spPr>
          <a:xfrm>
            <a:off x="2443397" y="1786146"/>
            <a:ext cx="76599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7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2295</Words>
  <Application>Microsoft Macintosh PowerPoint</Application>
  <PresentationFormat>Widescreen</PresentationFormat>
  <Paragraphs>269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Calibri</vt:lpstr>
      <vt:lpstr>Calibri Light</vt:lpstr>
      <vt:lpstr>Franklin Gothic</vt:lpstr>
      <vt:lpstr>Mangal</vt:lpstr>
      <vt:lpstr>ＭＳ Ｐゴシック</vt:lpstr>
      <vt:lpstr>Arial</vt:lpstr>
      <vt:lpstr>Office Theme</vt:lpstr>
      <vt:lpstr>Diagnostic Criteria for  Sjogren’s Syndrome: -- Evolution and Pitfalls -- </vt:lpstr>
      <vt:lpstr>Evidence-Based Treatment of Benign Disease</vt:lpstr>
      <vt:lpstr>Goals:</vt:lpstr>
      <vt:lpstr>ACR/EULAR 2016 Criteria for Primary SS</vt:lpstr>
      <vt:lpstr>Take Home Lesson - 1</vt:lpstr>
      <vt:lpstr>Take Home Lesson - 2</vt:lpstr>
      <vt:lpstr>Take Home Lesson - 3</vt:lpstr>
      <vt:lpstr>What You Need to Know  about New Criteria - 1</vt:lpstr>
      <vt:lpstr>What You Need to Know  about New Criteria - 2</vt:lpstr>
      <vt:lpstr>Why do rheumatologists need to know?</vt:lpstr>
      <vt:lpstr>PowerPoint Presentation</vt:lpstr>
      <vt:lpstr>For Clinical Studies for FDA </vt:lpstr>
      <vt:lpstr>The “Divergent” Paths of Clinical and FDA</vt:lpstr>
      <vt:lpstr>Back to our world in clinical rheumatology:</vt:lpstr>
      <vt:lpstr>The new “buzz” word for economics is “Presentness”—Cost to employers is 10-fold higher than absenteeism</vt:lpstr>
      <vt:lpstr>Ophthalmologists determine best vision—right after a blink.  They miss the “blurring.”</vt:lpstr>
      <vt:lpstr>What is the Reason for the New Criteria?  </vt:lpstr>
      <vt:lpstr> The 2016 (and 2017 revision) criteria were proposed  to provide industry with a ”uniform set of patients”  for clinical trials. </vt:lpstr>
      <vt:lpstr>Summary of Different Features  in the New Criteria</vt:lpstr>
      <vt:lpstr>Immediate Problem with New Criteria in Clinical Practice:</vt:lpstr>
      <vt:lpstr>In Clinical Practice …</vt:lpstr>
      <vt:lpstr>Diagnosis of SS is most commonly based on Anti-SS Antibody: How sensitive and how specific is this test? </vt:lpstr>
      <vt:lpstr>Methods to Make the ANA and SS-A more Specific</vt:lpstr>
      <vt:lpstr>  Clinically, if the antibody to SS-A is positive,  our main problem is lack of specificity.</vt:lpstr>
      <vt:lpstr>The Lack of Specificity of SS-A and Sjogren’s </vt:lpstr>
      <vt:lpstr>Regarding Anti-SS-A and Sjogren’s</vt:lpstr>
      <vt:lpstr>Since the criteria for Sjogren’s includes SS-A…</vt:lpstr>
      <vt:lpstr>For example,  our most complicated patients present with:</vt:lpstr>
      <vt:lpstr>Once an Antibody to SS-A is detected --</vt:lpstr>
      <vt:lpstr>Where do we go from here?</vt:lpstr>
      <vt:lpstr>Treatment of Benign Symptoms</vt:lpstr>
      <vt:lpstr>Dry Eyes - 2</vt:lpstr>
      <vt:lpstr>Dry Eyes - 3</vt:lpstr>
      <vt:lpstr>Meibomian Gland Dysfunction (MGD)-Blepharitis</vt:lpstr>
      <vt:lpstr>Meibomian Gland Dysfunction</vt:lpstr>
      <vt:lpstr>Dry Mouth-    Look for Candida nothing will work until you treat the candida</vt:lpstr>
      <vt:lpstr>Topical treatments for Oral Candida (see my webpage)</vt:lpstr>
      <vt:lpstr>Angular Cheilitis-  must also be treated</vt:lpstr>
      <vt:lpstr>Fatigue and Vague Cognitive Change</vt:lpstr>
      <vt:lpstr>Vague Cognitive Change and Fatigue</vt:lpstr>
      <vt:lpstr>Measures of Executive Function</vt:lpstr>
      <vt:lpstr>Simplest approach</vt:lpstr>
      <vt:lpstr>To establish a more rigorous baseline</vt:lpstr>
      <vt:lpstr>PowerPoint Presentation</vt:lpstr>
      <vt:lpstr>Digit Substitution Test</vt:lpstr>
      <vt:lpstr>Our Treatment at Scripps</vt:lpstr>
      <vt:lpstr>Summary - 1</vt:lpstr>
      <vt:lpstr>Summary - 2</vt:lpstr>
      <vt:lpstr>Summary - 3</vt:lpstr>
      <vt:lpstr>Thank you for inviting me to Waco</vt:lpstr>
      <vt:lpstr>Thank you for your time and attention (Skyline of San Diego) Your neighbor on other side of Pacific Ocean</vt:lpstr>
      <vt:lpstr>Scripps Clinical Hospital in La Jolla, California</vt:lpstr>
      <vt:lpstr>PowerPoint Presentation</vt:lpstr>
      <vt:lpstr>Example of Future Biomarkers in Tear Film</vt:lpstr>
      <vt:lpstr>PowerPoint Presentation</vt:lpstr>
      <vt:lpstr>Transcription or methylation not yet useful.</vt:lpstr>
      <vt:lpstr>PowerPoint Presentation</vt:lpstr>
      <vt:lpstr> The Problem of Criteria is “Circularity”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Criteria for Sjogren’s syndrome: Evolution and Pitfalls </dc:title>
  <dc:creator>Robert Fox M.D.</dc:creator>
  <cp:lastModifiedBy>Robert Fox M.D.</cp:lastModifiedBy>
  <cp:revision>145</cp:revision>
  <dcterms:created xsi:type="dcterms:W3CDTF">2018-09-10T20:26:25Z</dcterms:created>
  <dcterms:modified xsi:type="dcterms:W3CDTF">2019-02-17T23:02:52Z</dcterms:modified>
</cp:coreProperties>
</file>